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297" r:id="rId5"/>
    <p:sldId id="338" r:id="rId6"/>
    <p:sldId id="337" r:id="rId7"/>
    <p:sldId id="298" r:id="rId8"/>
    <p:sldId id="305" r:id="rId9"/>
    <p:sldId id="306" r:id="rId10"/>
    <p:sldId id="307" r:id="rId11"/>
    <p:sldId id="308" r:id="rId12"/>
    <p:sldId id="327" r:id="rId13"/>
    <p:sldId id="309" r:id="rId14"/>
    <p:sldId id="328" r:id="rId15"/>
    <p:sldId id="310" r:id="rId16"/>
    <p:sldId id="294" r:id="rId17"/>
    <p:sldId id="302" r:id="rId18"/>
    <p:sldId id="334" r:id="rId19"/>
    <p:sldId id="303" r:id="rId20"/>
    <p:sldId id="304" r:id="rId21"/>
    <p:sldId id="320" r:id="rId22"/>
    <p:sldId id="330" r:id="rId23"/>
    <p:sldId id="311" r:id="rId24"/>
    <p:sldId id="331" r:id="rId25"/>
    <p:sldId id="332" r:id="rId26"/>
    <p:sldId id="316" r:id="rId27"/>
    <p:sldId id="312" r:id="rId28"/>
    <p:sldId id="340" r:id="rId29"/>
    <p:sldId id="321" r:id="rId30"/>
    <p:sldId id="322" r:id="rId31"/>
    <p:sldId id="319" r:id="rId32"/>
    <p:sldId id="323" r:id="rId33"/>
    <p:sldId id="324" r:id="rId34"/>
    <p:sldId id="335" r:id="rId35"/>
    <p:sldId id="33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CC6"/>
    <a:srgbClr val="132E4B"/>
    <a:srgbClr val="ED217C"/>
    <a:srgbClr val="00AEEF"/>
    <a:srgbClr val="ED1C24"/>
    <a:srgbClr val="0B9444"/>
    <a:srgbClr val="FFDE16"/>
    <a:srgbClr val="92278F"/>
    <a:srgbClr val="162D5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44" autoAdjust="0"/>
    <p:restoredTop sz="80385" autoAdjust="0"/>
  </p:normalViewPr>
  <p:slideViewPr>
    <p:cSldViewPr snapToGrid="0" snapToObjects="1">
      <p:cViewPr varScale="1">
        <p:scale>
          <a:sx n="53" d="100"/>
          <a:sy n="53" d="100"/>
        </p:scale>
        <p:origin x="924" y="5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8/17/2023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uturelearn.co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learndigital.withgoogle.com/digitalgarage" TargetMode="External"/><Relationship Id="rId5" Type="http://schemas.openxmlformats.org/officeDocument/2006/relationships/hyperlink" Target="https://barclayslifeskills.com/young-people/" TargetMode="External"/><Relationship Id="rId4" Type="http://schemas.openxmlformats.org/officeDocument/2006/relationships/hyperlink" Target="https://www.futurelearn.com/courses/upcom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obvite.com/wp-content/uploads/2014/10/Jobvite_SocialRecruiting_Survey2014.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ed.co.uk/career-advice/what-are-transferable-skill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reed.co.uk/career-advice/changing-careers-what-you-need-to-know/" TargetMode="External"/><Relationship Id="rId5" Type="http://schemas.openxmlformats.org/officeDocument/2006/relationships/hyperlink" Target="https://www.reed.co.uk/career-advice/six-of-the-best-entry-level-jobs/" TargetMode="External"/><Relationship Id="rId4" Type="http://schemas.openxmlformats.org/officeDocument/2006/relationships/hyperlink" Target="https://www.reed.co.uk/career-advice/what-are-soft-skil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ed.co.uk/career-advice/how-to-prioritise-wor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deas.ted.com/8-tips-to-help-you-become-more-resilient/" TargetMode="External"/><Relationship Id="rId7" Type="http://schemas.openxmlformats.org/officeDocument/2006/relationships/hyperlink" Target="https://www.theguardian.com/careers/2016/dec/06/underemployed-after-uni-three-ways-to-get-a-graduate-job"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prospects.ac.uk/careers-advice/getting-a-job/skills-shortages-in-the-graduate-job-market" TargetMode="External"/><Relationship Id="rId5" Type="http://schemas.openxmlformats.org/officeDocument/2006/relationships/hyperlink" Target="https://www.telegraph.co.uk/connect/better-business/business-sustainability/business-benefits-diversity-inclusion/" TargetMode="External"/><Relationship Id="rId4" Type="http://schemas.openxmlformats.org/officeDocument/2006/relationships/hyperlink" Target="https://www.cv-library.co.uk/career-advice/graduate/little-work-experience-heres-exactly-how-to-phrase-your-soft-skill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foodcycle.org.uk/" TargetMode="External"/><Relationship Id="rId3" Type="http://schemas.openxmlformats.org/officeDocument/2006/relationships/hyperlink" Target="https://www.whatuni.com/advice/guides/ultimate-guide-to-student-volunteering/76054/" TargetMode="External"/><Relationship Id="rId7" Type="http://schemas.openxmlformats.org/officeDocument/2006/relationships/hyperlink" Target="https://www.whatuni.com/advice/career-advice/5-skills-every-student-should-have-on-their-cv/74389/"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whatuni.com/degree-courses/search?subject=marketing" TargetMode="External"/><Relationship Id="rId11" Type="http://schemas.openxmlformats.org/officeDocument/2006/relationships/hyperlink" Target="https://www.whatuni.com/advice/research-and-prep/why-you-should-study-a-language-at-university/75968/" TargetMode="External"/><Relationship Id="rId5" Type="http://schemas.openxmlformats.org/officeDocument/2006/relationships/hyperlink" Target="https://www.whatuni.com/degree-courses/search?subject=medicine" TargetMode="External"/><Relationship Id="rId10" Type="http://schemas.openxmlformats.org/officeDocument/2006/relationships/hyperlink" Target="https://www.whatuni.com/advice/career-advice/how-to-choose-the-right-career/73849/" TargetMode="External"/><Relationship Id="rId4" Type="http://schemas.openxmlformats.org/officeDocument/2006/relationships/hyperlink" Target="https://www.whatuni.com/advice/ucas-application-guide/ucas-form-advice/54517/" TargetMode="External"/><Relationship Id="rId9" Type="http://schemas.openxmlformats.org/officeDocument/2006/relationships/hyperlink" Target="https://www.whatuni.com/degree-courses/search?subject=teaching"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relate.org.uk/" TargetMode="External"/><Relationship Id="rId3" Type="http://schemas.openxmlformats.org/officeDocument/2006/relationships/hyperlink" Target="https://www.bvsc.org/volunteering" TargetMode="External"/><Relationship Id="rId7" Type="http://schemas.openxmlformats.org/officeDocument/2006/relationships/hyperlink" Target="http://www.victimsupport.org.uk/"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walsallcab.org.uk/" TargetMode="External"/><Relationship Id="rId5" Type="http://schemas.openxmlformats.org/officeDocument/2006/relationships/hyperlink" Target="http://onewalsall.org/" TargetMode="External"/><Relationship Id="rId10" Type="http://schemas.openxmlformats.org/officeDocument/2006/relationships/hyperlink" Target="https://do-it.org/" TargetMode="External"/><Relationship Id="rId4" Type="http://schemas.openxmlformats.org/officeDocument/2006/relationships/hyperlink" Target="https://go.walsall.gov.uk/community_development_voluntary_organisations" TargetMode="External"/><Relationship Id="rId9" Type="http://schemas.openxmlformats.org/officeDocument/2006/relationships/hyperlink" Target="http://www.firstbasewalsall.co.uk/homepage.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1374375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err="1">
                <a:solidFill>
                  <a:schemeClr val="tx1"/>
                </a:solidFill>
                <a:effectLst/>
                <a:latin typeface="+mn-lt"/>
                <a:ea typeface="+mn-ea"/>
                <a:cs typeface="+mn-cs"/>
              </a:rPr>
              <a:t>FutureLearn</a:t>
            </a:r>
            <a:r>
              <a:rPr lang="en-GB" sz="1200" b="1" i="0" kern="1200" dirty="0">
                <a:solidFill>
                  <a:schemeClr val="tx1"/>
                </a:solidFill>
                <a:effectLst/>
                <a:latin typeface="+mn-lt"/>
                <a:ea typeface="+mn-ea"/>
                <a:cs typeface="+mn-cs"/>
              </a:rPr>
              <a:t> </a:t>
            </a:r>
            <a:r>
              <a:rPr lang="en-GB" dirty="0">
                <a:hlinkClick r:id="rId3"/>
              </a:rPr>
              <a:t>https://www.futurelearn.com/</a:t>
            </a:r>
            <a:r>
              <a:rPr lang="en-GB" dirty="0"/>
              <a:t> </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Browse our </a:t>
            </a:r>
            <a:r>
              <a:rPr lang="en-GB" sz="1200" b="0" i="0" u="none" strike="noStrike" kern="1200" dirty="0">
                <a:solidFill>
                  <a:schemeClr val="tx1"/>
                </a:solidFill>
                <a:effectLst/>
                <a:latin typeface="+mn-lt"/>
                <a:ea typeface="+mn-ea"/>
                <a:cs typeface="+mn-cs"/>
                <a:hlinkClick r:id="rId4"/>
              </a:rPr>
              <a:t>course list</a:t>
            </a:r>
            <a:r>
              <a:rPr lang="en-GB" sz="1200" b="0" i="0" kern="1200" dirty="0">
                <a:solidFill>
                  <a:schemeClr val="tx1"/>
                </a:solidFill>
                <a:effectLst/>
                <a:latin typeface="+mn-lt"/>
                <a:ea typeface="+mn-ea"/>
                <a:cs typeface="+mn-cs"/>
              </a:rPr>
              <a:t> to find something that you’d like to learn about. We have courses in a diverse range of subjects and are always adding more. Courses vary in length. Most are six to ten weeks long but we also have some shorter two and three week courses.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Barclays Life Skills </a:t>
            </a:r>
            <a:r>
              <a:rPr lang="en-GB" dirty="0">
                <a:hlinkClick r:id="rId5"/>
              </a:rPr>
              <a:t>https://barclayslifeskills.com/young-people/</a:t>
            </a: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How </a:t>
            </a:r>
            <a:r>
              <a:rPr lang="en-GB" sz="1200" b="0" i="0" kern="1200" dirty="0" err="1">
                <a:solidFill>
                  <a:schemeClr val="tx1"/>
                </a:solidFill>
                <a:effectLst/>
                <a:latin typeface="+mn-lt"/>
                <a:ea typeface="+mn-ea"/>
                <a:cs typeface="+mn-cs"/>
              </a:rPr>
              <a:t>LifeSkills</a:t>
            </a:r>
            <a:r>
              <a:rPr lang="en-GB" sz="1200" b="0" i="0" kern="1200" dirty="0">
                <a:solidFill>
                  <a:schemeClr val="tx1"/>
                </a:solidFill>
                <a:effectLst/>
                <a:latin typeface="+mn-lt"/>
                <a:ea typeface="+mn-ea"/>
                <a:cs typeface="+mn-cs"/>
              </a:rPr>
              <a:t> can support you right </a:t>
            </a:r>
            <a:r>
              <a:rPr lang="en-GB" sz="1200" b="0" i="0" kern="1200" dirty="0" err="1">
                <a:solidFill>
                  <a:schemeClr val="tx1"/>
                </a:solidFill>
                <a:effectLst/>
                <a:latin typeface="+mn-lt"/>
                <a:ea typeface="+mn-ea"/>
                <a:cs typeface="+mn-cs"/>
              </a:rPr>
              <a:t>nowBarclays</a:t>
            </a:r>
            <a:r>
              <a:rPr lang="en-GB" sz="1200" b="0" i="0" kern="1200" dirty="0">
                <a:solidFill>
                  <a:schemeClr val="tx1"/>
                </a:solidFill>
                <a:effectLst/>
                <a:latin typeface="+mn-lt"/>
                <a:ea typeface="+mn-ea"/>
                <a:cs typeface="+mn-cs"/>
              </a:rPr>
              <a:t> want to do all we can to continue supporting learners like you, as well as your parents and teachers.</a:t>
            </a:r>
          </a:p>
          <a:p>
            <a:pPr fontAlgn="t"/>
            <a:r>
              <a:rPr lang="en-GB" sz="1200" b="0" i="0" kern="1200" dirty="0">
                <a:solidFill>
                  <a:schemeClr val="tx1"/>
                </a:solidFill>
                <a:effectLst/>
                <a:latin typeface="+mn-lt"/>
                <a:ea typeface="+mn-ea"/>
                <a:cs typeface="+mn-cs"/>
              </a:rPr>
              <a:t>Despite the challenges we’re all facing, it’s important to use this time to keep building your skills, and there are lots things you can still do to be prepared for the future.</a:t>
            </a:r>
          </a:p>
          <a:p>
            <a:pPr fontAlgn="t"/>
            <a:r>
              <a:rPr lang="en-GB" sz="1200" b="0" i="0" kern="1200" dirty="0">
                <a:solidFill>
                  <a:schemeClr val="tx1"/>
                </a:solidFill>
                <a:effectLst/>
                <a:latin typeface="+mn-lt"/>
                <a:ea typeface="+mn-ea"/>
                <a:cs typeface="+mn-cs"/>
              </a:rPr>
              <a:t>Are you ready to think about the areas you might like to develop in further? Visit our website for more courses </a:t>
            </a:r>
          </a:p>
          <a:p>
            <a:pPr fontAlgn="t"/>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Why learn with Google Digital Garage </a:t>
            </a:r>
            <a:r>
              <a:rPr lang="en-GB" dirty="0">
                <a:hlinkClick r:id="rId6"/>
              </a:rPr>
              <a:t>https://learndigital.withgoogle.com/digitalgarage</a:t>
            </a:r>
            <a:r>
              <a:rPr lang="en-GB" dirty="0"/>
              <a:t> </a:t>
            </a:r>
            <a:endParaRPr lang="en-GB" sz="1200" b="1"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The majority of the courses are free, and approved by industry experts, top entrepreneurs and some of the world’s leading employers. So you can be sure that you’re learning up-to-date, real-world skills that help you reach your goal.</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Encourage students to go and look into them</a:t>
            </a:r>
          </a:p>
          <a:p>
            <a:r>
              <a:rPr lang="en-GB" sz="1200" b="0" i="0" kern="1200" dirty="0">
                <a:solidFill>
                  <a:schemeClr val="tx1"/>
                </a:solidFill>
                <a:effectLst/>
                <a:latin typeface="+mn-lt"/>
                <a:ea typeface="+mn-ea"/>
                <a:cs typeface="+mn-cs"/>
              </a:rPr>
              <a:t>Do a Printable PDF with all the links on (signpost sheet)</a:t>
            </a:r>
          </a:p>
        </p:txBody>
      </p:sp>
      <p:sp>
        <p:nvSpPr>
          <p:cNvPr id="4" name="Slide Number Placeholder 3"/>
          <p:cNvSpPr>
            <a:spLocks noGrp="1"/>
          </p:cNvSpPr>
          <p:nvPr>
            <p:ph type="sldNum" sz="quarter" idx="10"/>
          </p:nvPr>
        </p:nvSpPr>
        <p:spPr/>
        <p:txBody>
          <a:bodyPr/>
          <a:lstStyle/>
          <a:p>
            <a:fld id="{4BDAACFA-D0D6-4355-83C1-B2BFFC303723}" type="slidenum">
              <a:rPr lang="en-GB" smtClean="0"/>
              <a:t>12</a:t>
            </a:fld>
            <a:endParaRPr lang="en-GB"/>
          </a:p>
        </p:txBody>
      </p:sp>
    </p:spTree>
    <p:extLst>
      <p:ext uri="{BB962C8B-B14F-4D97-AF65-F5344CB8AC3E}">
        <p14:creationId xmlns:p14="http://schemas.microsoft.com/office/powerpoint/2010/main" val="216654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dirty="0"/>
          </a:p>
          <a:p>
            <a:r>
              <a:rPr lang="en-GB" dirty="0"/>
              <a:t>Let’s see what</a:t>
            </a:r>
            <a:r>
              <a:rPr lang="en-GB" baseline="0" dirty="0"/>
              <a:t> you think – what makes a good CV? And what makes a bad CV? Fire off suggestions!</a:t>
            </a:r>
          </a:p>
          <a:p>
            <a:r>
              <a:rPr lang="en-GB" baseline="0" dirty="0"/>
              <a:t>Sample Responses:</a:t>
            </a:r>
          </a:p>
          <a:p>
            <a:r>
              <a:rPr lang="en-GB" baseline="0" dirty="0"/>
              <a:t>Good CV – Excellent spelling/grammar, contact details, range of skills, accomplishments, qualifications, sells yourself, one or two pages long, well-organised (e.g. bullet points included)</a:t>
            </a:r>
          </a:p>
          <a:p>
            <a:r>
              <a:rPr lang="en-GB" baseline="0" dirty="0"/>
              <a:t>Bad CV – Spelling/grammar errors, missing information, boastful/arrogant comments, negative comments, long paragraphs, boring interests/hobbies, too long/short, formatting errors</a:t>
            </a:r>
            <a:endParaRPr lang="en-US" dirty="0"/>
          </a:p>
          <a:p>
            <a:endParaRPr lang="en-GB" dirty="0"/>
          </a:p>
        </p:txBody>
      </p:sp>
      <p:sp>
        <p:nvSpPr>
          <p:cNvPr id="4" name="Slide Number Placeholder 3"/>
          <p:cNvSpPr>
            <a:spLocks noGrp="1"/>
          </p:cNvSpPr>
          <p:nvPr>
            <p:ph type="sldNum" sz="quarter" idx="10"/>
          </p:nvPr>
        </p:nvSpPr>
        <p:spPr/>
        <p:txBody>
          <a:bodyPr/>
          <a:lstStyle/>
          <a:p>
            <a:fld id="{A1F18434-7BD4-4D7F-9E78-37D134C69296}" type="slidenum">
              <a:rPr lang="en-GB" smtClean="0"/>
              <a:t>13</a:t>
            </a:fld>
            <a:endParaRPr lang="en-GB"/>
          </a:p>
        </p:txBody>
      </p:sp>
    </p:spTree>
    <p:extLst>
      <p:ext uri="{BB962C8B-B14F-4D97-AF65-F5344CB8AC3E}">
        <p14:creationId xmlns:p14="http://schemas.microsoft.com/office/powerpoint/2010/main" val="32347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Good CV – Excellent spelling/grammar, contact details, range of skills, accomplishments, qualifications, sells yourself, one or two pages long, well-organised (e.g. bullet points included)</a:t>
            </a:r>
          </a:p>
          <a:p>
            <a:r>
              <a:rPr lang="en-GB" baseline="0" dirty="0"/>
              <a:t>Bad CV – Spelling/grammar errors, missing information, boastful/arrogant comments, negative comments, long paragraphs, boring interests/hobbies, too long/short, formatting errors</a:t>
            </a:r>
            <a:endParaRPr lang="en-US" dirty="0"/>
          </a:p>
        </p:txBody>
      </p:sp>
      <p:sp>
        <p:nvSpPr>
          <p:cNvPr id="4" name="Slide Number Placeholder 3"/>
          <p:cNvSpPr>
            <a:spLocks noGrp="1"/>
          </p:cNvSpPr>
          <p:nvPr>
            <p:ph type="sldNum" sz="quarter" idx="10"/>
          </p:nvPr>
        </p:nvSpPr>
        <p:spPr/>
        <p:txBody>
          <a:bodyPr/>
          <a:lstStyle/>
          <a:p>
            <a:fld id="{A1F18434-7BD4-4D7F-9E78-37D134C69296}" type="slidenum">
              <a:rPr lang="en-GB" smtClean="0"/>
              <a:t>14</a:t>
            </a:fld>
            <a:endParaRPr lang="en-GB"/>
          </a:p>
        </p:txBody>
      </p:sp>
    </p:spTree>
    <p:extLst>
      <p:ext uri="{BB962C8B-B14F-4D97-AF65-F5344CB8AC3E}">
        <p14:creationId xmlns:p14="http://schemas.microsoft.com/office/powerpoint/2010/main" val="323475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 32: 2.2 CV builder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a:p>
            <a:r>
              <a:rPr lang="en-GB" dirty="0"/>
              <a:t>Or IT</a:t>
            </a:r>
            <a:r>
              <a:rPr lang="en-GB" baseline="0" dirty="0"/>
              <a:t> access for the above site.</a:t>
            </a:r>
            <a:endParaRPr lang="en-GB" dirty="0"/>
          </a:p>
        </p:txBody>
      </p:sp>
      <p:sp>
        <p:nvSpPr>
          <p:cNvPr id="4" name="Slide Number Placeholder 3"/>
          <p:cNvSpPr>
            <a:spLocks noGrp="1"/>
          </p:cNvSpPr>
          <p:nvPr>
            <p:ph type="sldNum" sz="quarter" idx="10"/>
          </p:nvPr>
        </p:nvSpPr>
        <p:spPr/>
        <p:txBody>
          <a:bodyPr/>
          <a:lstStyle/>
          <a:p>
            <a:fld id="{A1F18434-7BD4-4D7F-9E78-37D134C69296}" type="slidenum">
              <a:rPr lang="en-GB" smtClean="0"/>
              <a:t>16</a:t>
            </a:fld>
            <a:endParaRPr lang="en-GB"/>
          </a:p>
        </p:txBody>
      </p:sp>
    </p:spTree>
    <p:extLst>
      <p:ext uri="{BB962C8B-B14F-4D97-AF65-F5344CB8AC3E}">
        <p14:creationId xmlns:p14="http://schemas.microsoft.com/office/powerpoint/2010/main" val="32347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Non-IT</a:t>
            </a:r>
          </a:p>
        </p:txBody>
      </p:sp>
      <p:sp>
        <p:nvSpPr>
          <p:cNvPr id="4" name="Slide Number Placeholder 3"/>
          <p:cNvSpPr>
            <a:spLocks noGrp="1"/>
          </p:cNvSpPr>
          <p:nvPr>
            <p:ph type="sldNum" sz="quarter" idx="10"/>
          </p:nvPr>
        </p:nvSpPr>
        <p:spPr/>
        <p:txBody>
          <a:bodyPr/>
          <a:lstStyle/>
          <a:p>
            <a:fld id="{A1F18434-7BD4-4D7F-9E78-37D134C69296}" type="slidenum">
              <a:rPr lang="en-GB" smtClean="0"/>
              <a:t>17</a:t>
            </a:fld>
            <a:endParaRPr lang="en-GB"/>
          </a:p>
        </p:txBody>
      </p:sp>
    </p:spTree>
    <p:extLst>
      <p:ext uri="{BB962C8B-B14F-4D97-AF65-F5344CB8AC3E}">
        <p14:creationId xmlns:p14="http://schemas.microsoft.com/office/powerpoint/2010/main" val="323475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latin typeface="Roboto" panose="02000000000000000000" pitchFamily="2" charset="0"/>
                <a:ea typeface="Roboto" panose="02000000000000000000" pitchFamily="2" charset="0"/>
                <a:cs typeface="Roboto" panose="02000000000000000000" pitchFamily="2" charset="0"/>
              </a:rPr>
              <a:t>2.3</a:t>
            </a:r>
          </a:p>
          <a:p>
            <a:pPr marL="0" indent="0">
              <a:buFont typeface="Arial" panose="020B0604020202020204" pitchFamily="34" charset="0"/>
              <a:buNone/>
            </a:pPr>
            <a:endParaRPr lang="en-GB" sz="120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sz="1200" dirty="0">
                <a:latin typeface="Roboto" panose="02000000000000000000" pitchFamily="2" charset="0"/>
                <a:ea typeface="Roboto" panose="02000000000000000000" pitchFamily="2" charset="0"/>
                <a:cs typeface="Roboto" panose="02000000000000000000" pitchFamily="2" charset="0"/>
              </a:rPr>
              <a:t>With so many jobs being advertised online and employers doing their research on potential employees, having a good personal brand is more important than ever!</a:t>
            </a:r>
          </a:p>
          <a:p>
            <a:pPr marL="342900" indent="-342900">
              <a:buFont typeface="Arial" panose="020B0604020202020204" pitchFamily="34" charset="0"/>
              <a:buChar char="•"/>
            </a:pPr>
            <a:endParaRPr lang="en-GB" sz="120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sz="1200" dirty="0">
                <a:latin typeface="Roboto" panose="02000000000000000000" pitchFamily="2" charset="0"/>
                <a:ea typeface="Roboto" panose="02000000000000000000" pitchFamily="2" charset="0"/>
                <a:cs typeface="Roboto" panose="02000000000000000000" pitchFamily="2" charset="0"/>
              </a:rPr>
              <a:t>Think about what an employer may find if they were to google your name. Do you have an online presence? Is it a positive one? Should you think about making certain profiles private? </a:t>
            </a:r>
          </a:p>
          <a:p>
            <a:pPr marL="342900" indent="-342900">
              <a:buFont typeface="Arial" panose="020B0604020202020204" pitchFamily="34" charset="0"/>
              <a:buChar char="•"/>
            </a:pPr>
            <a:endParaRPr lang="en-GB" sz="120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sz="1200" dirty="0">
                <a:latin typeface="Roboto" panose="02000000000000000000" pitchFamily="2" charset="0"/>
                <a:ea typeface="Roboto" panose="02000000000000000000" pitchFamily="2" charset="0"/>
                <a:cs typeface="Roboto" panose="02000000000000000000" pitchFamily="2" charset="0"/>
              </a:rPr>
              <a:t>If you don’t have an online presence, how could you build one to represent who you are and what you’re all about?</a:t>
            </a:r>
          </a:p>
          <a:p>
            <a:endParaRPr lang="en-GB" dirty="0"/>
          </a:p>
        </p:txBody>
      </p:sp>
      <p:sp>
        <p:nvSpPr>
          <p:cNvPr id="4" name="Slide Number Placeholder 3"/>
          <p:cNvSpPr>
            <a:spLocks noGrp="1"/>
          </p:cNvSpPr>
          <p:nvPr>
            <p:ph type="sldNum" sz="quarter" idx="10"/>
          </p:nvPr>
        </p:nvSpPr>
        <p:spPr/>
        <p:txBody>
          <a:bodyPr/>
          <a:lstStyle/>
          <a:p>
            <a:fld id="{F0AB7C5B-EE47-421C-B9A7-0A894F6232C6}" type="slidenum">
              <a:rPr lang="en-GB" smtClean="0"/>
              <a:t>18</a:t>
            </a:fld>
            <a:endParaRPr lang="en-GB"/>
          </a:p>
        </p:txBody>
      </p:sp>
    </p:spTree>
    <p:extLst>
      <p:ext uri="{BB962C8B-B14F-4D97-AF65-F5344CB8AC3E}">
        <p14:creationId xmlns:p14="http://schemas.microsoft.com/office/powerpoint/2010/main" val="163048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 conversation</a:t>
            </a:r>
            <a:r>
              <a:rPr lang="en-GB" baseline="0" dirty="0"/>
              <a:t> onto now that you have a personal brand, who’s going to see it and how are you going to get people to see it?</a:t>
            </a:r>
            <a:endParaRPr lang="en-GB" dirty="0"/>
          </a:p>
        </p:txBody>
      </p:sp>
      <p:sp>
        <p:nvSpPr>
          <p:cNvPr id="4" name="Slide Number Placeholder 3"/>
          <p:cNvSpPr>
            <a:spLocks noGrp="1"/>
          </p:cNvSpPr>
          <p:nvPr>
            <p:ph type="sldNum" sz="quarter" idx="10"/>
          </p:nvPr>
        </p:nvSpPr>
        <p:spPr/>
        <p:txBody>
          <a:bodyPr/>
          <a:lstStyle/>
          <a:p>
            <a:fld id="{F0AB7C5B-EE47-421C-B9A7-0A894F6232C6}" type="slidenum">
              <a:rPr lang="en-GB" smtClean="0"/>
              <a:t>19</a:t>
            </a:fld>
            <a:endParaRPr lang="en-GB"/>
          </a:p>
        </p:txBody>
      </p:sp>
    </p:spTree>
    <p:extLst>
      <p:ext uri="{BB962C8B-B14F-4D97-AF65-F5344CB8AC3E}">
        <p14:creationId xmlns:p14="http://schemas.microsoft.com/office/powerpoint/2010/main" val="39390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i="1" dirty="0"/>
              <a:t>Use the ‘googling yourself’ as a discussion point, not an</a:t>
            </a:r>
            <a:r>
              <a:rPr lang="en-GB" altLang="en-US" i="1" baseline="0" dirty="0"/>
              <a:t> activity!</a:t>
            </a:r>
            <a:endParaRPr lang="en-GB" altLang="en-US" i="1" dirty="0"/>
          </a:p>
          <a:p>
            <a:endParaRPr lang="en-GB" altLang="en-US" i="1" dirty="0"/>
          </a:p>
          <a:p>
            <a:r>
              <a:rPr lang="en-GB" altLang="en-US" b="0" i="0" u="sng" dirty="0"/>
              <a:t>Things to consider</a:t>
            </a:r>
          </a:p>
          <a:p>
            <a:endParaRPr lang="en-GB" altLang="en-US" i="1" dirty="0"/>
          </a:p>
          <a:p>
            <a:pPr marL="342900" indent="-342900">
              <a:buFont typeface="Arial" panose="020B0604020202020204" pitchFamily="34" charset="0"/>
              <a:buChar char="•"/>
            </a:pPr>
            <a:r>
              <a:rPr lang="en-GB" sz="1200" dirty="0">
                <a:latin typeface="Roboto" panose="02000000000000000000" pitchFamily="2" charset="0"/>
                <a:ea typeface="Roboto" panose="02000000000000000000" pitchFamily="2" charset="0"/>
                <a:cs typeface="Roboto" panose="02000000000000000000" pitchFamily="2" charset="0"/>
              </a:rPr>
              <a:t>Do you have an online presence? Is it a positive one? Should you think about making certain profiles private? </a:t>
            </a:r>
          </a:p>
          <a:p>
            <a:pPr marL="342900" indent="-342900">
              <a:buFont typeface="Arial" panose="020B0604020202020204" pitchFamily="34" charset="0"/>
              <a:buChar char="•"/>
            </a:pPr>
            <a:endParaRPr lang="en-GB" sz="12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GB" sz="1200" dirty="0">
                <a:latin typeface="Roboto" panose="02000000000000000000" pitchFamily="2" charset="0"/>
                <a:ea typeface="Roboto" panose="02000000000000000000" pitchFamily="2" charset="0"/>
                <a:cs typeface="Roboto" panose="02000000000000000000" pitchFamily="2" charset="0"/>
              </a:rPr>
              <a:t>If you don’t have an online presence, how could you build one to represent who you are and what you’re all about?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20</a:t>
            </a:fld>
            <a:endParaRPr lang="en-US"/>
          </a:p>
        </p:txBody>
      </p:sp>
    </p:spTree>
    <p:extLst>
      <p:ext uri="{BB962C8B-B14F-4D97-AF65-F5344CB8AC3E}">
        <p14:creationId xmlns:p14="http://schemas.microsoft.com/office/powerpoint/2010/main" val="2060996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For EO: Keep this section quite informal – not too heavy. The reason why we have included this section is to have an informal conversation about some potential mistakes individuals make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Complaining about employment – a bit obvious but it’s might be easy to forget…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Sharing things online/ to the public before it should be shared could be a breach of confidentiality. An example of this is broadcasting a job offer before it has been finalised, or perhaps showing a product before it’s release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Copyright issues – avoid sharing content or posting things that aren’t your own. For example, posting a song on </a:t>
            </a:r>
            <a:r>
              <a:rPr lang="en-GB" baseline="0" dirty="0" err="1"/>
              <a:t>Youtube</a:t>
            </a:r>
            <a:r>
              <a:rPr lang="en-GB" baseline="0" dirty="0"/>
              <a:t> might go against </a:t>
            </a:r>
            <a:r>
              <a:rPr lang="en-GB" baseline="0" dirty="0" err="1"/>
              <a:t>Youtube</a:t>
            </a:r>
            <a:r>
              <a:rPr lang="en-GB" baseline="0" dirty="0"/>
              <a:t> copyright policy.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dirty="0">
                <a:solidFill>
                  <a:schemeClr val="tx1"/>
                </a:solidFill>
                <a:effectLst/>
                <a:latin typeface="+mn-lt"/>
                <a:ea typeface="+mn-ea"/>
                <a:cs typeface="+mn-cs"/>
                <a:hlinkClick r:id="rId3"/>
              </a:rPr>
              <a:t>A </a:t>
            </a:r>
            <a:r>
              <a:rPr lang="en-GB" sz="1200" b="0" i="0" u="none" strike="noStrike" kern="1200" dirty="0" err="1">
                <a:solidFill>
                  <a:schemeClr val="tx1"/>
                </a:solidFill>
                <a:effectLst/>
                <a:latin typeface="+mn-lt"/>
                <a:ea typeface="+mn-ea"/>
                <a:cs typeface="+mn-cs"/>
                <a:hlinkClick r:id="rId3"/>
              </a:rPr>
              <a:t>Jobvite</a:t>
            </a:r>
            <a:r>
              <a:rPr lang="en-GB" sz="1200" b="0" i="0" u="none" strike="noStrike" kern="1200" dirty="0">
                <a:solidFill>
                  <a:schemeClr val="tx1"/>
                </a:solidFill>
                <a:effectLst/>
                <a:latin typeface="+mn-lt"/>
                <a:ea typeface="+mn-ea"/>
                <a:cs typeface="+mn-cs"/>
                <a:hlinkClick r:id="rId3"/>
              </a:rPr>
              <a:t> survey</a:t>
            </a:r>
            <a:r>
              <a:rPr lang="en-GB" sz="1200" b="0" i="0" kern="1200" dirty="0">
                <a:solidFill>
                  <a:schemeClr val="tx1"/>
                </a:solidFill>
                <a:effectLst/>
                <a:latin typeface="+mn-lt"/>
                <a:ea typeface="+mn-ea"/>
                <a:cs typeface="+mn-cs"/>
              </a:rPr>
              <a:t> found that 66 percent of employers look negatively upon poor spelling and grammar on social media. It’s easy to revert to slang</a:t>
            </a:r>
            <a:r>
              <a:rPr lang="en-GB" sz="1200" b="0" i="0" kern="1200" baseline="0" dirty="0">
                <a:solidFill>
                  <a:schemeClr val="tx1"/>
                </a:solidFill>
                <a:effectLst/>
                <a:latin typeface="+mn-lt"/>
                <a:ea typeface="+mn-ea"/>
                <a:cs typeface="+mn-cs"/>
              </a:rPr>
              <a:t> on social media but try to keep your pages as professional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Inappropriate examples: Alcohol, drugs, weapons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Avoid mocking others, especially in a professional context such as customers. Several Internet stories involve waiters who have taken photos of poor tips and posted them online only to get fired for doing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21</a:t>
            </a:fld>
            <a:endParaRPr lang="en-US"/>
          </a:p>
        </p:txBody>
      </p:sp>
    </p:spTree>
    <p:extLst>
      <p:ext uri="{BB962C8B-B14F-4D97-AF65-F5344CB8AC3E}">
        <p14:creationId xmlns:p14="http://schemas.microsoft.com/office/powerpoint/2010/main" val="3365638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Use this example as an opportunity to</a:t>
            </a:r>
            <a:r>
              <a:rPr lang="en-GB" sz="1200" baseline="0" dirty="0"/>
              <a:t> discuss the potential problems of bad tweets, and other social media posts.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tweets include many of the common mistakes from</a:t>
            </a:r>
            <a:r>
              <a:rPr lang="en-GB" sz="1200" baseline="0" dirty="0"/>
              <a:t> the previous slide; complaining about job/ boss, potential copyright issues as the logo has been used, poor spelling/grammar/language.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Implications could include: disciplinary, losing job, loss of reputation. Future employers would be reluctant to consider or employ.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Include any other prompting questions…</a:t>
            </a:r>
          </a:p>
        </p:txBody>
      </p:sp>
      <p:sp>
        <p:nvSpPr>
          <p:cNvPr id="4" name="Slide Number Placeholder 3"/>
          <p:cNvSpPr>
            <a:spLocks noGrp="1"/>
          </p:cNvSpPr>
          <p:nvPr>
            <p:ph type="sldNum" sz="quarter" idx="10"/>
          </p:nvPr>
        </p:nvSpPr>
        <p:spPr/>
        <p:txBody>
          <a:bodyPr/>
          <a:lstStyle/>
          <a:p>
            <a:fld id="{812CBC23-9250-7349-A59D-41C845E0C87D}" type="slidenum">
              <a:rPr lang="en-US" smtClean="0"/>
              <a:t>22</a:t>
            </a:fld>
            <a:endParaRPr lang="en-US"/>
          </a:p>
        </p:txBody>
      </p:sp>
    </p:spTree>
    <p:extLst>
      <p:ext uri="{BB962C8B-B14F-4D97-AF65-F5344CB8AC3E}">
        <p14:creationId xmlns:p14="http://schemas.microsoft.com/office/powerpoint/2010/main" val="346384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1592504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cancel culture</a:t>
            </a:r>
            <a:r>
              <a:rPr lang="en-GB" baseline="0" dirty="0"/>
              <a:t> to make it relatable… (I bet they will know of one celebrity that it has happened to). Some appropriate examples may include Kevin Hart…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Alongside</a:t>
            </a:r>
            <a:r>
              <a:rPr lang="en-GB" baseline="0" dirty="0"/>
              <a:t> the statistic mentioned earlier, </a:t>
            </a:r>
            <a:r>
              <a:rPr lang="en-GB" dirty="0"/>
              <a:t>43% of current employers use social media to research job candidates.</a:t>
            </a:r>
            <a:r>
              <a:rPr lang="en-GB" baseline="0" dirty="0"/>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What you put out now might not affect you right this second, but it might affect you in the future.</a:t>
            </a:r>
            <a:r>
              <a:rPr lang="en-GB" b="0" baseline="0" dirty="0"/>
              <a:t> Everything in the online world is a</a:t>
            </a:r>
            <a:r>
              <a:rPr lang="en-GB" b="0" dirty="0"/>
              <a:t>ttached to your</a:t>
            </a:r>
            <a:r>
              <a:rPr lang="en-GB" b="0" baseline="0" dirty="0"/>
              <a:t> name forever. Reinforce… this is a transition from school student to post school student (adulating).</a:t>
            </a:r>
            <a:endParaRPr lang="en-GB" b="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23</a:t>
            </a:fld>
            <a:endParaRPr lang="en-US"/>
          </a:p>
        </p:txBody>
      </p:sp>
    </p:spTree>
    <p:extLst>
      <p:ext uri="{BB962C8B-B14F-4D97-AF65-F5344CB8AC3E}">
        <p14:creationId xmlns:p14="http://schemas.microsoft.com/office/powerpoint/2010/main" val="2522766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24</a:t>
            </a:fld>
            <a:endParaRPr lang="en-US"/>
          </a:p>
        </p:txBody>
      </p:sp>
    </p:spTree>
    <p:extLst>
      <p:ext uri="{BB962C8B-B14F-4D97-AF65-F5344CB8AC3E}">
        <p14:creationId xmlns:p14="http://schemas.microsoft.com/office/powerpoint/2010/main" val="146994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Aspire to HE video about digital footprint and using </a:t>
            </a:r>
            <a:r>
              <a:rPr lang="en-GB" baseline="0" dirty="0" err="1"/>
              <a:t>Linkedin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https://www.youtube.com/watch?v=eFnJDjAofck</a:t>
            </a:r>
          </a:p>
        </p:txBody>
      </p:sp>
      <p:sp>
        <p:nvSpPr>
          <p:cNvPr id="4" name="Slide Number Placeholder 3"/>
          <p:cNvSpPr>
            <a:spLocks noGrp="1"/>
          </p:cNvSpPr>
          <p:nvPr>
            <p:ph type="sldNum" sz="quarter" idx="10"/>
          </p:nvPr>
        </p:nvSpPr>
        <p:spPr/>
        <p:txBody>
          <a:bodyPr/>
          <a:lstStyle/>
          <a:p>
            <a:fld id="{812CBC23-9250-7349-A59D-41C845E0C87D}" type="slidenum">
              <a:rPr lang="en-US" smtClean="0"/>
              <a:t>25</a:t>
            </a:fld>
            <a:endParaRPr lang="en-US"/>
          </a:p>
        </p:txBody>
      </p:sp>
    </p:spTree>
    <p:extLst>
      <p:ext uri="{BB962C8B-B14F-4D97-AF65-F5344CB8AC3E}">
        <p14:creationId xmlns:p14="http://schemas.microsoft.com/office/powerpoint/2010/main" val="146994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Lead conversation</a:t>
            </a:r>
            <a:r>
              <a:rPr lang="en-GB" b="1" baseline="0" dirty="0"/>
              <a:t> onto ‘now that you have a personal brand, who’s going to see it and how are you going to get people to see it?’</a:t>
            </a:r>
            <a:endParaRPr lang="en-GB" b="1" dirty="0"/>
          </a:p>
          <a:p>
            <a:pPr marL="0" indent="0">
              <a:buFont typeface="Arial" panose="020B0604020202020204" pitchFamily="34" charset="0"/>
              <a:buNone/>
            </a:pPr>
            <a:endParaRPr lang="en-GB" sz="120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sz="1200" dirty="0">
                <a:latin typeface="Roboto" panose="02000000000000000000" pitchFamily="2" charset="0"/>
                <a:ea typeface="Roboto" panose="02000000000000000000" pitchFamily="2" charset="0"/>
                <a:cs typeface="Roboto" panose="02000000000000000000" pitchFamily="2" charset="0"/>
              </a:rPr>
              <a:t>You might want to set up an Instagram page related to the career you want! This could help show future employers that you have genuine interest in the area you focus on, for example if you post photos of nice buildings and explain why you like them in the caption, that would show an interest in architecture.</a:t>
            </a:r>
          </a:p>
          <a:p>
            <a:pPr marL="0" indent="0">
              <a:buFont typeface="Arial" panose="020B0604020202020204" pitchFamily="34" charset="0"/>
              <a:buNone/>
            </a:pPr>
            <a:endParaRPr lang="en-GB" sz="120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sz="1200" dirty="0">
                <a:latin typeface="Roboto" panose="02000000000000000000" pitchFamily="2" charset="0"/>
                <a:ea typeface="Roboto" panose="02000000000000000000" pitchFamily="2" charset="0"/>
                <a:cs typeface="Roboto" panose="02000000000000000000" pitchFamily="2" charset="0"/>
              </a:rPr>
              <a:t>You could also start a blog! Blogs are free to set up and can be used as a place to express your thoughts, interests and opinions on anything you want! Having a platform like this will help convince employers that you have a real passion for the area you discuss!</a:t>
            </a:r>
          </a:p>
          <a:p>
            <a:pPr marL="342900" indent="-342900">
              <a:buFont typeface="Arial" panose="020B0604020202020204" pitchFamily="34" charset="0"/>
              <a:buChar char="•"/>
            </a:pPr>
            <a:endParaRPr lang="en-GB" sz="1200"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GB" sz="1200" dirty="0">
                <a:latin typeface="Roboto" panose="02000000000000000000" pitchFamily="2" charset="0"/>
                <a:ea typeface="Roboto" panose="02000000000000000000" pitchFamily="2" charset="0"/>
                <a:cs typeface="Roboto" panose="02000000000000000000" pitchFamily="2" charset="0"/>
              </a:rPr>
              <a:t>You might want to set up a LinkedIn account too! This will boost your personal brand, as it shows you as a professional individual, allowing you to interact with companies/universities/individuals that are in your area of interest.</a:t>
            </a:r>
            <a:endParaRPr lang="en-GB" sz="1200" dirty="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21278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Networking</a:t>
            </a:r>
            <a:r>
              <a:rPr lang="en-GB" baseline="0" dirty="0"/>
              <a:t> is showing off your personal brand! It’s meeting and building relationships with others who may be able to help you with your professional goals. So it’s important to have a strong personal brand to help you when networking too!</a:t>
            </a:r>
          </a:p>
        </p:txBody>
      </p:sp>
      <p:sp>
        <p:nvSpPr>
          <p:cNvPr id="4" name="Slide Number Placeholder 3"/>
          <p:cNvSpPr>
            <a:spLocks noGrp="1"/>
          </p:cNvSpPr>
          <p:nvPr>
            <p:ph type="sldNum" sz="quarter" idx="10"/>
          </p:nvPr>
        </p:nvSpPr>
        <p:spPr/>
        <p:txBody>
          <a:bodyPr/>
          <a:lstStyle/>
          <a:p>
            <a:fld id="{812CBC23-9250-7349-A59D-41C845E0C87D}" type="slidenum">
              <a:rPr lang="en-US" smtClean="0"/>
              <a:t>27</a:t>
            </a:fld>
            <a:endParaRPr lang="en-US"/>
          </a:p>
        </p:txBody>
      </p:sp>
    </p:spTree>
    <p:extLst>
      <p:ext uri="{BB962C8B-B14F-4D97-AF65-F5344CB8AC3E}">
        <p14:creationId xmlns:p14="http://schemas.microsoft.com/office/powerpoint/2010/main" val="1140745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latin typeface="Roboto" panose="02000000000000000000" pitchFamily="2" charset="0"/>
                <a:ea typeface="Roboto" panose="02000000000000000000" pitchFamily="2" charset="0"/>
                <a:cs typeface="Roboto" panose="02000000000000000000" pitchFamily="2" charset="0"/>
              </a:rPr>
              <a:t>Ask if they’ve heard of the phrase -</a:t>
            </a:r>
            <a:r>
              <a:rPr lang="en-GB" sz="1200" baseline="0" dirty="0">
                <a:latin typeface="Roboto" panose="02000000000000000000" pitchFamily="2" charset="0"/>
                <a:ea typeface="Roboto" panose="02000000000000000000" pitchFamily="2" charset="0"/>
                <a:cs typeface="Roboto" panose="02000000000000000000" pitchFamily="2" charset="0"/>
              </a:rPr>
              <a:t> </a:t>
            </a:r>
            <a:r>
              <a:rPr lang="en-GB" sz="1200" dirty="0">
                <a:latin typeface="Roboto" panose="02000000000000000000" pitchFamily="2" charset="0"/>
                <a:ea typeface="Roboto" panose="02000000000000000000" pitchFamily="2" charset="0"/>
                <a:cs typeface="Roboto" panose="02000000000000000000" pitchFamily="2" charset="0"/>
              </a:rPr>
              <a:t>‘It’s not </a:t>
            </a:r>
            <a:r>
              <a:rPr lang="en-GB" sz="1200" i="1" dirty="0">
                <a:latin typeface="Roboto" panose="02000000000000000000" pitchFamily="2" charset="0"/>
                <a:ea typeface="Roboto" panose="02000000000000000000" pitchFamily="2" charset="0"/>
                <a:cs typeface="Roboto" panose="02000000000000000000" pitchFamily="2" charset="0"/>
              </a:rPr>
              <a:t>what</a:t>
            </a:r>
            <a:r>
              <a:rPr lang="en-GB" sz="1200" dirty="0">
                <a:latin typeface="Roboto" panose="02000000000000000000" pitchFamily="2" charset="0"/>
                <a:ea typeface="Roboto" panose="02000000000000000000" pitchFamily="2" charset="0"/>
                <a:cs typeface="Roboto" panose="02000000000000000000" pitchFamily="2" charset="0"/>
              </a:rPr>
              <a:t> you know, it’s </a:t>
            </a:r>
            <a:r>
              <a:rPr lang="en-GB" sz="1200" b="1" dirty="0">
                <a:latin typeface="Roboto" panose="02000000000000000000" pitchFamily="2" charset="0"/>
                <a:ea typeface="Roboto" panose="02000000000000000000" pitchFamily="2" charset="0"/>
                <a:cs typeface="Roboto" panose="02000000000000000000" pitchFamily="2" charset="0"/>
              </a:rPr>
              <a:t>who</a:t>
            </a:r>
            <a:r>
              <a:rPr lang="en-GB" sz="1200" dirty="0">
                <a:latin typeface="Roboto" panose="02000000000000000000" pitchFamily="2" charset="0"/>
                <a:ea typeface="Roboto" panose="02000000000000000000" pitchFamily="2" charset="0"/>
                <a:cs typeface="Roboto" panose="02000000000000000000" pitchFamily="2" charset="0"/>
              </a:rPr>
              <a:t> you know’ – what could that mean for them?</a:t>
            </a:r>
          </a:p>
          <a:p>
            <a:pPr marL="285750" indent="-285750">
              <a:buFont typeface="Arial" panose="020B0604020202020204" pitchFamily="34" charset="0"/>
              <a:buChar char="•"/>
            </a:pPr>
            <a:endParaRPr lang="en-GB" sz="12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Roboto" panose="02000000000000000000" pitchFamily="2" charset="0"/>
                <a:ea typeface="Roboto" panose="02000000000000000000" pitchFamily="2" charset="0"/>
                <a:cs typeface="Roboto" panose="02000000000000000000" pitchFamily="2" charset="0"/>
              </a:rPr>
              <a:t>You all have your own network – people sat in this room with you are part of your network. They even have their own network</a:t>
            </a:r>
          </a:p>
          <a:p>
            <a:pPr marL="0" indent="0">
              <a:buFont typeface="Arial" panose="020B0604020202020204" pitchFamily="34" charset="0"/>
              <a:buNone/>
            </a:pPr>
            <a:endParaRPr lang="en-GB" sz="1200" dirty="0">
              <a:latin typeface="+mn-lt"/>
              <a:ea typeface="+mn-ea"/>
              <a:cs typeface="+mn-cs"/>
            </a:endParaRPr>
          </a:p>
          <a:p>
            <a:pPr marL="285750" indent="-285750">
              <a:buFont typeface="Arial" panose="020B0604020202020204" pitchFamily="34" charset="0"/>
              <a:buChar char="•"/>
            </a:pPr>
            <a:r>
              <a:rPr lang="en-GB" sz="1200" dirty="0"/>
              <a:t>Your teachers are part of your network now and will still be once you leave school – how could they help you for your future?</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Head of sixth forms and career leads in schools have huge networks of their own built over many years – could someone in their network be useful in you achieving your career goals?</a:t>
            </a:r>
          </a:p>
          <a:p>
            <a:pPr marL="285750" indent="-285750">
              <a:buFont typeface="Arial" panose="020B0604020202020204" pitchFamily="34" charset="0"/>
              <a:buChar char="•"/>
            </a:pPr>
            <a:endParaRPr lang="en-GB" sz="120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F0AB7C5B-EE47-421C-B9A7-0A894F6232C6}" type="slidenum">
              <a:rPr lang="en-GB" smtClean="0"/>
              <a:t>28</a:t>
            </a:fld>
            <a:endParaRPr lang="en-GB"/>
          </a:p>
        </p:txBody>
      </p:sp>
    </p:spTree>
    <p:extLst>
      <p:ext uri="{BB962C8B-B14F-4D97-AF65-F5344CB8AC3E}">
        <p14:creationId xmlns:p14="http://schemas.microsoft.com/office/powerpoint/2010/main" val="1553866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29</a:t>
            </a:fld>
            <a:endParaRPr lang="en-US"/>
          </a:p>
        </p:txBody>
      </p:sp>
    </p:spTree>
    <p:extLst>
      <p:ext uri="{BB962C8B-B14F-4D97-AF65-F5344CB8AC3E}">
        <p14:creationId xmlns:p14="http://schemas.microsoft.com/office/powerpoint/2010/main" val="2572868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latin typeface="Roboto" panose="02000000000000000000" pitchFamily="2" charset="0"/>
                <a:ea typeface="Roboto" panose="02000000000000000000" pitchFamily="2" charset="0"/>
                <a:cs typeface="Roboto" panose="02000000000000000000" pitchFamily="2" charset="0"/>
              </a:rPr>
              <a:t>The most important tool for networking is you!</a:t>
            </a:r>
          </a:p>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rPr>
              <a:t>Did you know.. around </a:t>
            </a:r>
            <a:r>
              <a:rPr lang="en-GB" b="1" dirty="0">
                <a:latin typeface="Roboto" panose="02000000000000000000" pitchFamily="2" charset="0"/>
                <a:ea typeface="Roboto" panose="02000000000000000000" pitchFamily="2" charset="0"/>
                <a:cs typeface="Roboto" panose="02000000000000000000" pitchFamily="2" charset="0"/>
              </a:rPr>
              <a:t>85%</a:t>
            </a:r>
            <a:r>
              <a:rPr lang="en-GB" dirty="0">
                <a:latin typeface="Roboto" panose="02000000000000000000" pitchFamily="2" charset="0"/>
                <a:ea typeface="Roboto" panose="02000000000000000000" pitchFamily="2" charset="0"/>
                <a:cs typeface="Roboto" panose="02000000000000000000" pitchFamily="2" charset="0"/>
              </a:rPr>
              <a:t> of job positions are filled through networking – ‘it’s not </a:t>
            </a:r>
            <a:r>
              <a:rPr lang="en-GB" i="1" dirty="0">
                <a:latin typeface="Roboto" panose="02000000000000000000" pitchFamily="2" charset="0"/>
                <a:ea typeface="Roboto" panose="02000000000000000000" pitchFamily="2" charset="0"/>
                <a:cs typeface="Roboto" panose="02000000000000000000" pitchFamily="2" charset="0"/>
              </a:rPr>
              <a:t>what</a:t>
            </a:r>
            <a:r>
              <a:rPr lang="en-GB" dirty="0">
                <a:latin typeface="Roboto" panose="02000000000000000000" pitchFamily="2" charset="0"/>
                <a:ea typeface="Roboto" panose="02000000000000000000" pitchFamily="2" charset="0"/>
                <a:cs typeface="Roboto" panose="02000000000000000000" pitchFamily="2" charset="0"/>
              </a:rPr>
              <a:t> you know, it’s </a:t>
            </a:r>
            <a:r>
              <a:rPr lang="en-GB" b="1" dirty="0">
                <a:latin typeface="Roboto" panose="02000000000000000000" pitchFamily="2" charset="0"/>
                <a:ea typeface="Roboto" panose="02000000000000000000" pitchFamily="2" charset="0"/>
                <a:cs typeface="Roboto" panose="02000000000000000000" pitchFamily="2" charset="0"/>
              </a:rPr>
              <a:t>who</a:t>
            </a:r>
            <a:r>
              <a:rPr lang="en-GB" dirty="0">
                <a:latin typeface="Roboto" panose="02000000000000000000" pitchFamily="2" charset="0"/>
                <a:ea typeface="Roboto" panose="02000000000000000000" pitchFamily="2" charset="0"/>
                <a:cs typeface="Roboto" panose="02000000000000000000" pitchFamily="2" charset="0"/>
              </a:rPr>
              <a:t> you know!’</a:t>
            </a:r>
          </a:p>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rPr>
              <a:t>Remember</a:t>
            </a:r>
            <a:r>
              <a:rPr lang="en-GB" baseline="0" dirty="0">
                <a:latin typeface="Roboto" panose="02000000000000000000" pitchFamily="2" charset="0"/>
                <a:ea typeface="Roboto" panose="02000000000000000000" pitchFamily="2" charset="0"/>
                <a:cs typeface="Roboto" panose="02000000000000000000" pitchFamily="2" charset="0"/>
              </a:rPr>
              <a:t>, networking involves your personal brand i.e. LinkedIn – so utilise all the online tools available to you!</a:t>
            </a:r>
          </a:p>
          <a:p>
            <a:pPr marL="285750" indent="-285750">
              <a:buFont typeface="Arial" panose="020B0604020202020204" pitchFamily="34" charset="0"/>
              <a:buChar char="•"/>
            </a:pPr>
            <a:endParaRPr lang="en-GB" baseline="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baseline="0" dirty="0">
                <a:latin typeface="Roboto" panose="02000000000000000000" pitchFamily="2" charset="0"/>
                <a:ea typeface="Roboto" panose="02000000000000000000" pitchFamily="2" charset="0"/>
                <a:cs typeface="Roboto" panose="02000000000000000000" pitchFamily="2" charset="0"/>
              </a:rPr>
              <a:t>How can you network your personal brand?</a:t>
            </a:r>
            <a:endParaRPr lang="en-GB" dirty="0">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rPr>
              <a:t>Meeting people, being friendly and having good interpersonal skills is what makes people like you – maybe even enough to build a professional working relationship with you!</a:t>
            </a:r>
          </a:p>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rPr>
              <a:t>LinkedIn is a social media networking platform that focusses on professional networking and career development</a:t>
            </a:r>
          </a:p>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rPr>
              <a:t>Basically... it’s the work version of Facebook!</a:t>
            </a:r>
          </a:p>
          <a:p>
            <a:pPr marL="2857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cs typeface="Roboto" panose="02000000000000000000" pitchFamily="2" charset="0"/>
              </a:rPr>
              <a:t>It’s never too early to start ‘connecting’ with people and building up your professional networks,</a:t>
            </a:r>
            <a:r>
              <a:rPr lang="en-GB" baseline="0" dirty="0">
                <a:latin typeface="Roboto" panose="02000000000000000000" pitchFamily="2" charset="0"/>
                <a:ea typeface="Roboto" panose="02000000000000000000" pitchFamily="2" charset="0"/>
                <a:cs typeface="Roboto" panose="02000000000000000000" pitchFamily="2" charset="0"/>
              </a:rPr>
              <a:t> especially if it means building a positive personal brand online!</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30</a:t>
            </a:fld>
            <a:endParaRPr lang="en-US"/>
          </a:p>
        </p:txBody>
      </p:sp>
    </p:spTree>
    <p:extLst>
      <p:ext uri="{BB962C8B-B14F-4D97-AF65-F5344CB8AC3E}">
        <p14:creationId xmlns:p14="http://schemas.microsoft.com/office/powerpoint/2010/main" val="1040939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812CBC23-9250-7349-A59D-41C845E0C87D}" type="slidenum">
              <a:rPr lang="en-US" smtClean="0"/>
              <a:t>31</a:t>
            </a:fld>
            <a:endParaRPr lang="en-US"/>
          </a:p>
        </p:txBody>
      </p:sp>
    </p:spTree>
    <p:extLst>
      <p:ext uri="{BB962C8B-B14F-4D97-AF65-F5344CB8AC3E}">
        <p14:creationId xmlns:p14="http://schemas.microsoft.com/office/powerpoint/2010/main" val="249460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2.1</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What are transferable skills? </a:t>
            </a:r>
            <a:r>
              <a:rPr lang="en-GB" dirty="0">
                <a:hlinkClick r:id="rId3"/>
              </a:rPr>
              <a:t>https://www.reed.co.uk/career-advice/what-are-transferable-skills/</a:t>
            </a:r>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Transferable skills are a core set of skills and abilities, which can be applied to a wide range of different jobs and industries.</a:t>
            </a:r>
          </a:p>
          <a:p>
            <a:r>
              <a:rPr lang="en-GB" sz="1200" b="0" i="0" kern="1200" dirty="0">
                <a:solidFill>
                  <a:schemeClr val="tx1"/>
                </a:solidFill>
                <a:effectLst/>
                <a:latin typeface="+mn-lt"/>
                <a:ea typeface="+mn-ea"/>
                <a:cs typeface="+mn-cs"/>
              </a:rPr>
              <a:t>They’re usually picked up over time, and can be gained from previous positions, charity or voluntary work, your hobbies, or even just at home.</a:t>
            </a:r>
          </a:p>
          <a:p>
            <a:r>
              <a:rPr lang="en-GB" sz="1200" b="1" i="0" kern="1200" dirty="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Why are transferable skills important?</a:t>
            </a:r>
          </a:p>
          <a:p>
            <a:r>
              <a:rPr lang="en-GB" sz="1200" b="0" i="0" kern="1200" dirty="0">
                <a:solidFill>
                  <a:schemeClr val="tx1"/>
                </a:solidFill>
                <a:effectLst/>
                <a:latin typeface="+mn-lt"/>
                <a:ea typeface="+mn-ea"/>
                <a:cs typeface="+mn-cs"/>
              </a:rPr>
              <a:t>Although slightly </a:t>
            </a:r>
            <a:r>
              <a:rPr lang="en-GB" sz="1200" b="0" i="0" u="none" strike="noStrike" kern="1200" dirty="0">
                <a:solidFill>
                  <a:schemeClr val="tx1"/>
                </a:solidFill>
                <a:effectLst/>
                <a:latin typeface="+mn-lt"/>
                <a:ea typeface="+mn-ea"/>
                <a:cs typeface="+mn-cs"/>
                <a:hlinkClick r:id="rId4"/>
              </a:rPr>
              <a:t>softer skills</a:t>
            </a:r>
            <a:r>
              <a:rPr lang="en-GB" sz="1200" b="0" i="0" kern="1200" dirty="0">
                <a:solidFill>
                  <a:schemeClr val="tx1"/>
                </a:solidFill>
                <a:effectLst/>
                <a:latin typeface="+mn-lt"/>
                <a:ea typeface="+mn-ea"/>
                <a:cs typeface="+mn-cs"/>
              </a:rPr>
              <a:t> than those directly related to a position, transferable skills are incredibly valuable to employers.</a:t>
            </a:r>
          </a:p>
          <a:p>
            <a:r>
              <a:rPr lang="en-GB" sz="1200" b="0" i="0" kern="1200" dirty="0">
                <a:solidFill>
                  <a:schemeClr val="tx1"/>
                </a:solidFill>
                <a:effectLst/>
                <a:latin typeface="+mn-lt"/>
                <a:ea typeface="+mn-ea"/>
                <a:cs typeface="+mn-cs"/>
              </a:rPr>
              <a:t>Not only do they show that you’d be a good fit for the team, they can also demonstrate what a candidate can bring to a role, and how much they’ve learnt from previous positions or experiences.</a:t>
            </a:r>
          </a:p>
          <a:p>
            <a:r>
              <a:rPr lang="en-GB" sz="1200" b="0" i="0" kern="1200" dirty="0">
                <a:solidFill>
                  <a:schemeClr val="tx1"/>
                </a:solidFill>
                <a:effectLst/>
                <a:latin typeface="+mn-lt"/>
                <a:ea typeface="+mn-ea"/>
                <a:cs typeface="+mn-cs"/>
              </a:rPr>
              <a:t>So if you’re currently lacking experience in the field you’re looking for work in, transferable skills can be a great way to highlight why you’re right for the role. Examples of when this can be helpful include </a:t>
            </a:r>
            <a:r>
              <a:rPr lang="en-GB" sz="1200" b="0" i="0" u="none" strike="noStrike" kern="1200" dirty="0">
                <a:solidFill>
                  <a:schemeClr val="tx1"/>
                </a:solidFill>
                <a:effectLst/>
                <a:latin typeface="+mn-lt"/>
                <a:ea typeface="+mn-ea"/>
                <a:cs typeface="+mn-cs"/>
                <a:hlinkClick r:id="rId5"/>
              </a:rPr>
              <a:t>entry-level positions</a:t>
            </a:r>
            <a:r>
              <a:rPr lang="en-GB" sz="1200" b="0" i="0" kern="1200" dirty="0">
                <a:solidFill>
                  <a:schemeClr val="tx1"/>
                </a:solidFill>
                <a:effectLst/>
                <a:latin typeface="+mn-lt"/>
                <a:ea typeface="+mn-ea"/>
                <a:cs typeface="+mn-cs"/>
              </a:rPr>
              <a:t>, and those looking to </a:t>
            </a:r>
            <a:r>
              <a:rPr lang="en-GB" sz="1200" b="0" i="0" u="none" strike="noStrike" kern="1200" dirty="0">
                <a:solidFill>
                  <a:schemeClr val="tx1"/>
                </a:solidFill>
                <a:effectLst/>
                <a:latin typeface="+mn-lt"/>
                <a:ea typeface="+mn-ea"/>
                <a:cs typeface="+mn-cs"/>
                <a:hlinkClick r:id="rId6"/>
              </a:rPr>
              <a:t>change careers</a:t>
            </a:r>
            <a:r>
              <a:rPr lang="en-GB"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280405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Time management</a:t>
            </a:r>
          </a:p>
          <a:p>
            <a:r>
              <a:rPr lang="en-GB" sz="1200" b="0" i="0" kern="1200" dirty="0">
                <a:solidFill>
                  <a:schemeClr val="tx1"/>
                </a:solidFill>
                <a:effectLst/>
                <a:latin typeface="+mn-lt"/>
                <a:ea typeface="+mn-ea"/>
                <a:cs typeface="+mn-cs"/>
              </a:rPr>
              <a:t>Time management is a vital skill for any role, that not only proves you can work to deadlines – but also that you’re able to complete tasks in the most time-effective way, create to-do-lists, delegate, ask for help, and break up projects accordingly.</a:t>
            </a:r>
          </a:p>
          <a:p>
            <a:r>
              <a:rPr lang="en-GB" sz="1200" b="0" i="0" kern="1200" dirty="0">
                <a:solidFill>
                  <a:schemeClr val="tx1"/>
                </a:solidFill>
                <a:effectLst/>
                <a:latin typeface="+mn-lt"/>
                <a:ea typeface="+mn-ea"/>
                <a:cs typeface="+mn-cs"/>
              </a:rPr>
              <a:t>Whether it’s that you’ve had experience stacking shelves within a set time in a retail store, you’ve completed projects within a deadline, or you’ve carried out construction work that met the time-sensitive needs of a client, you’ll have at least one example of time management to reference in your CV.</a:t>
            </a:r>
          </a:p>
          <a:p>
            <a:r>
              <a:rPr lang="en-GB" sz="1200" b="1" i="0" kern="1200" dirty="0">
                <a:solidFill>
                  <a:schemeClr val="tx1"/>
                </a:solidFill>
                <a:effectLst/>
                <a:latin typeface="+mn-lt"/>
                <a:ea typeface="+mn-ea"/>
                <a:cs typeface="+mn-cs"/>
              </a:rPr>
              <a:t>Prioritisation</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3"/>
              </a:rPr>
              <a:t>Prioritising tasks</a:t>
            </a:r>
            <a:r>
              <a:rPr lang="en-GB" sz="1200" b="0" i="0" kern="1200" dirty="0">
                <a:solidFill>
                  <a:schemeClr val="tx1"/>
                </a:solidFill>
                <a:effectLst/>
                <a:latin typeface="+mn-lt"/>
                <a:ea typeface="+mn-ea"/>
                <a:cs typeface="+mn-cs"/>
              </a:rPr>
              <a:t> effectively is essential if you want to get anything done, on time, and to a high standard. That’s why it’s a key skill that the vast majority of employers value.</a:t>
            </a:r>
          </a:p>
          <a:p>
            <a:r>
              <a:rPr lang="en-GB" sz="1200" b="0" i="0" kern="1200" dirty="0">
                <a:solidFill>
                  <a:schemeClr val="tx1"/>
                </a:solidFill>
                <a:effectLst/>
                <a:latin typeface="+mn-lt"/>
                <a:ea typeface="+mn-ea"/>
                <a:cs typeface="+mn-cs"/>
              </a:rPr>
              <a:t>Prove you’re able to assess your workload, adjust your schedule, and organise tasks in order of importance by giving tangible examples in your CV. For example, it could be that your ability to be ruthless and say no to certain tasks enabled you to complete others which had a higher level of importance, or you implemented time saving techniques to get small tasks done faster (e.g. spreadsheets, templates).</a:t>
            </a:r>
          </a:p>
          <a:p>
            <a:r>
              <a:rPr lang="en-GB" sz="1200" b="1" i="0" kern="1200" dirty="0">
                <a:solidFill>
                  <a:schemeClr val="tx1"/>
                </a:solidFill>
                <a:effectLst/>
                <a:latin typeface="+mn-lt"/>
                <a:ea typeface="+mn-ea"/>
                <a:cs typeface="+mn-cs"/>
              </a:rPr>
              <a:t>Listening</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Let’s face it, </a:t>
            </a:r>
            <a:r>
              <a:rPr lang="en-GB" sz="1200" b="0" i="1" kern="1200" dirty="0">
                <a:solidFill>
                  <a:schemeClr val="tx1"/>
                </a:solidFill>
                <a:effectLst/>
                <a:latin typeface="+mn-lt"/>
                <a:ea typeface="+mn-ea"/>
                <a:cs typeface="+mn-cs"/>
              </a:rPr>
              <a:t>everyone</a:t>
            </a:r>
            <a:r>
              <a:rPr lang="en-GB" sz="1200" b="0" i="0" kern="1200" dirty="0">
                <a:solidFill>
                  <a:schemeClr val="tx1"/>
                </a:solidFill>
                <a:effectLst/>
                <a:latin typeface="+mn-lt"/>
                <a:ea typeface="+mn-ea"/>
                <a:cs typeface="+mn-cs"/>
              </a:rPr>
              <a:t> is likely to have good listening skills, no matter where your experience lies. This means demonstrating them in your CV should be easy.</a:t>
            </a:r>
          </a:p>
          <a:p>
            <a:r>
              <a:rPr lang="en-GB" sz="1200" b="0" i="0" kern="1200" dirty="0">
                <a:solidFill>
                  <a:schemeClr val="tx1"/>
                </a:solidFill>
                <a:effectLst/>
                <a:latin typeface="+mn-lt"/>
                <a:ea typeface="+mn-ea"/>
                <a:cs typeface="+mn-cs"/>
              </a:rPr>
              <a:t>Think about times where your ability to listen well resulted in a positive outcome – whether it’s that you’re great at following instructions (which meant your work was done specifically to a client’s requirements), you’re able to absorb knowledge quickly when taught (whether it was in a meeting, at university, or anywhere else), or you delivered excellent customer service by listening carefully to a customer’s needs.</a:t>
            </a:r>
          </a:p>
          <a:p>
            <a:r>
              <a:rPr lang="en-GB" sz="1200" b="1" i="0" kern="1200" dirty="0">
                <a:solidFill>
                  <a:schemeClr val="tx1"/>
                </a:solidFill>
                <a:effectLst/>
                <a:latin typeface="+mn-lt"/>
                <a:ea typeface="+mn-ea"/>
                <a:cs typeface="+mn-cs"/>
              </a:rPr>
              <a:t>Communication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Although it’s particularly important in customer facing industries, good communication is an extremely versatile skill that’s an important part of every role – which contributes to the smooth running of any workplace.</a:t>
            </a:r>
          </a:p>
          <a:p>
            <a:r>
              <a:rPr lang="en-GB" sz="1200" b="0" i="0" kern="1200" dirty="0">
                <a:solidFill>
                  <a:schemeClr val="tx1"/>
                </a:solidFill>
                <a:effectLst/>
                <a:latin typeface="+mn-lt"/>
                <a:ea typeface="+mn-ea"/>
                <a:cs typeface="+mn-cs"/>
              </a:rPr>
              <a:t>Luckily, that means everyone has it. Examples of communication skills could range from instances where you communicated with a customer or client to fulfil their needs or resolve a problem, to times where you worked together with your colleagues to achieve a joint goal.</a:t>
            </a:r>
          </a:p>
          <a:p>
            <a:r>
              <a:rPr lang="en-GB" sz="1200" b="1" i="0" kern="1200" dirty="0">
                <a:solidFill>
                  <a:schemeClr val="tx1"/>
                </a:solidFill>
                <a:effectLst/>
                <a:latin typeface="+mn-lt"/>
                <a:ea typeface="+mn-ea"/>
                <a:cs typeface="+mn-cs"/>
              </a:rPr>
              <a:t>Teamwork</a:t>
            </a:r>
          </a:p>
          <a:p>
            <a:r>
              <a:rPr lang="en-GB" sz="1200" b="0" i="0" kern="1200" dirty="0">
                <a:solidFill>
                  <a:schemeClr val="tx1"/>
                </a:solidFill>
                <a:effectLst/>
                <a:latin typeface="+mn-lt"/>
                <a:ea typeface="+mn-ea"/>
                <a:cs typeface="+mn-cs"/>
              </a:rPr>
              <a:t>Teamwork skills involve the ability to work with others towards a common goal. Effective teamwork requires several other qualities such as empathy, active listening and strong communication. Providing successful teamwork examples during interviews can help employers understand how you’ll work with others in their company.</a:t>
            </a:r>
          </a:p>
          <a:p>
            <a:r>
              <a:rPr lang="en-GB" sz="1200" b="1" i="0" kern="1200" dirty="0">
                <a:solidFill>
                  <a:schemeClr val="tx1"/>
                </a:solidFill>
                <a:effectLst/>
                <a:latin typeface="+mn-lt"/>
                <a:ea typeface="+mn-ea"/>
                <a:cs typeface="+mn-cs"/>
              </a:rPr>
              <a:t>Organisation</a:t>
            </a:r>
          </a:p>
          <a:p>
            <a:r>
              <a:rPr lang="en-GB" sz="1200" b="0" i="0" kern="1200" dirty="0">
                <a:solidFill>
                  <a:schemeClr val="tx1"/>
                </a:solidFill>
                <a:effectLst/>
                <a:latin typeface="+mn-lt"/>
                <a:ea typeface="+mn-ea"/>
                <a:cs typeface="+mn-cs"/>
              </a:rPr>
              <a:t>A well-organised person has a strong, neat structure in their workspace, tasks and relationships. Organised employees typically meet deadlines, communicate with others in a timely manner and follow instructions well. Employers can trust organized workers to meet deadlines, take notes and ensure projects are completed efficiently.</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BDAACFA-D0D6-4355-83C1-B2BFFC303723}" type="slidenum">
              <a:rPr lang="en-GB" smtClean="0"/>
              <a:t>6</a:t>
            </a:fld>
            <a:endParaRPr lang="en-GB"/>
          </a:p>
        </p:txBody>
      </p:sp>
    </p:spTree>
    <p:extLst>
      <p:ext uri="{BB962C8B-B14F-4D97-AF65-F5344CB8AC3E}">
        <p14:creationId xmlns:p14="http://schemas.microsoft.com/office/powerpoint/2010/main" val="26922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Ask the students what transferable skills they think they have? </a:t>
            </a:r>
          </a:p>
          <a:p>
            <a:pPr marL="228600" indent="-228600">
              <a:buFont typeface="+mj-lt"/>
              <a:buAutoNum type="arabicPeriod"/>
            </a:pPr>
            <a:r>
              <a:rPr lang="en-GB" dirty="0"/>
              <a:t>How have</a:t>
            </a:r>
            <a:r>
              <a:rPr lang="en-GB" baseline="0" dirty="0"/>
              <a:t> they got these skills? </a:t>
            </a:r>
          </a:p>
          <a:p>
            <a:pPr marL="228600" indent="-228600">
              <a:buFont typeface="+mj-lt"/>
              <a:buAutoNum type="arabicPeriod"/>
            </a:pPr>
            <a:r>
              <a:rPr lang="en-GB" baseline="0" dirty="0"/>
              <a:t>How can they be improved? </a:t>
            </a:r>
            <a:endParaRPr lang="en-GB" dirty="0"/>
          </a:p>
        </p:txBody>
      </p:sp>
      <p:sp>
        <p:nvSpPr>
          <p:cNvPr id="4" name="Slide Number Placeholder 3"/>
          <p:cNvSpPr>
            <a:spLocks noGrp="1"/>
          </p:cNvSpPr>
          <p:nvPr>
            <p:ph type="sldNum" sz="quarter" idx="10"/>
          </p:nvPr>
        </p:nvSpPr>
        <p:spPr/>
        <p:txBody>
          <a:bodyPr/>
          <a:lstStyle/>
          <a:p>
            <a:fld id="{4BDAACFA-D0D6-4355-83C1-B2BFFC303723}" type="slidenum">
              <a:rPr lang="en-GB" smtClean="0"/>
              <a:t>7</a:t>
            </a:fld>
            <a:endParaRPr lang="en-GB"/>
          </a:p>
        </p:txBody>
      </p:sp>
    </p:spTree>
    <p:extLst>
      <p:ext uri="{BB962C8B-B14F-4D97-AF65-F5344CB8AC3E}">
        <p14:creationId xmlns:p14="http://schemas.microsoft.com/office/powerpoint/2010/main" val="180001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kern="1200" dirty="0">
                <a:solidFill>
                  <a:schemeClr val="tx1"/>
                </a:solidFill>
                <a:effectLst/>
                <a:latin typeface="+mn-lt"/>
                <a:ea typeface="+mn-ea"/>
                <a:cs typeface="+mn-cs"/>
              </a:rPr>
              <a:t>Whilst in education there is a lot to think about. You’ll be juggling deadlines for presentations, exams and coursework, as well as attempting to maintain a life outside your studies.</a:t>
            </a:r>
          </a:p>
          <a:p>
            <a:pPr fontAlgn="base"/>
            <a:r>
              <a:rPr lang="en-GB" sz="1200" b="0" kern="1200" dirty="0">
                <a:solidFill>
                  <a:schemeClr val="tx1"/>
                </a:solidFill>
                <a:effectLst/>
                <a:latin typeface="+mn-lt"/>
                <a:ea typeface="+mn-ea"/>
                <a:cs typeface="+mn-cs"/>
              </a:rPr>
              <a:t>Managing your time can be difficult and the decision to add another component into the mix can be daunting. But, securing a part-time job alongside your studies can provide several benefits.</a:t>
            </a:r>
          </a:p>
          <a:p>
            <a:pPr fontAlgn="base"/>
            <a:r>
              <a:rPr lang="en-GB" sz="1200" b="1" kern="1200" dirty="0">
                <a:solidFill>
                  <a:schemeClr val="tx1"/>
                </a:solidFill>
                <a:effectLst/>
                <a:latin typeface="+mn-lt"/>
                <a:ea typeface="+mn-ea"/>
                <a:cs typeface="+mn-cs"/>
              </a:rPr>
              <a:t>1. Challenging yourself</a:t>
            </a:r>
          </a:p>
          <a:p>
            <a:pPr fontAlgn="base"/>
            <a:r>
              <a:rPr lang="en-GB" sz="1200" b="0" kern="1200" dirty="0">
                <a:solidFill>
                  <a:schemeClr val="tx1"/>
                </a:solidFill>
                <a:effectLst/>
                <a:latin typeface="+mn-lt"/>
                <a:ea typeface="+mn-ea"/>
                <a:cs typeface="+mn-cs"/>
              </a:rPr>
              <a:t>Stepping outside the world of education and venturing into the unfamiliar world of employment is likely to push you outside of your comfort zone.</a:t>
            </a:r>
          </a:p>
          <a:p>
            <a:pPr fontAlgn="base"/>
            <a:r>
              <a:rPr lang="en-GB" sz="1200" b="0" kern="1200" dirty="0">
                <a:solidFill>
                  <a:schemeClr val="tx1"/>
                </a:solidFill>
                <a:effectLst/>
                <a:latin typeface="+mn-lt"/>
                <a:ea typeface="+mn-ea"/>
                <a:cs typeface="+mn-cs"/>
              </a:rPr>
              <a:t>Submitting job applications, attending interviews and assisting customers are all new experiences. And, they can help you to develop confidence and an understanding of other people’s needs.</a:t>
            </a:r>
          </a:p>
          <a:p>
            <a:pPr fontAlgn="base"/>
            <a:r>
              <a:rPr lang="en-GB" sz="1200" b="0" kern="1200" dirty="0">
                <a:solidFill>
                  <a:schemeClr val="tx1"/>
                </a:solidFill>
                <a:effectLst/>
                <a:latin typeface="+mn-lt"/>
                <a:ea typeface="+mn-ea"/>
                <a:cs typeface="+mn-cs"/>
              </a:rPr>
              <a:t>There are many ways in which employment is different from education. One of which is that it’s often unpredictable. When something goes wrong at work, maybe a delivery is late, or if a customer is unhappy, you need to think on your feet to resolve the issue.</a:t>
            </a:r>
          </a:p>
          <a:p>
            <a:pPr fontAlgn="base"/>
            <a:r>
              <a:rPr lang="en-GB" sz="1200" b="0" kern="1200" dirty="0">
                <a:solidFill>
                  <a:schemeClr val="tx1"/>
                </a:solidFill>
                <a:effectLst/>
                <a:latin typeface="+mn-lt"/>
                <a:ea typeface="+mn-ea"/>
                <a:cs typeface="+mn-cs"/>
              </a:rPr>
              <a:t>These situations teach you how to problem solve and be a more resilient and adaptable person. This means you’re able to bounce back quickly in challenging situations. </a:t>
            </a:r>
            <a:r>
              <a:rPr lang="en-GB" sz="1200" b="0" u="none" strike="noStrike" kern="1200" dirty="0">
                <a:solidFill>
                  <a:schemeClr val="tx1"/>
                </a:solidFill>
                <a:effectLst/>
                <a:latin typeface="+mn-lt"/>
                <a:ea typeface="+mn-ea"/>
                <a:cs typeface="+mn-cs"/>
                <a:hlinkClick r:id="rId3"/>
              </a:rPr>
              <a:t>Resilience is an important strength</a:t>
            </a:r>
            <a:r>
              <a:rPr lang="en-GB" sz="1200" b="0" kern="1200" dirty="0">
                <a:solidFill>
                  <a:schemeClr val="tx1"/>
                </a:solidFill>
                <a:effectLst/>
                <a:latin typeface="+mn-lt"/>
                <a:ea typeface="+mn-ea"/>
                <a:cs typeface="+mn-cs"/>
              </a:rPr>
              <a:t> to have in all aspects of your life. So developing it whilst working part-time is certainly worthwhile.</a:t>
            </a:r>
          </a:p>
          <a:p>
            <a:pPr fontAlgn="base"/>
            <a:r>
              <a:rPr lang="en-GB" sz="1200" b="1" kern="1200" dirty="0">
                <a:solidFill>
                  <a:schemeClr val="tx1"/>
                </a:solidFill>
                <a:effectLst/>
                <a:latin typeface="+mn-lt"/>
                <a:ea typeface="+mn-ea"/>
                <a:cs typeface="+mn-cs"/>
              </a:rPr>
              <a:t>2. Developing transferable skills</a:t>
            </a:r>
          </a:p>
          <a:p>
            <a:pPr fontAlgn="base"/>
            <a:r>
              <a:rPr lang="en-GB" sz="1200" b="0" kern="1200" dirty="0">
                <a:solidFill>
                  <a:schemeClr val="tx1"/>
                </a:solidFill>
                <a:effectLst/>
                <a:latin typeface="+mn-lt"/>
                <a:ea typeface="+mn-ea"/>
                <a:cs typeface="+mn-cs"/>
              </a:rPr>
              <a:t>Transferable skills, sometimes known as </a:t>
            </a:r>
            <a:r>
              <a:rPr lang="en-GB" sz="1200" b="0" u="none" strike="noStrike" kern="1200" dirty="0">
                <a:solidFill>
                  <a:schemeClr val="tx1"/>
                </a:solidFill>
                <a:effectLst/>
                <a:latin typeface="+mn-lt"/>
                <a:ea typeface="+mn-ea"/>
                <a:cs typeface="+mn-cs"/>
                <a:hlinkClick r:id="rId4"/>
              </a:rPr>
              <a:t>soft skills</a:t>
            </a:r>
            <a:r>
              <a:rPr lang="en-GB" sz="1200" b="0" kern="1200" dirty="0">
                <a:solidFill>
                  <a:schemeClr val="tx1"/>
                </a:solidFill>
                <a:effectLst/>
                <a:latin typeface="+mn-lt"/>
                <a:ea typeface="+mn-ea"/>
                <a:cs typeface="+mn-cs"/>
              </a:rPr>
              <a:t>, aren’t measurable and don’t relate to a specific profession. Instead they are skills which are relevant to most, if not all, jobs and are therefore highly desirable.</a:t>
            </a:r>
          </a:p>
          <a:p>
            <a:pPr fontAlgn="base"/>
            <a:r>
              <a:rPr lang="en-GB" sz="1200" b="0" kern="1200" dirty="0">
                <a:solidFill>
                  <a:schemeClr val="tx1"/>
                </a:solidFill>
                <a:effectLst/>
                <a:latin typeface="+mn-lt"/>
                <a:ea typeface="+mn-ea"/>
                <a:cs typeface="+mn-cs"/>
              </a:rPr>
              <a:t>Communication, teamwork, commitment, organisation and multi-tasking are some examples of transferable skills which you are likely to gain from a part-time job.</a:t>
            </a:r>
          </a:p>
          <a:p>
            <a:pPr fontAlgn="base"/>
            <a:r>
              <a:rPr lang="en-GB" sz="1200" b="0" kern="1200" dirty="0">
                <a:solidFill>
                  <a:schemeClr val="tx1"/>
                </a:solidFill>
                <a:effectLst/>
                <a:latin typeface="+mn-lt"/>
                <a:ea typeface="+mn-ea"/>
                <a:cs typeface="+mn-cs"/>
              </a:rPr>
              <a:t>When you finish studying and look for a full-time job, often you will see these skills listed in the personal specification section of a job description. Being able to demonstrate how you’ve developed and used these skills will show employers that you’re a well-rounded candidate.</a:t>
            </a:r>
          </a:p>
          <a:p>
            <a:pPr fontAlgn="base"/>
            <a:r>
              <a:rPr lang="en-GB" sz="1200" b="1" kern="1200" dirty="0">
                <a:solidFill>
                  <a:schemeClr val="tx1"/>
                </a:solidFill>
                <a:effectLst/>
                <a:latin typeface="+mn-lt"/>
                <a:ea typeface="+mn-ea"/>
                <a:cs typeface="+mn-cs"/>
              </a:rPr>
              <a:t>3. Meeting new people</a:t>
            </a:r>
          </a:p>
          <a:p>
            <a:pPr fontAlgn="base"/>
            <a:r>
              <a:rPr lang="en-GB" sz="1200" b="0" kern="1200" dirty="0">
                <a:solidFill>
                  <a:schemeClr val="tx1"/>
                </a:solidFill>
                <a:effectLst/>
                <a:latin typeface="+mn-lt"/>
                <a:ea typeface="+mn-ea"/>
                <a:cs typeface="+mn-cs"/>
              </a:rPr>
              <a:t>When studying you might only meet people who are like you. Your cohort are likely to share very similar interests, as you’re all studying the same subject.</a:t>
            </a:r>
          </a:p>
          <a:p>
            <a:pPr fontAlgn="base"/>
            <a:r>
              <a:rPr lang="en-GB" sz="1200" b="0" kern="1200" dirty="0">
                <a:solidFill>
                  <a:schemeClr val="tx1"/>
                </a:solidFill>
                <a:effectLst/>
                <a:latin typeface="+mn-lt"/>
                <a:ea typeface="+mn-ea"/>
                <a:cs typeface="+mn-cs"/>
              </a:rPr>
              <a:t>However, through your part-time job you may encounter people from all walks of life. Working in a diverse team enables you to </a:t>
            </a:r>
            <a:r>
              <a:rPr lang="en-GB" sz="1200" b="0" u="none" strike="noStrike" kern="1200" dirty="0">
                <a:solidFill>
                  <a:schemeClr val="tx1"/>
                </a:solidFill>
                <a:effectLst/>
                <a:latin typeface="+mn-lt"/>
                <a:ea typeface="+mn-ea"/>
                <a:cs typeface="+mn-cs"/>
                <a:hlinkClick r:id="rId5"/>
              </a:rPr>
              <a:t>collaborate on new ideas,</a:t>
            </a:r>
            <a:r>
              <a:rPr lang="en-GB" sz="1200" b="0" kern="1200" dirty="0">
                <a:solidFill>
                  <a:schemeClr val="tx1"/>
                </a:solidFill>
                <a:effectLst/>
                <a:latin typeface="+mn-lt"/>
                <a:ea typeface="+mn-ea"/>
                <a:cs typeface="+mn-cs"/>
              </a:rPr>
              <a:t> learn from your colleagues’ experiences and develop a better understanding of people from different backgrounds.</a:t>
            </a:r>
          </a:p>
          <a:p>
            <a:pPr fontAlgn="base"/>
            <a:r>
              <a:rPr lang="en-GB" sz="1200" b="0" kern="1200" dirty="0">
                <a:solidFill>
                  <a:schemeClr val="tx1"/>
                </a:solidFill>
                <a:effectLst/>
                <a:latin typeface="+mn-lt"/>
                <a:ea typeface="+mn-ea"/>
                <a:cs typeface="+mn-cs"/>
              </a:rPr>
              <a:t>You’re likely to become a better communicator who is sensitive to the views and feelings of others. Keeping in contact with colleagues is a great way to keep in the loop. And, they might think of you when they hear about a brilliant opportunity or a vacancy that you’d suit.</a:t>
            </a:r>
          </a:p>
          <a:p>
            <a:pPr fontAlgn="base"/>
            <a:r>
              <a:rPr lang="en-GB" sz="1200" b="0" kern="1200" dirty="0">
                <a:solidFill>
                  <a:schemeClr val="tx1"/>
                </a:solidFill>
                <a:effectLst/>
                <a:latin typeface="+mn-lt"/>
                <a:ea typeface="+mn-ea"/>
                <a:cs typeface="+mn-cs"/>
              </a:rPr>
              <a:t>Always leave a job on good terms with both the employer and your colleagues. After all, you never know when you might run in to them on a professional basis in the future.</a:t>
            </a:r>
          </a:p>
          <a:p>
            <a:pPr fontAlgn="base"/>
            <a:r>
              <a:rPr lang="en-GB" sz="1200" b="1" kern="1200" dirty="0">
                <a:solidFill>
                  <a:schemeClr val="tx1"/>
                </a:solidFill>
                <a:effectLst/>
                <a:latin typeface="+mn-lt"/>
                <a:ea typeface="+mn-ea"/>
                <a:cs typeface="+mn-cs"/>
              </a:rPr>
              <a:t>4. Improving your CV</a:t>
            </a:r>
          </a:p>
          <a:p>
            <a:pPr fontAlgn="base"/>
            <a:r>
              <a:rPr lang="en-GB" sz="1200" b="0" kern="1200" dirty="0">
                <a:solidFill>
                  <a:schemeClr val="tx1"/>
                </a:solidFill>
                <a:effectLst/>
                <a:latin typeface="+mn-lt"/>
                <a:ea typeface="+mn-ea"/>
                <a:cs typeface="+mn-cs"/>
              </a:rPr>
              <a:t>Over </a:t>
            </a:r>
            <a:r>
              <a:rPr lang="en-GB" sz="1200" b="0" u="none" strike="noStrike" kern="1200" dirty="0">
                <a:solidFill>
                  <a:schemeClr val="tx1"/>
                </a:solidFill>
                <a:effectLst/>
                <a:latin typeface="+mn-lt"/>
                <a:ea typeface="+mn-ea"/>
                <a:cs typeface="+mn-cs"/>
                <a:hlinkClick r:id="rId6"/>
              </a:rPr>
              <a:t>45% of employers</a:t>
            </a:r>
            <a:r>
              <a:rPr lang="en-GB" sz="1200" b="0" kern="1200" dirty="0">
                <a:solidFill>
                  <a:schemeClr val="tx1"/>
                </a:solidFill>
                <a:effectLst/>
                <a:latin typeface="+mn-lt"/>
                <a:ea typeface="+mn-ea"/>
                <a:cs typeface="+mn-cs"/>
              </a:rPr>
              <a:t> state low numbers of applicants with the required skills as the primary reason they struggle to fill vacancies, whereas only 13.7% cite lack of qualifications as a leading factor.</a:t>
            </a:r>
          </a:p>
          <a:p>
            <a:pPr fontAlgn="base"/>
            <a:r>
              <a:rPr lang="en-GB" sz="1200" b="0" kern="1200" dirty="0">
                <a:solidFill>
                  <a:schemeClr val="tx1"/>
                </a:solidFill>
                <a:effectLst/>
                <a:latin typeface="+mn-lt"/>
                <a:ea typeface="+mn-ea"/>
                <a:cs typeface="+mn-cs"/>
              </a:rPr>
              <a:t>Many employers don’t even ask for a </a:t>
            </a:r>
            <a:r>
              <a:rPr lang="en-GB" sz="1200" b="0" u="none" strike="noStrike" kern="1200" dirty="0">
                <a:solidFill>
                  <a:schemeClr val="tx1"/>
                </a:solidFill>
                <a:effectLst/>
                <a:latin typeface="+mn-lt"/>
                <a:ea typeface="+mn-ea"/>
                <a:cs typeface="+mn-cs"/>
                <a:hlinkClick r:id="rId7"/>
              </a:rPr>
              <a:t>specific degree</a:t>
            </a:r>
            <a:r>
              <a:rPr lang="en-GB" sz="1200" b="0" kern="1200" dirty="0">
                <a:solidFill>
                  <a:schemeClr val="tx1"/>
                </a:solidFill>
                <a:effectLst/>
                <a:latin typeface="+mn-lt"/>
                <a:ea typeface="+mn-ea"/>
                <a:cs typeface="+mn-cs"/>
              </a:rPr>
              <a:t>. Even if you’re studying in an area with a very clear career path ahead of you, or you’re looking to enter an industry which suffers from a lack of qualified applicants, your grades alone may not be enough to appeal to an employer.</a:t>
            </a:r>
          </a:p>
          <a:p>
            <a:endParaRPr lang="en-GB" dirty="0"/>
          </a:p>
        </p:txBody>
      </p:sp>
      <p:sp>
        <p:nvSpPr>
          <p:cNvPr id="4" name="Slide Number Placeholder 3"/>
          <p:cNvSpPr>
            <a:spLocks noGrp="1"/>
          </p:cNvSpPr>
          <p:nvPr>
            <p:ph type="sldNum" sz="quarter" idx="10"/>
          </p:nvPr>
        </p:nvSpPr>
        <p:spPr/>
        <p:txBody>
          <a:bodyPr/>
          <a:lstStyle/>
          <a:p>
            <a:fld id="{4BDAACFA-D0D6-4355-83C1-B2BFFC303723}" type="slidenum">
              <a:rPr lang="en-GB" smtClean="0"/>
              <a:t>8</a:t>
            </a:fld>
            <a:endParaRPr lang="en-GB"/>
          </a:p>
        </p:txBody>
      </p:sp>
    </p:spTree>
    <p:extLst>
      <p:ext uri="{BB962C8B-B14F-4D97-AF65-F5344CB8AC3E}">
        <p14:creationId xmlns:p14="http://schemas.microsoft.com/office/powerpoint/2010/main" val="1825165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a:t>
            </a:r>
            <a:r>
              <a:rPr lang="en-GB" baseline="0" dirty="0"/>
              <a:t> different places to find local work, using these websites you can filter for what kind of jobs you would like to look at, such as retail work or waiting staff.</a:t>
            </a:r>
            <a:endParaRPr lang="en-GB" dirty="0"/>
          </a:p>
        </p:txBody>
      </p:sp>
      <p:sp>
        <p:nvSpPr>
          <p:cNvPr id="4" name="Slide Number Placeholder 3"/>
          <p:cNvSpPr>
            <a:spLocks noGrp="1"/>
          </p:cNvSpPr>
          <p:nvPr>
            <p:ph type="sldNum" sz="quarter" idx="10"/>
          </p:nvPr>
        </p:nvSpPr>
        <p:spPr/>
        <p:txBody>
          <a:bodyPr/>
          <a:lstStyle/>
          <a:p>
            <a:fld id="{4BDAACFA-D0D6-4355-83C1-B2BFFC303723}" type="slidenum">
              <a:rPr lang="en-GB" smtClean="0"/>
              <a:t>9</a:t>
            </a:fld>
            <a:endParaRPr lang="en-GB"/>
          </a:p>
        </p:txBody>
      </p:sp>
    </p:spTree>
    <p:extLst>
      <p:ext uri="{BB962C8B-B14F-4D97-AF65-F5344CB8AC3E}">
        <p14:creationId xmlns:p14="http://schemas.microsoft.com/office/powerpoint/2010/main" val="398398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https://www.whatuni.com/advice/guides/ultimate-guide-to-student-volunteering/76054/</a:t>
            </a:r>
            <a:endParaRPr lang="en-GB" dirty="0"/>
          </a:p>
          <a:p>
            <a:r>
              <a:rPr lang="en-GB" dirty="0"/>
              <a:t>While it’s incredibly tempting to spend all your precious free time binging on Netflix or Instagram, there’s something you can do that is a) just as enjoyable and b) has a whole host of benefits that could potentially transform your life.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There are many great reasons why you should consider doing some volunteer work whilst you are studying at college or university. Here's just a few of them...</a:t>
            </a:r>
          </a:p>
          <a:p>
            <a:endParaRPr lang="en-GB" sz="1200" b="0" kern="1200" dirty="0">
              <a:solidFill>
                <a:schemeClr val="tx1"/>
              </a:solidFill>
              <a:effectLst/>
              <a:latin typeface="+mn-lt"/>
              <a:ea typeface="+mn-ea"/>
              <a:cs typeface="+mn-cs"/>
            </a:endParaRPr>
          </a:p>
          <a:p>
            <a:r>
              <a:rPr lang="en-GB" sz="1200" b="1" i="0" u="sng" kern="1200" dirty="0">
                <a:solidFill>
                  <a:schemeClr val="tx1"/>
                </a:solidFill>
                <a:effectLst/>
                <a:latin typeface="+mn-lt"/>
                <a:ea typeface="+mn-ea"/>
                <a:cs typeface="+mn-cs"/>
              </a:rPr>
              <a:t>It Boosts Your University Application and CV</a:t>
            </a:r>
          </a:p>
          <a:p>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Having volunteer work down on your CV can really give you a boost with potential employers. It’s also a pretty good thing to have on your </a:t>
            </a:r>
            <a:r>
              <a:rPr lang="en-GB" sz="1200" b="0" u="none" strike="noStrike" kern="1200" dirty="0">
                <a:solidFill>
                  <a:schemeClr val="tx1"/>
                </a:solidFill>
                <a:effectLst/>
                <a:latin typeface="+mn-lt"/>
                <a:ea typeface="+mn-ea"/>
                <a:cs typeface="+mn-cs"/>
                <a:hlinkClick r:id="rId4"/>
              </a:rPr>
              <a:t>university application form</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It makes you look proactive, reliable, and enthusiastic  - all traits employers look for in employees.</a:t>
            </a:r>
          </a:p>
          <a:p>
            <a:r>
              <a:rPr lang="en-GB" sz="1200" b="0" kern="1200" dirty="0">
                <a:solidFill>
                  <a:schemeClr val="tx1"/>
                </a:solidFill>
                <a:effectLst/>
                <a:latin typeface="+mn-lt"/>
                <a:ea typeface="+mn-ea"/>
                <a:cs typeface="+mn-cs"/>
              </a:rPr>
              <a:t>Volunteering also helps you gain valuable experience to help you in your chosen career. For example, if you are </a:t>
            </a:r>
            <a:r>
              <a:rPr lang="en-GB" sz="1200" b="0" u="none" strike="noStrike" kern="1200" dirty="0">
                <a:solidFill>
                  <a:schemeClr val="tx1"/>
                </a:solidFill>
                <a:effectLst/>
                <a:latin typeface="+mn-lt"/>
                <a:ea typeface="+mn-ea"/>
                <a:cs typeface="+mn-cs"/>
                <a:hlinkClick r:id="rId5"/>
              </a:rPr>
              <a:t>studying medicine</a:t>
            </a:r>
            <a:r>
              <a:rPr lang="en-GB" sz="1200" b="0" kern="1200" dirty="0">
                <a:solidFill>
                  <a:schemeClr val="tx1"/>
                </a:solidFill>
                <a:effectLst/>
                <a:latin typeface="+mn-lt"/>
                <a:ea typeface="+mn-ea"/>
                <a:cs typeface="+mn-cs"/>
              </a:rPr>
              <a:t> volunteering in a hospital or care home will give you valuable real-world experience. Or working for a charity organising events or collecting donations could help you if you’re studying for a </a:t>
            </a:r>
            <a:r>
              <a:rPr lang="en-GB" sz="1200" b="0" u="none" strike="noStrike" kern="1200" dirty="0">
                <a:solidFill>
                  <a:schemeClr val="tx1"/>
                </a:solidFill>
                <a:effectLst/>
                <a:latin typeface="+mn-lt"/>
                <a:ea typeface="+mn-ea"/>
                <a:cs typeface="+mn-cs"/>
                <a:hlinkClick r:id="rId6"/>
              </a:rPr>
              <a:t>marketing</a:t>
            </a:r>
            <a:r>
              <a:rPr lang="en-GB" sz="1200" b="0" kern="1200" dirty="0">
                <a:solidFill>
                  <a:schemeClr val="tx1"/>
                </a:solidFill>
                <a:effectLst/>
                <a:latin typeface="+mn-lt"/>
                <a:ea typeface="+mn-ea"/>
                <a:cs typeface="+mn-cs"/>
              </a:rPr>
              <a:t> or sales roles.</a:t>
            </a:r>
          </a:p>
          <a:p>
            <a:r>
              <a:rPr lang="en-GB" sz="1200" b="0" kern="1200" dirty="0">
                <a:solidFill>
                  <a:schemeClr val="tx1"/>
                </a:solidFill>
                <a:effectLst/>
                <a:latin typeface="+mn-lt"/>
                <a:ea typeface="+mn-ea"/>
                <a:cs typeface="+mn-cs"/>
              </a:rPr>
              <a:t>Plus, it gives you other real-world ‘soft skills’ that employers love to </a:t>
            </a:r>
            <a:r>
              <a:rPr lang="en-GB" sz="1200" b="0" u="none" strike="noStrike" kern="1200" dirty="0">
                <a:solidFill>
                  <a:schemeClr val="tx1"/>
                </a:solidFill>
                <a:effectLst/>
                <a:latin typeface="+mn-lt"/>
                <a:ea typeface="+mn-ea"/>
                <a:cs typeface="+mn-cs"/>
                <a:hlinkClick r:id="rId7"/>
              </a:rPr>
              <a:t>see on your CV</a:t>
            </a:r>
            <a:r>
              <a:rPr lang="en-GB" sz="1200" b="0" kern="1200" dirty="0">
                <a:solidFill>
                  <a:schemeClr val="tx1"/>
                </a:solidFill>
                <a:effectLst/>
                <a:latin typeface="+mn-lt"/>
                <a:ea typeface="+mn-ea"/>
                <a:cs typeface="+mn-cs"/>
              </a:rPr>
              <a:t>, including team-work skills, working with highly confidential information, communication skills, and leadership skills.</a:t>
            </a:r>
          </a:p>
          <a:p>
            <a:r>
              <a:rPr lang="en-GB" sz="1200" b="0" kern="1200" dirty="0">
                <a:solidFill>
                  <a:schemeClr val="tx1"/>
                </a:solidFill>
                <a:effectLst/>
                <a:latin typeface="+mn-lt"/>
                <a:ea typeface="+mn-ea"/>
                <a:cs typeface="+mn-cs"/>
              </a:rPr>
              <a:t>You may even find you can fast-track your career (and your salary!) to a higher level than other graduates – especially if you volunteer in positions where you are actively managing or leading others.</a:t>
            </a:r>
          </a:p>
          <a:p>
            <a:endParaRPr lang="en-GB" sz="1200" b="0" kern="1200" dirty="0">
              <a:solidFill>
                <a:schemeClr val="tx1"/>
              </a:solidFill>
              <a:effectLst/>
              <a:latin typeface="+mn-lt"/>
              <a:ea typeface="+mn-ea"/>
              <a:cs typeface="+mn-cs"/>
            </a:endParaRPr>
          </a:p>
          <a:p>
            <a:r>
              <a:rPr lang="en-GB" sz="1200" b="1" i="0" u="sng" kern="1200" dirty="0">
                <a:solidFill>
                  <a:schemeClr val="tx1"/>
                </a:solidFill>
                <a:effectLst/>
                <a:latin typeface="+mn-lt"/>
                <a:ea typeface="+mn-ea"/>
                <a:cs typeface="+mn-cs"/>
              </a:rPr>
              <a:t>It Lets You Learn New Skills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Whether it’s developing your cooking skills with </a:t>
            </a:r>
            <a:r>
              <a:rPr lang="en-GB" sz="1200" b="0" u="none" strike="noStrike" kern="1200" dirty="0" err="1">
                <a:solidFill>
                  <a:schemeClr val="tx1"/>
                </a:solidFill>
                <a:effectLst/>
                <a:latin typeface="+mn-lt"/>
                <a:ea typeface="+mn-ea"/>
                <a:cs typeface="+mn-cs"/>
                <a:hlinkClick r:id="rId8"/>
              </a:rPr>
              <a:t>Foodcycle</a:t>
            </a:r>
            <a:r>
              <a:rPr lang="en-GB" sz="1200" b="0" kern="1200" dirty="0">
                <a:solidFill>
                  <a:schemeClr val="tx1"/>
                </a:solidFill>
                <a:effectLst/>
                <a:latin typeface="+mn-lt"/>
                <a:ea typeface="+mn-ea"/>
                <a:cs typeface="+mn-cs"/>
              </a:rPr>
              <a:t> in the UK, or learning carpentry by helping to build schools in Ghana – volunteering enables you to learn skills that in most cases you’d have to pay to learn otherwise.</a:t>
            </a:r>
          </a:p>
          <a:p>
            <a:r>
              <a:rPr lang="en-GB" sz="1200" b="0" kern="1200" dirty="0">
                <a:solidFill>
                  <a:schemeClr val="tx1"/>
                </a:solidFill>
                <a:effectLst/>
                <a:latin typeface="+mn-lt"/>
                <a:ea typeface="+mn-ea"/>
                <a:cs typeface="+mn-cs"/>
              </a:rPr>
              <a:t>Plus, as mentioned above, you’ll learn transferable skills that employers are looking for. Not only that – but you may find you can pick up skills that enable you to apply for careers that you didn’t think you could before.</a:t>
            </a:r>
          </a:p>
          <a:p>
            <a:r>
              <a:rPr lang="en-GB" sz="1200" b="0" kern="1200" dirty="0">
                <a:solidFill>
                  <a:schemeClr val="tx1"/>
                </a:solidFill>
                <a:effectLst/>
                <a:latin typeface="+mn-lt"/>
                <a:ea typeface="+mn-ea"/>
                <a:cs typeface="+mn-cs"/>
              </a:rPr>
              <a:t>Talking of which…</a:t>
            </a:r>
          </a:p>
          <a:p>
            <a:endParaRPr lang="en-GB" sz="1200" b="0" kern="1200" dirty="0">
              <a:solidFill>
                <a:schemeClr val="tx1"/>
              </a:solidFill>
              <a:effectLst/>
              <a:latin typeface="+mn-lt"/>
              <a:ea typeface="+mn-ea"/>
              <a:cs typeface="+mn-cs"/>
            </a:endParaRPr>
          </a:p>
          <a:p>
            <a:r>
              <a:rPr lang="en-GB" sz="1200" b="1" i="0" u="sng" kern="1200" dirty="0">
                <a:solidFill>
                  <a:schemeClr val="tx1"/>
                </a:solidFill>
                <a:effectLst/>
                <a:latin typeface="+mn-lt"/>
                <a:ea typeface="+mn-ea"/>
                <a:cs typeface="+mn-cs"/>
              </a:rPr>
              <a:t>You Can Try Out Different Careers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Thinking of a career in </a:t>
            </a:r>
            <a:r>
              <a:rPr lang="en-GB" sz="1200" b="0" u="none" strike="noStrike" kern="1200" dirty="0">
                <a:solidFill>
                  <a:schemeClr val="tx1"/>
                </a:solidFill>
                <a:effectLst/>
                <a:latin typeface="+mn-lt"/>
                <a:ea typeface="+mn-ea"/>
                <a:cs typeface="+mn-cs"/>
                <a:hlinkClick r:id="rId9"/>
              </a:rPr>
              <a:t>teaching</a:t>
            </a:r>
            <a:r>
              <a:rPr lang="en-GB" sz="1200" b="0" kern="1200" dirty="0">
                <a:solidFill>
                  <a:schemeClr val="tx1"/>
                </a:solidFill>
                <a:effectLst/>
                <a:latin typeface="+mn-lt"/>
                <a:ea typeface="+mn-ea"/>
                <a:cs typeface="+mn-cs"/>
              </a:rPr>
              <a:t>, but not sure its right for you?  Fancy yourself as the next Jamie Oliver, but worried you don’t have what it takes?</a:t>
            </a:r>
          </a:p>
          <a:p>
            <a:r>
              <a:rPr lang="en-GB" sz="1200" b="0" kern="1200" dirty="0">
                <a:solidFill>
                  <a:schemeClr val="tx1"/>
                </a:solidFill>
                <a:effectLst/>
                <a:latin typeface="+mn-lt"/>
                <a:ea typeface="+mn-ea"/>
                <a:cs typeface="+mn-cs"/>
              </a:rPr>
              <a:t>Volunteering can help you there. It lets you test out new and sometimes completely different jobs to the one you are studying towards gaining.</a:t>
            </a:r>
          </a:p>
          <a:p>
            <a:r>
              <a:rPr lang="en-GB" sz="1200" b="0" kern="1200" dirty="0">
                <a:solidFill>
                  <a:schemeClr val="tx1"/>
                </a:solidFill>
                <a:effectLst/>
                <a:latin typeface="+mn-lt"/>
                <a:ea typeface="+mn-ea"/>
                <a:cs typeface="+mn-cs"/>
              </a:rPr>
              <a:t>You never know, you could end up enjoying the work you do in your volunteering role so much that you get inspired to </a:t>
            </a:r>
            <a:r>
              <a:rPr lang="en-GB" sz="1200" b="0" u="none" strike="noStrike" kern="1200" dirty="0">
                <a:solidFill>
                  <a:schemeClr val="tx1"/>
                </a:solidFill>
                <a:effectLst/>
                <a:latin typeface="+mn-lt"/>
                <a:ea typeface="+mn-ea"/>
                <a:cs typeface="+mn-cs"/>
                <a:hlinkClick r:id="rId10"/>
              </a:rPr>
              <a:t>choose a completely different career path</a:t>
            </a:r>
            <a:r>
              <a:rPr lang="en-GB" sz="1200" b="0" kern="1200" dirty="0">
                <a:solidFill>
                  <a:schemeClr val="tx1"/>
                </a:solidFill>
                <a:effectLst/>
                <a:latin typeface="+mn-lt"/>
                <a:ea typeface="+mn-ea"/>
                <a:cs typeface="+mn-cs"/>
              </a:rPr>
              <a:t> to the one you’d already planned for yourself.</a:t>
            </a:r>
          </a:p>
          <a:p>
            <a:r>
              <a:rPr lang="en-GB" sz="1200" b="0" kern="1200" dirty="0">
                <a:solidFill>
                  <a:schemeClr val="tx1"/>
                </a:solidFill>
                <a:effectLst/>
                <a:latin typeface="+mn-lt"/>
                <a:ea typeface="+mn-ea"/>
                <a:cs typeface="+mn-cs"/>
              </a:rPr>
              <a:t>And in some cases, volunteering can lead to paid work if the organisation you are working for thinks you are good enough to offer you a job.</a:t>
            </a:r>
          </a:p>
          <a:p>
            <a:endParaRPr lang="en-GB" sz="1200" b="0" kern="1200" dirty="0">
              <a:solidFill>
                <a:schemeClr val="tx1"/>
              </a:solidFill>
              <a:effectLst/>
              <a:latin typeface="+mn-lt"/>
              <a:ea typeface="+mn-ea"/>
              <a:cs typeface="+mn-cs"/>
            </a:endParaRPr>
          </a:p>
          <a:p>
            <a:r>
              <a:rPr lang="en-GB" sz="1200" b="1" i="0" u="sng" kern="1200" dirty="0">
                <a:solidFill>
                  <a:schemeClr val="tx1"/>
                </a:solidFill>
                <a:effectLst/>
                <a:latin typeface="+mn-lt"/>
                <a:ea typeface="+mn-ea"/>
                <a:cs typeface="+mn-cs"/>
              </a:rPr>
              <a:t>You Can Meet New Friends and Experience New Cultures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When you volunteer – especially abroad in remote place – you are often part of a close-knit group who spend a lot of time together. Creating all those amazing shared memories of making the world a better place can create a strong bond between you and your fellow volunteers.</a:t>
            </a:r>
          </a:p>
          <a:p>
            <a:r>
              <a:rPr lang="en-GB" sz="1200" b="0" kern="1200" dirty="0">
                <a:solidFill>
                  <a:schemeClr val="tx1"/>
                </a:solidFill>
                <a:effectLst/>
                <a:latin typeface="+mn-lt"/>
                <a:ea typeface="+mn-ea"/>
                <a:cs typeface="+mn-cs"/>
              </a:rPr>
              <a:t>Even if you are volunteering in the UK, you’ll get to meet a whole bunch of new people, of all ages and from a variety of different backgrounds. It’s an opportunity to </a:t>
            </a:r>
            <a:r>
              <a:rPr lang="en-GB" sz="1200" b="0" u="none" strike="noStrike" kern="1200" dirty="0">
                <a:solidFill>
                  <a:schemeClr val="tx1"/>
                </a:solidFill>
                <a:effectLst/>
                <a:latin typeface="+mn-lt"/>
                <a:ea typeface="+mn-ea"/>
                <a:cs typeface="+mn-cs"/>
                <a:hlinkClick r:id="rId11"/>
              </a:rPr>
              <a:t>learn new languages</a:t>
            </a:r>
            <a:r>
              <a:rPr lang="en-GB" sz="1200" b="0" kern="1200" dirty="0">
                <a:solidFill>
                  <a:schemeClr val="tx1"/>
                </a:solidFill>
                <a:effectLst/>
                <a:latin typeface="+mn-lt"/>
                <a:ea typeface="+mn-ea"/>
                <a:cs typeface="+mn-cs"/>
              </a:rPr>
              <a:t>, try new foods and learn about the customs and cultures of others – all things that can enrich you as a person.</a:t>
            </a:r>
          </a:p>
          <a:p>
            <a:endParaRPr lang="en-GB" sz="1200" b="1" u="sng" kern="1200" dirty="0">
              <a:solidFill>
                <a:schemeClr val="tx1"/>
              </a:solidFill>
              <a:effectLst/>
              <a:latin typeface="+mn-lt"/>
              <a:ea typeface="+mn-ea"/>
              <a:cs typeface="+mn-cs"/>
            </a:endParaRPr>
          </a:p>
          <a:p>
            <a:r>
              <a:rPr lang="en-GB" sz="1200" b="1" i="0" u="sng" kern="1200" dirty="0">
                <a:solidFill>
                  <a:schemeClr val="tx1"/>
                </a:solidFill>
                <a:effectLst/>
                <a:latin typeface="+mn-lt"/>
                <a:ea typeface="+mn-ea"/>
                <a:cs typeface="+mn-cs"/>
              </a:rPr>
              <a:t>It Can Help You Network</a:t>
            </a:r>
          </a:p>
          <a:p>
            <a:r>
              <a:rPr lang="en-GB" sz="1200" b="0" kern="1200" dirty="0">
                <a:solidFill>
                  <a:schemeClr val="tx1"/>
                </a:solidFill>
                <a:effectLst/>
                <a:latin typeface="+mn-lt"/>
                <a:ea typeface="+mn-ea"/>
                <a:cs typeface="+mn-cs"/>
              </a:rPr>
              <a:t>It’s not just new friends that you can meet and bond with while volunteering. Volunteering opportunities in many cases are open to people of all ages to take part in.</a:t>
            </a:r>
          </a:p>
          <a:p>
            <a:r>
              <a:rPr lang="en-GB" sz="1200" b="0" kern="1200" dirty="0">
                <a:solidFill>
                  <a:schemeClr val="tx1"/>
                </a:solidFill>
                <a:effectLst/>
                <a:latin typeface="+mn-lt"/>
                <a:ea typeface="+mn-ea"/>
                <a:cs typeface="+mn-cs"/>
              </a:rPr>
              <a:t>You may find yourself volunteering alongside people who are already really successful in their own careers – people could potentially help mentor you, be a reference on your CV, or even help you find a job when you graduate from </a:t>
            </a:r>
            <a:r>
              <a:rPr lang="en-GB" sz="1200" b="0" kern="1200" dirty="0" err="1">
                <a:solidFill>
                  <a:schemeClr val="tx1"/>
                </a:solidFill>
                <a:effectLst/>
                <a:latin typeface="+mn-lt"/>
                <a:ea typeface="+mn-ea"/>
                <a:cs typeface="+mn-cs"/>
              </a:rPr>
              <a:t>uni.</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By taking part in a variety of volunteering projects you could build a little black book full of handy business connections that may come in handy in the future.</a:t>
            </a:r>
          </a:p>
          <a:p>
            <a:endParaRPr lang="en-GB" sz="1200" b="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Helping Others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Last, but certainly by no means least, by offering your time and effort you can make a real difference to someone’s life. Whether that’s helping a community in Africa get clean drinking water by building a well in their village, or helping a fellow teenager struggling with mental health issues – you can make a change for the better in so many ways.</a:t>
            </a:r>
          </a:p>
          <a:p>
            <a:r>
              <a:rPr lang="en-GB" sz="1200" b="0" kern="1200" dirty="0">
                <a:solidFill>
                  <a:schemeClr val="tx1"/>
                </a:solidFill>
                <a:effectLst/>
                <a:latin typeface="+mn-lt"/>
                <a:ea typeface="+mn-ea"/>
                <a:cs typeface="+mn-cs"/>
              </a:rPr>
              <a:t>Volunteering really is a great thing to do with your spare time – both for yourself and for others in need. It really is a win-win for all.</a:t>
            </a:r>
          </a:p>
          <a:p>
            <a:r>
              <a:rPr lang="en-GB" sz="1200" b="0" kern="1200" dirty="0">
                <a:solidFill>
                  <a:schemeClr val="tx1"/>
                </a:solidFill>
                <a:effectLst/>
                <a:latin typeface="+mn-lt"/>
                <a:ea typeface="+mn-ea"/>
                <a:cs typeface="+mn-cs"/>
              </a:rPr>
              <a:t>And don’t forget – you don’t need to give up all of your spare time to sow and reap the benefits of volunteering. If you only have an hour or two a week – you can find an opportunity to volunteer and make a difference.</a:t>
            </a:r>
          </a:p>
          <a:p>
            <a:endParaRPr lang="en-GB" dirty="0"/>
          </a:p>
        </p:txBody>
      </p:sp>
      <p:sp>
        <p:nvSpPr>
          <p:cNvPr id="4" name="Slide Number Placeholder 3"/>
          <p:cNvSpPr>
            <a:spLocks noGrp="1"/>
          </p:cNvSpPr>
          <p:nvPr>
            <p:ph type="sldNum" sz="quarter" idx="10"/>
          </p:nvPr>
        </p:nvSpPr>
        <p:spPr/>
        <p:txBody>
          <a:bodyPr/>
          <a:lstStyle/>
          <a:p>
            <a:fld id="{4BDAACFA-D0D6-4355-83C1-B2BFFC303723}" type="slidenum">
              <a:rPr lang="en-GB" smtClean="0"/>
              <a:t>10</a:t>
            </a:fld>
            <a:endParaRPr lang="en-GB"/>
          </a:p>
        </p:txBody>
      </p:sp>
    </p:spTree>
    <p:extLst>
      <p:ext uri="{BB962C8B-B14F-4D97-AF65-F5344CB8AC3E}">
        <p14:creationId xmlns:p14="http://schemas.microsoft.com/office/powerpoint/2010/main" val="32224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lots of</a:t>
            </a:r>
            <a:r>
              <a:rPr lang="en-GB" baseline="0" dirty="0"/>
              <a:t> different places to find volunteering opportunities. Some opportunities are offered all over the country, such as big charities like British Heart foundation and Samaritans. Most football clubs also have volunteer opportunities.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British Heart Foundation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British Heart Foundation (BHF) is a charity organisation in the United Kingdom. It funds research to beat heartbreak from heart and circulatory diseases and their risk factors.</a:t>
            </a:r>
          </a:p>
          <a:p>
            <a:r>
              <a:rPr lang="en-GB" sz="1200" kern="1200" dirty="0">
                <a:solidFill>
                  <a:schemeClr val="tx1"/>
                </a:solidFill>
                <a:effectLst/>
                <a:latin typeface="+mn-lt"/>
                <a:ea typeface="+mn-ea"/>
                <a:cs typeface="+mn-cs"/>
              </a:rPr>
              <a:t>There are opportunities in fundraising, helping our in charity shops and other various support roles. </a:t>
            </a:r>
          </a:p>
          <a:p>
            <a:endParaRPr lang="en-GB" sz="1200" b="1"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Wolverhampton Wanderers </a:t>
            </a:r>
            <a:r>
              <a:rPr lang="en-GB" sz="1200" b="1" kern="1200" dirty="0">
                <a:solidFill>
                  <a:schemeClr val="tx1"/>
                </a:solidFill>
                <a:effectLst/>
                <a:latin typeface="+mn-lt"/>
                <a:ea typeface="+mn-ea"/>
                <a:cs typeface="+mn-cs"/>
              </a:rPr>
              <a:t>FC</a:t>
            </a:r>
            <a:endParaRPr lang="en-GB" sz="1200" b="0" i="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Football Clubs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Volunteers are essential in football. Around 400,000 people keep the game running through various club roles, such as welfare officers, club secretaries and treasurers. </a:t>
            </a:r>
          </a:p>
          <a:p>
            <a:r>
              <a:rPr lang="en-GB" sz="1200" kern="1200" dirty="0">
                <a:solidFill>
                  <a:schemeClr val="tx1"/>
                </a:solidFill>
                <a:effectLst/>
                <a:latin typeface="+mn-lt"/>
                <a:ea typeface="+mn-ea"/>
                <a:cs typeface="+mn-cs"/>
              </a:rPr>
              <a:t>By volunteering, not only are you helping others, but you are also opening up opportunities to move into full-time roles at professional football clubs or organisations in sport in the future.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can volunteer in events, catering</a:t>
            </a:r>
            <a:r>
              <a:rPr lang="en-GB" sz="1200" kern="1200" baseline="0" dirty="0">
                <a:solidFill>
                  <a:schemeClr val="tx1"/>
                </a:solidFill>
                <a:effectLst/>
                <a:latin typeface="+mn-lt"/>
                <a:ea typeface="+mn-ea"/>
                <a:cs typeface="+mn-cs"/>
              </a:rPr>
              <a:t> and sport roles</a:t>
            </a:r>
            <a:endParaRPr lang="en-GB" sz="120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Samaritans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Samaritans is a registered charity aimed at providing emotional support to anyone in emotional distress, struggling to cope, or at risk of suicide.</a:t>
            </a:r>
          </a:p>
          <a:p>
            <a:r>
              <a:rPr lang="en-GB" sz="1200" kern="1200" dirty="0">
                <a:solidFill>
                  <a:schemeClr val="tx1"/>
                </a:solidFill>
                <a:effectLst/>
                <a:latin typeface="+mn-lt"/>
                <a:ea typeface="+mn-ea"/>
                <a:cs typeface="+mn-cs"/>
              </a:rPr>
              <a:t>You could become a listening volunteer, helping us to answer calls and messages from people who need some support. And there are a range of other opportunities available too.</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Birmingham Voluntary Service Council (BVSC) - </a:t>
            </a:r>
            <a:r>
              <a:rPr lang="en-GB" sz="1200" u="sng" kern="1200" dirty="0">
                <a:solidFill>
                  <a:schemeClr val="tx1"/>
                </a:solidFill>
                <a:effectLst/>
                <a:latin typeface="+mn-lt"/>
                <a:ea typeface="+mn-ea"/>
                <a:cs typeface="+mn-cs"/>
                <a:hlinkClick r:id="rId3"/>
              </a:rPr>
              <a:t>https://www.bvsc.org/volunteering</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Provides support to volunteers, voluntary groups and civil society in the City of Birmingham.</a:t>
            </a:r>
          </a:p>
          <a:p>
            <a:r>
              <a:rPr lang="en-GB" sz="1200" b="0" i="0" kern="1200" dirty="0">
                <a:solidFill>
                  <a:schemeClr val="tx1"/>
                </a:solidFill>
                <a:effectLst/>
                <a:latin typeface="+mn-lt"/>
                <a:ea typeface="+mn-ea"/>
                <a:cs typeface="+mn-cs"/>
              </a:rPr>
              <a:t>There are hundreds of volunteering vacancies available across the city with lots of different charities including sports coaching, caring, administration, research, youth work, conservation to name a few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Walsall Council </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4"/>
              </a:rPr>
              <a:t>https://go.walsall.gov.uk/community_development_voluntary_organisations</a:t>
            </a:r>
            <a:endParaRPr lang="en-GB" sz="1200" u="sng" kern="1200" dirty="0">
              <a:solidFill>
                <a:schemeClr val="tx1"/>
              </a:solidFill>
              <a:effectLst/>
              <a:latin typeface="+mn-lt"/>
              <a:ea typeface="+mn-ea"/>
              <a:cs typeface="+mn-cs"/>
            </a:endParaRPr>
          </a:p>
          <a:p>
            <a:r>
              <a:rPr lang="en-GB" sz="1200" u="none" kern="1200" dirty="0">
                <a:solidFill>
                  <a:schemeClr val="tx1"/>
                </a:solidFill>
                <a:effectLst/>
                <a:latin typeface="+mn-lt"/>
                <a:ea typeface="+mn-ea"/>
                <a:cs typeface="+mn-cs"/>
              </a:rPr>
              <a:t>All local councils</a:t>
            </a:r>
            <a:r>
              <a:rPr lang="en-GB" sz="1200" u="none" kern="1200" baseline="0" dirty="0">
                <a:solidFill>
                  <a:schemeClr val="tx1"/>
                </a:solidFill>
                <a:effectLst/>
                <a:latin typeface="+mn-lt"/>
                <a:ea typeface="+mn-ea"/>
                <a:cs typeface="+mn-cs"/>
              </a:rPr>
              <a:t> advertise their own volunteering opportunities </a:t>
            </a:r>
            <a:endParaRPr lang="en-GB" sz="1200" u="none"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There are a number of voluntary organisations within Walsall:  </a:t>
            </a:r>
          </a:p>
          <a:p>
            <a:pPr fontAlgn="base"/>
            <a:r>
              <a:rPr lang="en-GB" sz="1200" b="0" i="0" u="sng" kern="1200" dirty="0">
                <a:solidFill>
                  <a:schemeClr val="tx1"/>
                </a:solidFill>
                <a:effectLst/>
                <a:latin typeface="+mn-lt"/>
                <a:ea typeface="+mn-ea"/>
                <a:cs typeface="+mn-cs"/>
                <a:hlinkClick r:id="rId5"/>
              </a:rPr>
              <a:t>One Walsall</a:t>
            </a:r>
            <a:endParaRPr lang="en-GB" sz="1200" b="0" i="0" kern="1200" dirty="0">
              <a:solidFill>
                <a:schemeClr val="tx1"/>
              </a:solidFill>
              <a:effectLst/>
              <a:latin typeface="+mn-lt"/>
              <a:ea typeface="+mn-ea"/>
              <a:cs typeface="+mn-cs"/>
            </a:endParaRPr>
          </a:p>
          <a:p>
            <a:pPr fontAlgn="base"/>
            <a:r>
              <a:rPr lang="en-GB" sz="1200" b="0" i="0" u="sng" kern="1200" dirty="0">
                <a:solidFill>
                  <a:schemeClr val="tx1"/>
                </a:solidFill>
                <a:effectLst/>
                <a:latin typeface="+mn-lt"/>
                <a:ea typeface="+mn-ea"/>
                <a:cs typeface="+mn-cs"/>
                <a:hlinkClick r:id="rId6"/>
              </a:rPr>
              <a:t>Walsall Citizens Advice Bureau</a:t>
            </a:r>
            <a:endParaRPr lang="en-GB" sz="1200" b="0" i="0" kern="1200" dirty="0">
              <a:solidFill>
                <a:schemeClr val="tx1"/>
              </a:solidFill>
              <a:effectLst/>
              <a:latin typeface="+mn-lt"/>
              <a:ea typeface="+mn-ea"/>
              <a:cs typeface="+mn-cs"/>
            </a:endParaRPr>
          </a:p>
          <a:p>
            <a:pPr fontAlgn="base"/>
            <a:r>
              <a:rPr lang="en-GB" sz="1200" b="0" i="0" u="sng" kern="1200" dirty="0">
                <a:solidFill>
                  <a:schemeClr val="tx1"/>
                </a:solidFill>
                <a:effectLst/>
                <a:latin typeface="+mn-lt"/>
                <a:ea typeface="+mn-ea"/>
                <a:cs typeface="+mn-cs"/>
                <a:hlinkClick r:id="rId7"/>
              </a:rPr>
              <a:t>Walsall Victim Support</a:t>
            </a:r>
            <a:endParaRPr lang="en-GB" sz="1200" b="0" i="0" kern="1200" dirty="0">
              <a:solidFill>
                <a:schemeClr val="tx1"/>
              </a:solidFill>
              <a:effectLst/>
              <a:latin typeface="+mn-lt"/>
              <a:ea typeface="+mn-ea"/>
              <a:cs typeface="+mn-cs"/>
            </a:endParaRPr>
          </a:p>
          <a:p>
            <a:pPr fontAlgn="base"/>
            <a:r>
              <a:rPr lang="en-GB" sz="1200" b="0" i="0" u="sng" kern="1200" dirty="0">
                <a:solidFill>
                  <a:schemeClr val="tx1"/>
                </a:solidFill>
                <a:effectLst/>
                <a:latin typeface="+mn-lt"/>
                <a:ea typeface="+mn-ea"/>
                <a:cs typeface="+mn-cs"/>
                <a:hlinkClick r:id="rId8"/>
              </a:rPr>
              <a:t>Relate Walsall</a:t>
            </a:r>
            <a:endParaRPr lang="en-GB" sz="1200" b="0" i="0" kern="1200" dirty="0">
              <a:solidFill>
                <a:schemeClr val="tx1"/>
              </a:solidFill>
              <a:effectLst/>
              <a:latin typeface="+mn-lt"/>
              <a:ea typeface="+mn-ea"/>
              <a:cs typeface="+mn-cs"/>
            </a:endParaRPr>
          </a:p>
          <a:p>
            <a:pPr fontAlgn="base"/>
            <a:r>
              <a:rPr lang="en-GB" sz="1200" b="0" i="0" u="sng" kern="1200" dirty="0">
                <a:solidFill>
                  <a:schemeClr val="tx1"/>
                </a:solidFill>
                <a:effectLst/>
                <a:latin typeface="+mn-lt"/>
                <a:ea typeface="+mn-ea"/>
                <a:cs typeface="+mn-cs"/>
                <a:hlinkClick r:id="rId9"/>
              </a:rPr>
              <a:t>First Base Walsall</a:t>
            </a:r>
            <a:endParaRPr lang="en-GB" sz="1200" b="0" i="0" u="sng" kern="1200" dirty="0">
              <a:solidFill>
                <a:schemeClr val="tx1"/>
              </a:solidFill>
              <a:effectLst/>
              <a:latin typeface="+mn-lt"/>
              <a:ea typeface="+mn-ea"/>
              <a:cs typeface="+mn-cs"/>
            </a:endParaRPr>
          </a:p>
          <a:p>
            <a:pPr fontAlgn="base"/>
            <a:endParaRPr lang="en-GB" sz="1200" b="0" i="0" u="non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kern="1200" dirty="0">
                <a:solidFill>
                  <a:schemeClr val="tx1"/>
                </a:solidFill>
                <a:effectLst/>
                <a:latin typeface="+mn-lt"/>
                <a:ea typeface="+mn-ea"/>
                <a:cs typeface="+mn-cs"/>
              </a:rPr>
              <a:t>Do IT </a:t>
            </a:r>
            <a:r>
              <a:rPr lang="en-GB" sz="1200" u="sng" kern="1200" dirty="0">
                <a:solidFill>
                  <a:schemeClr val="tx1"/>
                </a:solidFill>
                <a:effectLst/>
                <a:latin typeface="+mn-lt"/>
                <a:ea typeface="+mn-ea"/>
                <a:cs typeface="+mn-cs"/>
                <a:hlinkClick r:id="rId10"/>
              </a:rPr>
              <a:t>https://do-it.org/</a:t>
            </a:r>
            <a:endParaRPr lang="en-GB" sz="1200" kern="1200" dirty="0">
              <a:solidFill>
                <a:schemeClr val="tx1"/>
              </a:solidFill>
              <a:effectLst/>
              <a:latin typeface="+mn-lt"/>
              <a:ea typeface="+mn-ea"/>
              <a:cs typeface="+mn-cs"/>
            </a:endParaRPr>
          </a:p>
          <a:p>
            <a:pPr fontAlgn="base"/>
            <a:r>
              <a:rPr lang="en-GB" sz="1200" b="0" i="0" u="none" kern="1200" dirty="0">
                <a:solidFill>
                  <a:schemeClr val="tx1"/>
                </a:solidFill>
                <a:effectLst/>
                <a:latin typeface="+mn-lt"/>
                <a:ea typeface="+mn-ea"/>
                <a:cs typeface="+mn-cs"/>
              </a:rPr>
              <a:t>Is a tool which allows you to search for volunteering</a:t>
            </a:r>
            <a:r>
              <a:rPr lang="en-GB" sz="1200" b="0" i="0" u="none" kern="1200" baseline="0" dirty="0">
                <a:solidFill>
                  <a:schemeClr val="tx1"/>
                </a:solidFill>
                <a:effectLst/>
                <a:latin typeface="+mn-lt"/>
                <a:ea typeface="+mn-ea"/>
                <a:cs typeface="+mn-cs"/>
              </a:rPr>
              <a:t> opportunities in your local area. </a:t>
            </a:r>
          </a:p>
          <a:p>
            <a:pPr fontAlgn="base"/>
            <a:r>
              <a:rPr lang="en-GB" sz="1200" b="0" i="0" u="none" kern="1200" baseline="0" dirty="0">
                <a:solidFill>
                  <a:schemeClr val="tx1"/>
                </a:solidFill>
                <a:effectLst/>
                <a:latin typeface="+mn-lt"/>
                <a:ea typeface="+mn-ea"/>
                <a:cs typeface="+mn-cs"/>
              </a:rPr>
              <a:t>These can range from: a retail assistant in a charity shop, a café volunteer assistant or a an activity assistant volunteer where v</a:t>
            </a:r>
            <a:r>
              <a:rPr lang="en-GB" sz="1200" b="0" i="0" kern="1200" dirty="0">
                <a:solidFill>
                  <a:schemeClr val="tx1"/>
                </a:solidFill>
                <a:effectLst/>
                <a:latin typeface="+mn-lt"/>
                <a:ea typeface="+mn-ea"/>
                <a:cs typeface="+mn-cs"/>
              </a:rPr>
              <a:t>olunteers support disabled children during fun and challenging activities to get the most out of them and to ensure they have great time.</a:t>
            </a:r>
            <a:br>
              <a:rPr lang="en-GB" dirty="0"/>
            </a:br>
            <a:endParaRPr lang="en-GB" sz="1200" b="0" i="0" u="none"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hlinkClick r:id="rId10"/>
            </a:endParaRPr>
          </a:p>
          <a:p>
            <a:endParaRPr lang="en-GB" dirty="0"/>
          </a:p>
        </p:txBody>
      </p:sp>
      <p:sp>
        <p:nvSpPr>
          <p:cNvPr id="4" name="Slide Number Placeholder 3"/>
          <p:cNvSpPr>
            <a:spLocks noGrp="1"/>
          </p:cNvSpPr>
          <p:nvPr>
            <p:ph type="sldNum" sz="quarter" idx="10"/>
          </p:nvPr>
        </p:nvSpPr>
        <p:spPr/>
        <p:txBody>
          <a:bodyPr/>
          <a:lstStyle/>
          <a:p>
            <a:fld id="{4BDAACFA-D0D6-4355-83C1-B2BFFC303723}" type="slidenum">
              <a:rPr lang="en-GB" smtClean="0"/>
              <a:t>11</a:t>
            </a:fld>
            <a:endParaRPr lang="en-GB"/>
          </a:p>
        </p:txBody>
      </p:sp>
    </p:spTree>
    <p:extLst>
      <p:ext uri="{BB962C8B-B14F-4D97-AF65-F5344CB8AC3E}">
        <p14:creationId xmlns:p14="http://schemas.microsoft.com/office/powerpoint/2010/main" val="378810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71" r:id="rId6"/>
    <p:sldLayoutId id="2147483679" r:id="rId7"/>
    <p:sldLayoutId id="2147483682" r:id="rId8"/>
    <p:sldLayoutId id="2147483684" r:id="rId9"/>
    <p:sldLayoutId id="2147483676" r:id="rId10"/>
    <p:sldLayoutId id="2147483665" r:id="rId11"/>
    <p:sldLayoutId id="2147483680" r:id="rId12"/>
    <p:sldLayoutId id="2147483681" r:id="rId13"/>
    <p:sldLayoutId id="2147483662" r:id="rId14"/>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careercompanion.cv-creator.com/users/create"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eFnJDjAofck"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reed.co.uk/career-advice/what-are-transferable-skills/"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51933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715" y="4686994"/>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4794422"/>
            <a:ext cx="5469322" cy="1173892"/>
          </a:xfrm>
          <a:prstGeom prst="rect">
            <a:avLst/>
          </a:prstGeom>
          <a:solidFill>
            <a:srgbClr val="0F7CC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YEAR 13 SESSION 2:</a:t>
            </a:r>
          </a:p>
          <a:p>
            <a:r>
              <a:rPr lang="en-GB" sz="3600" b="1" dirty="0"/>
              <a:t>CVs &amp; EMPLOYABILITY</a:t>
            </a:r>
          </a:p>
        </p:txBody>
      </p:sp>
    </p:spTree>
    <p:extLst>
      <p:ext uri="{BB962C8B-B14F-4D97-AF65-F5344CB8AC3E}">
        <p14:creationId xmlns:p14="http://schemas.microsoft.com/office/powerpoint/2010/main" val="175402058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910" y="1600985"/>
            <a:ext cx="7210256" cy="1015663"/>
          </a:xfrm>
          <a:prstGeom prst="rect">
            <a:avLst/>
          </a:prstGeom>
          <a:noFill/>
        </p:spPr>
        <p:txBody>
          <a:bodyPr wrap="square" rtlCol="0">
            <a:spAutoFit/>
          </a:bodyPr>
          <a:lstStyle/>
          <a:p>
            <a:r>
              <a:rPr lang="en-GB" sz="2000" dirty="0"/>
              <a:t>Whether its helping to care for endangered animals abroad or becoming a football coach for your local team, there are many volunteering opportunities available!</a:t>
            </a:r>
          </a:p>
        </p:txBody>
      </p:sp>
      <p:sp>
        <p:nvSpPr>
          <p:cNvPr id="4" name="TextBox 3"/>
          <p:cNvSpPr txBox="1"/>
          <p:nvPr/>
        </p:nvSpPr>
        <p:spPr>
          <a:xfrm>
            <a:off x="501677" y="3012324"/>
            <a:ext cx="3736213" cy="400110"/>
          </a:xfrm>
          <a:prstGeom prst="rect">
            <a:avLst/>
          </a:prstGeom>
          <a:noFill/>
        </p:spPr>
        <p:txBody>
          <a:bodyPr wrap="square" rtlCol="0">
            <a:spAutoFit/>
          </a:bodyPr>
          <a:lstStyle/>
          <a:p>
            <a:r>
              <a:rPr lang="en-GB" sz="2000" b="1" dirty="0"/>
              <a:t>Benefits of volunteering:</a:t>
            </a:r>
          </a:p>
        </p:txBody>
      </p:sp>
      <p:sp>
        <p:nvSpPr>
          <p:cNvPr id="5" name="TextBox 4"/>
          <p:cNvSpPr txBox="1"/>
          <p:nvPr/>
        </p:nvSpPr>
        <p:spPr>
          <a:xfrm>
            <a:off x="501678" y="3626923"/>
            <a:ext cx="6343650" cy="2123658"/>
          </a:xfrm>
          <a:prstGeom prst="rect">
            <a:avLst/>
          </a:prstGeom>
          <a:noFill/>
        </p:spPr>
        <p:txBody>
          <a:bodyPr wrap="square" rtlCol="0">
            <a:spAutoFit/>
          </a:bodyPr>
          <a:lstStyle/>
          <a:p>
            <a:pPr marL="285750" indent="-285750">
              <a:buFont typeface="Wingdings" panose="05000000000000000000" pitchFamily="2" charset="2"/>
              <a:buChar char="ü"/>
            </a:pPr>
            <a:r>
              <a:rPr lang="en-GB" sz="2200" dirty="0"/>
              <a:t>It boosts your education/job applications</a:t>
            </a:r>
          </a:p>
          <a:p>
            <a:pPr marL="285750" indent="-285750">
              <a:buFont typeface="Wingdings" panose="05000000000000000000" pitchFamily="2" charset="2"/>
              <a:buChar char="ü"/>
            </a:pPr>
            <a:r>
              <a:rPr lang="en-GB" sz="2200" dirty="0"/>
              <a:t>It enables you to learn new skills</a:t>
            </a:r>
          </a:p>
          <a:p>
            <a:pPr marL="285750" indent="-285750">
              <a:buFont typeface="Wingdings" panose="05000000000000000000" pitchFamily="2" charset="2"/>
              <a:buChar char="ü"/>
            </a:pPr>
            <a:r>
              <a:rPr lang="en-GB" sz="2200" dirty="0"/>
              <a:t>You can try out different careers</a:t>
            </a:r>
          </a:p>
          <a:p>
            <a:pPr marL="285750" indent="-285750">
              <a:buFont typeface="Wingdings" panose="05000000000000000000" pitchFamily="2" charset="2"/>
              <a:buChar char="ü"/>
            </a:pPr>
            <a:r>
              <a:rPr lang="en-GB" sz="2200" dirty="0"/>
              <a:t>You can meet new people</a:t>
            </a:r>
          </a:p>
          <a:p>
            <a:pPr marL="285750" indent="-285750">
              <a:buFont typeface="Wingdings" panose="05000000000000000000" pitchFamily="2" charset="2"/>
              <a:buChar char="ü"/>
            </a:pPr>
            <a:r>
              <a:rPr lang="en-GB" sz="2200" dirty="0"/>
              <a:t>It can help you network</a:t>
            </a:r>
          </a:p>
          <a:p>
            <a:pPr marL="285750" indent="-285750">
              <a:buFont typeface="Wingdings" panose="05000000000000000000" pitchFamily="2" charset="2"/>
              <a:buChar char="ü"/>
            </a:pPr>
            <a:r>
              <a:rPr lang="en-GB" sz="2200" dirty="0"/>
              <a:t>You are helping others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107" y="1600985"/>
            <a:ext cx="3845047" cy="2275640"/>
          </a:xfrm>
          <a:prstGeom prst="rect">
            <a:avLst/>
          </a:prstGeom>
        </p:spPr>
      </p:pic>
      <p:sp>
        <p:nvSpPr>
          <p:cNvPr id="7" name="Rectangle 6"/>
          <p:cNvSpPr/>
          <p:nvPr/>
        </p:nvSpPr>
        <p:spPr>
          <a:xfrm>
            <a:off x="374910" y="392061"/>
            <a:ext cx="3604907" cy="898114"/>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VOLUNTEERING</a:t>
            </a:r>
          </a:p>
        </p:txBody>
      </p:sp>
    </p:spTree>
    <p:extLst>
      <p:ext uri="{BB962C8B-B14F-4D97-AF65-F5344CB8AC3E}">
        <p14:creationId xmlns:p14="http://schemas.microsoft.com/office/powerpoint/2010/main" val="5880413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759" y="4515413"/>
            <a:ext cx="1419115" cy="16224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598" y="3220241"/>
            <a:ext cx="1622484" cy="16224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324" y="2092491"/>
            <a:ext cx="1396999" cy="139699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7901" t="23782" r="9850" b="32225"/>
          <a:stretch/>
        </p:blipFill>
        <p:spPr>
          <a:xfrm>
            <a:off x="9059565" y="1467877"/>
            <a:ext cx="2819969" cy="132311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26734" b="26360"/>
          <a:stretch/>
        </p:blipFill>
        <p:spPr>
          <a:xfrm>
            <a:off x="466955" y="4612368"/>
            <a:ext cx="1806803" cy="847503"/>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22277" b="15545"/>
          <a:stretch/>
        </p:blipFill>
        <p:spPr>
          <a:xfrm>
            <a:off x="2442933" y="5459871"/>
            <a:ext cx="2578100" cy="801514"/>
          </a:xfrm>
          <a:prstGeom prst="rect">
            <a:avLst/>
          </a:prstGeom>
        </p:spPr>
      </p:pic>
      <p:sp>
        <p:nvSpPr>
          <p:cNvPr id="38" name="Rectangle 37"/>
          <p:cNvSpPr/>
          <p:nvPr/>
        </p:nvSpPr>
        <p:spPr>
          <a:xfrm>
            <a:off x="374910" y="2092491"/>
            <a:ext cx="5546214" cy="1938992"/>
          </a:xfrm>
          <a:prstGeom prst="rect">
            <a:avLst/>
          </a:prstGeom>
        </p:spPr>
        <p:txBody>
          <a:bodyPr wrap="square">
            <a:spAutoFit/>
          </a:bodyPr>
          <a:lstStyle/>
          <a:p>
            <a:pPr marL="342900" indent="-342900">
              <a:buFont typeface="Wingdings" panose="05000000000000000000" pitchFamily="2" charset="2"/>
              <a:buChar char="q"/>
            </a:pPr>
            <a:r>
              <a:rPr lang="en-GB" sz="2400" dirty="0"/>
              <a:t>Speak to your school careers advisor</a:t>
            </a:r>
          </a:p>
          <a:p>
            <a:pPr marL="342900" indent="-342900">
              <a:buFont typeface="Wingdings" panose="05000000000000000000" pitchFamily="2" charset="2"/>
              <a:buChar char="q"/>
            </a:pPr>
            <a:r>
              <a:rPr lang="en-GB" sz="2400" dirty="0"/>
              <a:t>Look at local volunteer boards</a:t>
            </a:r>
          </a:p>
          <a:p>
            <a:pPr marL="342900" indent="-342900">
              <a:buFont typeface="Wingdings" panose="05000000000000000000" pitchFamily="2" charset="2"/>
              <a:buChar char="q"/>
            </a:pPr>
            <a:r>
              <a:rPr lang="en-GB" sz="2400" dirty="0"/>
              <a:t>Sport clubs</a:t>
            </a:r>
          </a:p>
          <a:p>
            <a:pPr marL="342900" indent="-342900">
              <a:buFont typeface="Wingdings" panose="05000000000000000000" pitchFamily="2" charset="2"/>
              <a:buChar char="q"/>
            </a:pPr>
            <a:r>
              <a:rPr lang="en-GB" sz="2400" dirty="0"/>
              <a:t>Charities</a:t>
            </a:r>
          </a:p>
          <a:p>
            <a:pPr marL="342900" indent="-342900">
              <a:buFont typeface="Wingdings" panose="05000000000000000000" pitchFamily="2" charset="2"/>
              <a:buChar char="q"/>
            </a:pPr>
            <a:r>
              <a:rPr lang="en-GB" sz="2400" dirty="0"/>
              <a:t>Local council websites</a:t>
            </a:r>
          </a:p>
        </p:txBody>
      </p:sp>
      <p:sp>
        <p:nvSpPr>
          <p:cNvPr id="10" name="Rectangle 9"/>
          <p:cNvSpPr/>
          <p:nvPr/>
        </p:nvSpPr>
        <p:spPr>
          <a:xfrm>
            <a:off x="374910" y="392060"/>
            <a:ext cx="7218964" cy="1410139"/>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WHERE TO FIND VOLUNTEERING OPPORTUNITIES</a:t>
            </a:r>
          </a:p>
        </p:txBody>
      </p:sp>
    </p:spTree>
    <p:extLst>
      <p:ext uri="{BB962C8B-B14F-4D97-AF65-F5344CB8AC3E}">
        <p14:creationId xmlns:p14="http://schemas.microsoft.com/office/powerpoint/2010/main" val="21015452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Teach Online - Online Teaching Course - FutureLear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10" y="1515925"/>
            <a:ext cx="3127616" cy="1576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51840" y="1729359"/>
            <a:ext cx="7187877" cy="1200329"/>
          </a:xfrm>
          <a:prstGeom prst="rect">
            <a:avLst/>
          </a:prstGeom>
          <a:noFill/>
        </p:spPr>
        <p:txBody>
          <a:bodyPr wrap="square" rtlCol="0">
            <a:spAutoFit/>
          </a:bodyPr>
          <a:lstStyle/>
          <a:p>
            <a:r>
              <a:rPr lang="en-GB" b="1" dirty="0"/>
              <a:t>Future Learn </a:t>
            </a:r>
            <a:r>
              <a:rPr lang="en-GB" dirty="0"/>
              <a:t>offer courses in a diverse range of subjects such as:</a:t>
            </a:r>
          </a:p>
          <a:p>
            <a:pPr marL="285750" indent="-285750">
              <a:buFont typeface="Wingdings" panose="05000000000000000000" pitchFamily="2" charset="2"/>
              <a:buChar char="ü"/>
            </a:pPr>
            <a:r>
              <a:rPr lang="en-GB" dirty="0"/>
              <a:t>Improving Interview Technique, </a:t>
            </a:r>
          </a:p>
          <a:p>
            <a:pPr marL="285750" indent="-285750">
              <a:buFont typeface="Wingdings" panose="05000000000000000000" pitchFamily="2" charset="2"/>
              <a:buChar char="ü"/>
            </a:pPr>
            <a:r>
              <a:rPr lang="en-GB" dirty="0"/>
              <a:t>How to succeed at interviews </a:t>
            </a:r>
          </a:p>
          <a:p>
            <a:pPr marL="285750" indent="-285750">
              <a:buFont typeface="Wingdings" panose="05000000000000000000" pitchFamily="2" charset="2"/>
              <a:buChar char="ü"/>
            </a:pPr>
            <a:r>
              <a:rPr lang="en-GB" dirty="0"/>
              <a:t>Managing your online identity</a:t>
            </a:r>
          </a:p>
        </p:txBody>
      </p:sp>
      <p:pic>
        <p:nvPicPr>
          <p:cNvPr id="7" name="Picture 6"/>
          <p:cNvPicPr>
            <a:picLocks noChangeAspect="1"/>
          </p:cNvPicPr>
          <p:nvPr/>
        </p:nvPicPr>
        <p:blipFill>
          <a:blip r:embed="rId4"/>
          <a:stretch>
            <a:fillRect/>
          </a:stretch>
        </p:blipFill>
        <p:spPr>
          <a:xfrm>
            <a:off x="929126" y="3641340"/>
            <a:ext cx="2183580" cy="862422"/>
          </a:xfrm>
          <a:prstGeom prst="rect">
            <a:avLst/>
          </a:prstGeom>
        </p:spPr>
      </p:pic>
      <p:sp>
        <p:nvSpPr>
          <p:cNvPr id="8" name="TextBox 7"/>
          <p:cNvSpPr txBox="1"/>
          <p:nvPr/>
        </p:nvSpPr>
        <p:spPr>
          <a:xfrm>
            <a:off x="4051840" y="3280090"/>
            <a:ext cx="7187877" cy="1477328"/>
          </a:xfrm>
          <a:prstGeom prst="rect">
            <a:avLst/>
          </a:prstGeom>
          <a:noFill/>
        </p:spPr>
        <p:txBody>
          <a:bodyPr wrap="square" rtlCol="0">
            <a:spAutoFit/>
          </a:bodyPr>
          <a:lstStyle/>
          <a:p>
            <a:r>
              <a:rPr lang="en-GB" b="1" dirty="0"/>
              <a:t>Barclays Life Skills </a:t>
            </a:r>
            <a:r>
              <a:rPr lang="en-GB" dirty="0"/>
              <a:t>offers interactive tools, films and activities for you to use now. They offer support with:</a:t>
            </a:r>
          </a:p>
          <a:p>
            <a:pPr marL="285750" indent="-285750">
              <a:buFont typeface="Wingdings" panose="05000000000000000000" pitchFamily="2" charset="2"/>
              <a:buChar char="ü"/>
            </a:pPr>
            <a:r>
              <a:rPr lang="en-GB" dirty="0"/>
              <a:t>Building confidence and being more assertive</a:t>
            </a:r>
          </a:p>
          <a:p>
            <a:pPr marL="285750" indent="-285750">
              <a:buFont typeface="Wingdings" panose="05000000000000000000" pitchFamily="2" charset="2"/>
              <a:buChar char="ü"/>
            </a:pPr>
            <a:r>
              <a:rPr lang="en-GB" dirty="0"/>
              <a:t>How to succeed in the workplace</a:t>
            </a:r>
          </a:p>
          <a:p>
            <a:pPr marL="285750" indent="-285750">
              <a:buFont typeface="Wingdings" panose="05000000000000000000" pitchFamily="2" charset="2"/>
              <a:buChar char="ü"/>
            </a:pPr>
            <a:r>
              <a:rPr lang="en-GB" dirty="0"/>
              <a:t>Developing enterprise and business skills</a:t>
            </a:r>
          </a:p>
        </p:txBody>
      </p:sp>
      <p:pic>
        <p:nvPicPr>
          <p:cNvPr id="11" name="Picture 10"/>
          <p:cNvPicPr>
            <a:picLocks noChangeAspect="1"/>
          </p:cNvPicPr>
          <p:nvPr/>
        </p:nvPicPr>
        <p:blipFill rotWithShape="1">
          <a:blip r:embed="rId5"/>
          <a:srcRect b="19662"/>
          <a:stretch/>
        </p:blipFill>
        <p:spPr>
          <a:xfrm>
            <a:off x="501679" y="4811216"/>
            <a:ext cx="3257210" cy="1296078"/>
          </a:xfrm>
          <a:prstGeom prst="rect">
            <a:avLst/>
          </a:prstGeom>
        </p:spPr>
      </p:pic>
      <p:sp>
        <p:nvSpPr>
          <p:cNvPr id="12" name="TextBox 11"/>
          <p:cNvSpPr txBox="1"/>
          <p:nvPr/>
        </p:nvSpPr>
        <p:spPr>
          <a:xfrm>
            <a:off x="4051840" y="4898252"/>
            <a:ext cx="7075463" cy="1477328"/>
          </a:xfrm>
          <a:prstGeom prst="rect">
            <a:avLst/>
          </a:prstGeom>
          <a:noFill/>
        </p:spPr>
        <p:txBody>
          <a:bodyPr wrap="square" rtlCol="0">
            <a:spAutoFit/>
          </a:bodyPr>
          <a:lstStyle/>
          <a:p>
            <a:r>
              <a:rPr lang="en-GB" b="1" dirty="0"/>
              <a:t>Google Digital Garage</a:t>
            </a:r>
            <a:r>
              <a:rPr lang="en-GB" dirty="0"/>
              <a:t> offers a range of free learning content designed to help your career. Such as:</a:t>
            </a:r>
          </a:p>
          <a:p>
            <a:pPr marL="285750" indent="-285750">
              <a:buFont typeface="Wingdings" panose="05000000000000000000" pitchFamily="2" charset="2"/>
              <a:buChar char="ü"/>
            </a:pPr>
            <a:r>
              <a:rPr lang="en-GB" dirty="0"/>
              <a:t>Build confidence with self promotion</a:t>
            </a:r>
          </a:p>
          <a:p>
            <a:pPr marL="285750" indent="-285750">
              <a:buFont typeface="Wingdings" panose="05000000000000000000" pitchFamily="2" charset="2"/>
              <a:buChar char="ü"/>
            </a:pPr>
            <a:r>
              <a:rPr lang="en-GB" dirty="0"/>
              <a:t>Speaking in public </a:t>
            </a:r>
          </a:p>
          <a:p>
            <a:pPr marL="285750" indent="-285750">
              <a:buFont typeface="Wingdings" panose="05000000000000000000" pitchFamily="2" charset="2"/>
              <a:buChar char="ü"/>
            </a:pPr>
            <a:r>
              <a:rPr lang="en-GB" dirty="0"/>
              <a:t>Influencing people</a:t>
            </a:r>
          </a:p>
        </p:txBody>
      </p:sp>
      <p:sp>
        <p:nvSpPr>
          <p:cNvPr id="10" name="Rectangle 9"/>
          <p:cNvSpPr/>
          <p:nvPr/>
        </p:nvSpPr>
        <p:spPr>
          <a:xfrm>
            <a:off x="374910" y="392061"/>
            <a:ext cx="5816884" cy="986896"/>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WHERE TO FIND COURSES</a:t>
            </a:r>
          </a:p>
        </p:txBody>
      </p:sp>
    </p:spTree>
    <p:extLst>
      <p:ext uri="{BB962C8B-B14F-4D97-AF65-F5344CB8AC3E}">
        <p14:creationId xmlns:p14="http://schemas.microsoft.com/office/powerpoint/2010/main" val="17653327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in4081\AppData\Local\Microsoft\Windows\Temporary Internet Files\Content.IE5\127VV5IV\question-mark[1].jp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15088" y="2145903"/>
            <a:ext cx="2142803" cy="21428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4910" y="392061"/>
            <a:ext cx="4815399" cy="986896"/>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CV (Curriculum Vitae)</a:t>
            </a:r>
          </a:p>
        </p:txBody>
      </p:sp>
      <p:sp>
        <p:nvSpPr>
          <p:cNvPr id="9" name="Rounded Rectangle 8"/>
          <p:cNvSpPr/>
          <p:nvPr/>
        </p:nvSpPr>
        <p:spPr>
          <a:xfrm>
            <a:off x="374910" y="1889260"/>
            <a:ext cx="2774486" cy="1580776"/>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What is a CV?</a:t>
            </a:r>
          </a:p>
        </p:txBody>
      </p:sp>
      <p:sp>
        <p:nvSpPr>
          <p:cNvPr id="10" name="Rounded Rectangle 9"/>
          <p:cNvSpPr/>
          <p:nvPr/>
        </p:nvSpPr>
        <p:spPr>
          <a:xfrm>
            <a:off x="2203188" y="4491486"/>
            <a:ext cx="2774486" cy="1580776"/>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Why is a CV important?</a:t>
            </a:r>
          </a:p>
        </p:txBody>
      </p:sp>
      <p:sp>
        <p:nvSpPr>
          <p:cNvPr id="11" name="Rounded Rectangle 10"/>
          <p:cNvSpPr/>
          <p:nvPr/>
        </p:nvSpPr>
        <p:spPr>
          <a:xfrm>
            <a:off x="8416754" y="1280156"/>
            <a:ext cx="2774486" cy="1580776"/>
          </a:xfrm>
          <a:prstGeom prst="roundRect">
            <a:avLst/>
          </a:prstGeom>
          <a:solidFill>
            <a:srgbClr val="92278F"/>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When do you use a CV?</a:t>
            </a:r>
          </a:p>
        </p:txBody>
      </p:sp>
    </p:spTree>
    <p:extLst>
      <p:ext uri="{BB962C8B-B14F-4D97-AF65-F5344CB8AC3E}">
        <p14:creationId xmlns:p14="http://schemas.microsoft.com/office/powerpoint/2010/main" val="41015373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7578012" y="2564688"/>
            <a:ext cx="3237722" cy="23699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11" name="Oval 10"/>
          <p:cNvSpPr/>
          <p:nvPr/>
        </p:nvSpPr>
        <p:spPr>
          <a:xfrm>
            <a:off x="1243304" y="2614699"/>
            <a:ext cx="3237722" cy="2369976"/>
          </a:xfrm>
          <a:prstGeom prst="ellipse">
            <a:avLst/>
          </a:prstGeom>
          <a:solidFill>
            <a:srgbClr val="FFD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TextBox 11"/>
          <p:cNvSpPr txBox="1"/>
          <p:nvPr/>
        </p:nvSpPr>
        <p:spPr>
          <a:xfrm>
            <a:off x="724677" y="3426512"/>
            <a:ext cx="4274976" cy="646331"/>
          </a:xfrm>
          <a:prstGeom prst="rect">
            <a:avLst/>
          </a:prstGeom>
          <a:noFill/>
        </p:spPr>
        <p:txBody>
          <a:bodyPr wrap="square" rtlCol="0">
            <a:spAutoFit/>
          </a:bodyPr>
          <a:lstStyle/>
          <a:p>
            <a:pPr algn="ct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GOOD CV</a:t>
            </a:r>
          </a:p>
        </p:txBody>
      </p:sp>
      <p:cxnSp>
        <p:nvCxnSpPr>
          <p:cNvPr id="13" name="Straight Connector 12"/>
          <p:cNvCxnSpPr/>
          <p:nvPr/>
        </p:nvCxnSpPr>
        <p:spPr>
          <a:xfrm>
            <a:off x="5787887" y="1610139"/>
            <a:ext cx="0" cy="4742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136294" y="3426511"/>
            <a:ext cx="2121159" cy="646331"/>
          </a:xfrm>
          <a:prstGeom prst="rect">
            <a:avLst/>
          </a:prstGeom>
        </p:spPr>
        <p:txBody>
          <a:bodyPr wrap="square">
            <a:spAutoFit/>
          </a:bodyPr>
          <a:lstStyle/>
          <a:p>
            <a:pPr algn="ctr"/>
            <a:r>
              <a:rPr lang="en-GB" sz="3600" b="1"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BAD CV</a:t>
            </a:r>
          </a:p>
        </p:txBody>
      </p:sp>
      <p:sp>
        <p:nvSpPr>
          <p:cNvPr id="8" name="Rectangle 7"/>
          <p:cNvSpPr/>
          <p:nvPr/>
        </p:nvSpPr>
        <p:spPr>
          <a:xfrm>
            <a:off x="374910" y="392061"/>
            <a:ext cx="4815399" cy="986896"/>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CV (Curriculum Vitae)</a:t>
            </a:r>
          </a:p>
        </p:txBody>
      </p:sp>
    </p:spTree>
    <p:extLst>
      <p:ext uri="{BB962C8B-B14F-4D97-AF65-F5344CB8AC3E}">
        <p14:creationId xmlns:p14="http://schemas.microsoft.com/office/powerpoint/2010/main" val="226282742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578012" y="1591138"/>
            <a:ext cx="3237722" cy="118723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sp>
        <p:nvSpPr>
          <p:cNvPr id="3" name="Oval 2"/>
          <p:cNvSpPr/>
          <p:nvPr/>
        </p:nvSpPr>
        <p:spPr>
          <a:xfrm>
            <a:off x="1145062" y="1591138"/>
            <a:ext cx="3479691" cy="1187231"/>
          </a:xfrm>
          <a:prstGeom prst="ellipse">
            <a:avLst/>
          </a:prstGeom>
          <a:solidFill>
            <a:srgbClr val="FFD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TextBox 3"/>
          <p:cNvSpPr txBox="1"/>
          <p:nvPr/>
        </p:nvSpPr>
        <p:spPr>
          <a:xfrm>
            <a:off x="724677" y="1895295"/>
            <a:ext cx="4274976" cy="584775"/>
          </a:xfrm>
          <a:prstGeom prst="rect">
            <a:avLst/>
          </a:prstGeom>
          <a:noFill/>
        </p:spPr>
        <p:txBody>
          <a:bodyPr wrap="square" rtlCol="0">
            <a:spAutoFit/>
          </a:bodyPr>
          <a:lstStyle/>
          <a:p>
            <a:pPr algn="ct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GOOD CV</a:t>
            </a:r>
          </a:p>
        </p:txBody>
      </p:sp>
      <p:cxnSp>
        <p:nvCxnSpPr>
          <p:cNvPr id="5" name="Straight Connector 4"/>
          <p:cNvCxnSpPr/>
          <p:nvPr/>
        </p:nvCxnSpPr>
        <p:spPr>
          <a:xfrm>
            <a:off x="5928566" y="1610139"/>
            <a:ext cx="0" cy="4742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36294" y="1904079"/>
            <a:ext cx="2121159" cy="584775"/>
          </a:xfrm>
          <a:prstGeom prst="rect">
            <a:avLst/>
          </a:prstGeom>
        </p:spPr>
        <p:txBody>
          <a:bodyPr wrap="square">
            <a:spAutoFit/>
          </a:bodyPr>
          <a:lstStyle/>
          <a:p>
            <a:pPr algn="ctr"/>
            <a:r>
              <a:rPr lang="en-GB" sz="3200" b="1" dirty="0">
                <a:solidFill>
                  <a:schemeClr val="bg1">
                    <a:lumMod val="95000"/>
                  </a:schemeClr>
                </a:solidFill>
                <a:latin typeface="Roboto" panose="02000000000000000000" pitchFamily="2" charset="0"/>
                <a:ea typeface="Roboto" panose="02000000000000000000" pitchFamily="2" charset="0"/>
                <a:cs typeface="Roboto" panose="02000000000000000000" pitchFamily="2" charset="0"/>
              </a:rPr>
              <a:t>BAD CV</a:t>
            </a:r>
          </a:p>
        </p:txBody>
      </p:sp>
      <p:sp>
        <p:nvSpPr>
          <p:cNvPr id="7" name="Rectangle 6"/>
          <p:cNvSpPr/>
          <p:nvPr/>
        </p:nvSpPr>
        <p:spPr>
          <a:xfrm>
            <a:off x="374910" y="392061"/>
            <a:ext cx="4815399" cy="986896"/>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CV (Curriculum Vitae)</a:t>
            </a:r>
          </a:p>
        </p:txBody>
      </p:sp>
      <p:sp>
        <p:nvSpPr>
          <p:cNvPr id="8" name="Rounded Rectangle 7"/>
          <p:cNvSpPr/>
          <p:nvPr/>
        </p:nvSpPr>
        <p:spPr>
          <a:xfrm>
            <a:off x="282860" y="3082526"/>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1-2 pages long</a:t>
            </a:r>
          </a:p>
        </p:txBody>
      </p:sp>
      <p:sp>
        <p:nvSpPr>
          <p:cNvPr id="9" name="Rounded Rectangle 8"/>
          <p:cNvSpPr/>
          <p:nvPr/>
        </p:nvSpPr>
        <p:spPr>
          <a:xfrm>
            <a:off x="3035373" y="3082526"/>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Achievements</a:t>
            </a:r>
          </a:p>
        </p:txBody>
      </p:sp>
      <p:sp>
        <p:nvSpPr>
          <p:cNvPr id="10" name="Rounded Rectangle 9"/>
          <p:cNvSpPr/>
          <p:nvPr/>
        </p:nvSpPr>
        <p:spPr>
          <a:xfrm>
            <a:off x="282859" y="4005377"/>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Range of skills</a:t>
            </a:r>
          </a:p>
        </p:txBody>
      </p:sp>
      <p:sp>
        <p:nvSpPr>
          <p:cNvPr id="11" name="Rounded Rectangle 10"/>
          <p:cNvSpPr/>
          <p:nvPr/>
        </p:nvSpPr>
        <p:spPr>
          <a:xfrm>
            <a:off x="3035372" y="4022696"/>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Sells you</a:t>
            </a:r>
          </a:p>
        </p:txBody>
      </p:sp>
      <p:sp>
        <p:nvSpPr>
          <p:cNvPr id="12" name="Rounded Rectangle 11"/>
          <p:cNvSpPr/>
          <p:nvPr/>
        </p:nvSpPr>
        <p:spPr>
          <a:xfrm>
            <a:off x="282858" y="4928228"/>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bg1"/>
                </a:solidFill>
              </a:rPr>
              <a:t>Well organised</a:t>
            </a:r>
          </a:p>
        </p:txBody>
      </p:sp>
      <p:sp>
        <p:nvSpPr>
          <p:cNvPr id="13" name="Rounded Rectangle 12"/>
          <p:cNvSpPr/>
          <p:nvPr/>
        </p:nvSpPr>
        <p:spPr>
          <a:xfrm>
            <a:off x="3035373" y="4928228"/>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Spelling/grammar</a:t>
            </a:r>
          </a:p>
        </p:txBody>
      </p:sp>
      <p:sp>
        <p:nvSpPr>
          <p:cNvPr id="14" name="Rounded Rectangle 13"/>
          <p:cNvSpPr/>
          <p:nvPr/>
        </p:nvSpPr>
        <p:spPr>
          <a:xfrm>
            <a:off x="6273067" y="3081883"/>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bg1"/>
                </a:solidFill>
              </a:rPr>
              <a:t>Too long/short</a:t>
            </a:r>
          </a:p>
        </p:txBody>
      </p:sp>
      <p:sp>
        <p:nvSpPr>
          <p:cNvPr id="15" name="Rounded Rectangle 14"/>
          <p:cNvSpPr/>
          <p:nvPr/>
        </p:nvSpPr>
        <p:spPr>
          <a:xfrm>
            <a:off x="9196873" y="3081883"/>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Boring</a:t>
            </a:r>
          </a:p>
        </p:txBody>
      </p:sp>
      <p:sp>
        <p:nvSpPr>
          <p:cNvPr id="16" name="Rounded Rectangle 15"/>
          <p:cNvSpPr/>
          <p:nvPr/>
        </p:nvSpPr>
        <p:spPr>
          <a:xfrm>
            <a:off x="6273067" y="4022696"/>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Gaps in information</a:t>
            </a:r>
          </a:p>
        </p:txBody>
      </p:sp>
      <p:sp>
        <p:nvSpPr>
          <p:cNvPr id="17" name="Rounded Rectangle 16"/>
          <p:cNvSpPr/>
          <p:nvPr/>
        </p:nvSpPr>
        <p:spPr>
          <a:xfrm>
            <a:off x="9196873" y="4027787"/>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Boasting/arrogance</a:t>
            </a:r>
          </a:p>
        </p:txBody>
      </p:sp>
      <p:sp>
        <p:nvSpPr>
          <p:cNvPr id="18" name="Rounded Rectangle 17"/>
          <p:cNvSpPr/>
          <p:nvPr/>
        </p:nvSpPr>
        <p:spPr>
          <a:xfrm>
            <a:off x="6273066" y="4928228"/>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SPAG Errors</a:t>
            </a:r>
          </a:p>
        </p:txBody>
      </p:sp>
      <p:sp>
        <p:nvSpPr>
          <p:cNvPr id="19" name="Rounded Rectangle 18"/>
          <p:cNvSpPr/>
          <p:nvPr/>
        </p:nvSpPr>
        <p:spPr>
          <a:xfrm>
            <a:off x="9196873" y="4928228"/>
            <a:ext cx="2579305" cy="6754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Formatting errors</a:t>
            </a:r>
          </a:p>
        </p:txBody>
      </p:sp>
    </p:spTree>
    <p:extLst>
      <p:ext uri="{BB962C8B-B14F-4D97-AF65-F5344CB8AC3E}">
        <p14:creationId xmlns:p14="http://schemas.microsoft.com/office/powerpoint/2010/main" val="36836645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911" y="1780907"/>
            <a:ext cx="10175391" cy="2062103"/>
          </a:xfrm>
          <a:prstGeom prst="rect">
            <a:avLst/>
          </a:prstGeom>
        </p:spPr>
        <p:txBody>
          <a:bodyPr wrap="square">
            <a:spAutoFit/>
          </a:bodyPr>
          <a:lstStyle/>
          <a:p>
            <a:r>
              <a:rPr lang="en-GB" sz="3200" dirty="0">
                <a:latin typeface="Roboto" panose="02000000000000000000" pitchFamily="2" charset="0"/>
                <a:ea typeface="Roboto" panose="02000000000000000000" pitchFamily="2" charset="0"/>
                <a:cs typeface="Roboto" panose="02000000000000000000" pitchFamily="2" charset="0"/>
              </a:rPr>
              <a:t>Visit this website to build a new CV or revamp an existing one:</a:t>
            </a:r>
          </a:p>
          <a:p>
            <a:endParaRPr lang="en-GB" sz="3200" dirty="0">
              <a:latin typeface="Roboto" panose="02000000000000000000" pitchFamily="2" charset="0"/>
              <a:ea typeface="Roboto" panose="02000000000000000000" pitchFamily="2" charset="0"/>
              <a:cs typeface="Roboto" panose="02000000000000000000" pitchFamily="2" charset="0"/>
            </a:endParaRPr>
          </a:p>
          <a:p>
            <a:r>
              <a:rPr lang="en-GB" sz="3200" dirty="0">
                <a:latin typeface="Roboto" panose="02000000000000000000" pitchFamily="2" charset="0"/>
                <a:ea typeface="Roboto" panose="02000000000000000000" pitchFamily="2" charset="0"/>
                <a:cs typeface="Roboto" panose="02000000000000000000" pitchFamily="2" charset="0"/>
                <a:hlinkClick r:id="rId3"/>
              </a:rPr>
              <a:t>https://careercompanion.cv-creator.com/users/create</a:t>
            </a:r>
            <a:endParaRPr lang="en-GB" sz="3200" dirty="0">
              <a:latin typeface="Roboto" panose="02000000000000000000" pitchFamily="2" charset="0"/>
              <a:ea typeface="Roboto" panose="02000000000000000000" pitchFamily="2" charset="0"/>
              <a:cs typeface="Roboto" panose="02000000000000000000" pitchFamily="2" charset="0"/>
            </a:endParaRPr>
          </a:p>
        </p:txBody>
      </p:sp>
      <p:sp>
        <p:nvSpPr>
          <p:cNvPr id="6" name="Rectangle 5"/>
          <p:cNvSpPr/>
          <p:nvPr/>
        </p:nvSpPr>
        <p:spPr>
          <a:xfrm>
            <a:off x="374911" y="392061"/>
            <a:ext cx="2298716" cy="986896"/>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YOUR CV</a:t>
            </a:r>
          </a:p>
        </p:txBody>
      </p:sp>
    </p:spTree>
    <p:extLst>
      <p:ext uri="{BB962C8B-B14F-4D97-AF65-F5344CB8AC3E}">
        <p14:creationId xmlns:p14="http://schemas.microsoft.com/office/powerpoint/2010/main" val="126040955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911" y="1780907"/>
            <a:ext cx="10945759" cy="1815882"/>
          </a:xfrm>
          <a:prstGeom prst="rect">
            <a:avLst/>
          </a:prstGeom>
        </p:spPr>
        <p:txBody>
          <a:bodyPr wrap="square">
            <a:spAutoFit/>
          </a:bodyPr>
          <a:lstStyle/>
          <a:p>
            <a:r>
              <a:rPr lang="en-GB" sz="2800" dirty="0">
                <a:latin typeface="Roboto" panose="02000000000000000000" pitchFamily="2" charset="0"/>
                <a:ea typeface="Roboto" panose="02000000000000000000" pitchFamily="2" charset="0"/>
                <a:cs typeface="Roboto" panose="02000000000000000000" pitchFamily="2" charset="0"/>
              </a:rPr>
              <a:t>Use the template to construct your own CV!</a:t>
            </a:r>
          </a:p>
          <a:p>
            <a:endParaRPr lang="en-GB" sz="2800" dirty="0">
              <a:latin typeface="Roboto" panose="02000000000000000000" pitchFamily="2" charset="0"/>
              <a:ea typeface="Roboto" panose="02000000000000000000" pitchFamily="2" charset="0"/>
              <a:cs typeface="Roboto" panose="02000000000000000000" pitchFamily="2" charset="0"/>
            </a:endParaRPr>
          </a:p>
          <a:p>
            <a:r>
              <a:rPr lang="en-GB" sz="2800" dirty="0">
                <a:latin typeface="Roboto" panose="02000000000000000000" pitchFamily="2" charset="0"/>
                <a:ea typeface="Roboto" panose="02000000000000000000" pitchFamily="2" charset="0"/>
                <a:cs typeface="Roboto" panose="02000000000000000000" pitchFamily="2" charset="0"/>
              </a:rPr>
              <a:t>If you already have one, think about how you could update it, looking at the samples and what we have discussed today.</a:t>
            </a:r>
          </a:p>
        </p:txBody>
      </p:sp>
      <p:sp>
        <p:nvSpPr>
          <p:cNvPr id="4" name="Rectangle 3"/>
          <p:cNvSpPr/>
          <p:nvPr/>
        </p:nvSpPr>
        <p:spPr>
          <a:xfrm>
            <a:off x="374911" y="392061"/>
            <a:ext cx="2298716" cy="986896"/>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YOUR CV</a:t>
            </a:r>
          </a:p>
        </p:txBody>
      </p:sp>
    </p:spTree>
    <p:extLst>
      <p:ext uri="{BB962C8B-B14F-4D97-AF65-F5344CB8AC3E}">
        <p14:creationId xmlns:p14="http://schemas.microsoft.com/office/powerpoint/2010/main" val="3742201848"/>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546" y="442598"/>
            <a:ext cx="4317798" cy="685106"/>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PERSONAL BRAND</a:t>
            </a:r>
          </a:p>
        </p:txBody>
      </p:sp>
      <p:sp>
        <p:nvSpPr>
          <p:cNvPr id="5" name="Rounded Rectangle 4"/>
          <p:cNvSpPr/>
          <p:nvPr/>
        </p:nvSpPr>
        <p:spPr>
          <a:xfrm>
            <a:off x="354535" y="1327434"/>
            <a:ext cx="11191289" cy="2664274"/>
          </a:xfrm>
          <a:prstGeom prst="roundRect">
            <a:avLst/>
          </a:prstGeom>
          <a:solidFill>
            <a:srgbClr val="92278F"/>
          </a:solidFill>
          <a:ln>
            <a:solidFill>
              <a:srgbClr val="162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What is a ‘Personal Brand’?</a:t>
            </a:r>
          </a:p>
          <a:p>
            <a:pPr algn="ctr"/>
            <a:endParaRPr lang="en-GB" sz="2400" dirty="0"/>
          </a:p>
          <a:p>
            <a:pPr algn="ctr"/>
            <a:r>
              <a:rPr lang="en-GB" sz="2400" dirty="0"/>
              <a:t>A personal brand is how you promote yourself. It is made up of the skills, experience, and personality that you want the world (including employers) to see.</a:t>
            </a:r>
          </a:p>
        </p:txBody>
      </p:sp>
      <p:sp>
        <p:nvSpPr>
          <p:cNvPr id="6" name="Rounded Rectangle 5"/>
          <p:cNvSpPr/>
          <p:nvPr/>
        </p:nvSpPr>
        <p:spPr>
          <a:xfrm>
            <a:off x="354535" y="4235281"/>
            <a:ext cx="5253785" cy="1507151"/>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ea typeface="Roboto" panose="02000000000000000000" pitchFamily="2" charset="0"/>
                <a:cs typeface="Roboto" panose="02000000000000000000" pitchFamily="2" charset="0"/>
              </a:rPr>
              <a:t>Do you have an online presence? Is it a positive one? Should you think about making certain profiles private? </a:t>
            </a:r>
            <a:endParaRPr lang="en-GB" i="1" dirty="0">
              <a:solidFill>
                <a:schemeClr val="bg1"/>
              </a:solidFill>
            </a:endParaRPr>
          </a:p>
        </p:txBody>
      </p:sp>
      <p:sp>
        <p:nvSpPr>
          <p:cNvPr id="9" name="Rounded Rectangle 8"/>
          <p:cNvSpPr/>
          <p:nvPr/>
        </p:nvSpPr>
        <p:spPr>
          <a:xfrm>
            <a:off x="6292039" y="4235281"/>
            <a:ext cx="5253785" cy="1507151"/>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If you don’t have an online presence, how could you build one to represent who you are and what you’re all about?</a:t>
            </a:r>
          </a:p>
        </p:txBody>
      </p:sp>
    </p:spTree>
    <p:extLst>
      <p:ext uri="{BB962C8B-B14F-4D97-AF65-F5344CB8AC3E}">
        <p14:creationId xmlns:p14="http://schemas.microsoft.com/office/powerpoint/2010/main" val="42778344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al Branding &amp; Coaching — KC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580" y="3144478"/>
            <a:ext cx="4511959" cy="31454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9546" y="442598"/>
            <a:ext cx="4317798" cy="685106"/>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PERSONAL BRAND</a:t>
            </a:r>
          </a:p>
        </p:txBody>
      </p:sp>
      <p:sp>
        <p:nvSpPr>
          <p:cNvPr id="6" name="Rounded Rectangle 5"/>
          <p:cNvSpPr/>
          <p:nvPr/>
        </p:nvSpPr>
        <p:spPr>
          <a:xfrm>
            <a:off x="339546" y="1327434"/>
            <a:ext cx="11635577" cy="1817044"/>
          </a:xfrm>
          <a:prstGeom prst="round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200" dirty="0">
                <a:latin typeface="Roboto" panose="02000000000000000000" pitchFamily="2" charset="0"/>
                <a:ea typeface="Roboto" panose="02000000000000000000" pitchFamily="2" charset="0"/>
                <a:cs typeface="Roboto" panose="02000000000000000000" pitchFamily="2" charset="0"/>
              </a:rPr>
              <a:t>Who are you? Offline and Online?</a:t>
            </a:r>
          </a:p>
          <a:p>
            <a:pPr marL="342900" indent="-342900">
              <a:buFont typeface="Arial" panose="020B0604020202020204" pitchFamily="34" charset="0"/>
              <a:buChar char="•"/>
            </a:pPr>
            <a:endParaRPr lang="en-GB" sz="22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GB" sz="2200" dirty="0">
                <a:latin typeface="Roboto" panose="02000000000000000000" pitchFamily="2" charset="0"/>
                <a:ea typeface="Roboto" panose="02000000000000000000" pitchFamily="2" charset="0"/>
                <a:cs typeface="Roboto" panose="02000000000000000000" pitchFamily="2" charset="0"/>
              </a:rPr>
              <a:t>With so many jobs being advertised online and employers doing their research on potential employees, having a good personal brand is more important than ever!</a:t>
            </a:r>
          </a:p>
        </p:txBody>
      </p:sp>
    </p:spTree>
    <p:extLst>
      <p:ext uri="{BB962C8B-B14F-4D97-AF65-F5344CB8AC3E}">
        <p14:creationId xmlns:p14="http://schemas.microsoft.com/office/powerpoint/2010/main" val="31582671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01679" y="1740848"/>
            <a:ext cx="10515600" cy="1110701"/>
          </a:xfrm>
          <a:prstGeom prst="roundRect">
            <a:avLst>
              <a:gd name="adj" fmla="val 10000"/>
            </a:avLst>
          </a:prstGeom>
          <a:solidFill>
            <a:schemeClr val="bg2">
              <a:lumMod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718750" y="1914876"/>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1742650" y="1740848"/>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GB" sz="2400" kern="1200" dirty="0"/>
                <a:t>To understand what UCAS is and how to apply for university through UCAS.</a:t>
              </a:r>
              <a:endParaRPr lang="en-US" sz="2400" b="1" kern="1200" dirty="0">
                <a:solidFill>
                  <a:schemeClr val="bg1"/>
                </a:solidFill>
              </a:endParaRPr>
            </a:p>
          </p:txBody>
        </p:sp>
      </p:grpSp>
      <p:sp>
        <p:nvSpPr>
          <p:cNvPr id="9" name="Rounded Rectangle 8"/>
          <p:cNvSpPr/>
          <p:nvPr/>
        </p:nvSpPr>
        <p:spPr>
          <a:xfrm>
            <a:off x="501679" y="3177761"/>
            <a:ext cx="10515600" cy="1110701"/>
          </a:xfrm>
          <a:prstGeom prst="roundRect">
            <a:avLst>
              <a:gd name="adj" fmla="val 10000"/>
            </a:avLst>
          </a:prstGeom>
          <a:solidFill>
            <a:schemeClr val="bg2">
              <a:lumMod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718750" y="3351789"/>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1742650" y="3177761"/>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GB" sz="2400" kern="1200" dirty="0"/>
                <a:t>To understand what makes a good personal statement.</a:t>
              </a:r>
              <a:endParaRPr lang="en-US" sz="2400" b="1" kern="1200" dirty="0">
                <a:solidFill>
                  <a:schemeClr val="bg1"/>
                </a:solidFill>
              </a:endParaRPr>
            </a:p>
          </p:txBody>
        </p:sp>
      </p:grpSp>
      <p:sp>
        <p:nvSpPr>
          <p:cNvPr id="14" name="Rounded Rectangle 13"/>
          <p:cNvSpPr/>
          <p:nvPr/>
        </p:nvSpPr>
        <p:spPr>
          <a:xfrm>
            <a:off x="501679" y="4647334"/>
            <a:ext cx="10515600" cy="1110701"/>
          </a:xfrm>
          <a:prstGeom prst="roundRect">
            <a:avLst>
              <a:gd name="adj" fmla="val 10000"/>
            </a:avLst>
          </a:prstGeom>
          <a:solidFill>
            <a:schemeClr val="bg2">
              <a:lumMod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718750" y="4821362"/>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1742650" y="4647334"/>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GB" sz="2400" kern="1200" dirty="0"/>
                <a:t>To </a:t>
              </a:r>
              <a:r>
                <a:rPr lang="en-GB" sz="2400" dirty="0"/>
                <a:t>make a start on your own personal statement.</a:t>
              </a:r>
              <a:endParaRPr lang="en-US" sz="2400" b="1" kern="1200" dirty="0">
                <a:solidFill>
                  <a:schemeClr val="bg1"/>
                </a:solidFill>
              </a:endParaRPr>
            </a:p>
          </p:txBody>
        </p:sp>
      </p:grpSp>
      <p:sp>
        <p:nvSpPr>
          <p:cNvPr id="19" name="Rectangle 18"/>
          <p:cNvSpPr/>
          <p:nvPr/>
        </p:nvSpPr>
        <p:spPr>
          <a:xfrm>
            <a:off x="501678" y="604064"/>
            <a:ext cx="7594571"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PREVIOUS SESSION’S OBJECTIVES</a:t>
            </a:r>
          </a:p>
        </p:txBody>
      </p:sp>
    </p:spTree>
    <p:extLst>
      <p:ext uri="{BB962C8B-B14F-4D97-AF65-F5344CB8AC3E}">
        <p14:creationId xmlns:p14="http://schemas.microsoft.com/office/powerpoint/2010/main" val="29492513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198" y="440876"/>
            <a:ext cx="6661122" cy="908890"/>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YOUR DIGITAL FOOTPRINT</a:t>
            </a:r>
          </a:p>
        </p:txBody>
      </p:sp>
      <p:sp>
        <p:nvSpPr>
          <p:cNvPr id="2" name="TextBox 1"/>
          <p:cNvSpPr txBox="1"/>
          <p:nvPr/>
        </p:nvSpPr>
        <p:spPr>
          <a:xfrm>
            <a:off x="471197" y="1530997"/>
            <a:ext cx="6661123" cy="3893374"/>
          </a:xfrm>
          <a:prstGeom prst="rect">
            <a:avLst/>
          </a:prstGeom>
          <a:noFill/>
        </p:spPr>
        <p:txBody>
          <a:bodyPr wrap="square" rtlCol="0">
            <a:spAutoFit/>
          </a:bodyPr>
          <a:lstStyle/>
          <a:p>
            <a:r>
              <a:rPr lang="en-GB" sz="1900" dirty="0"/>
              <a:t>A digital footprint is all of the information about a person that can be found online. </a:t>
            </a:r>
          </a:p>
          <a:p>
            <a:endParaRPr lang="en-GB" sz="1900" b="1" dirty="0"/>
          </a:p>
          <a:p>
            <a:r>
              <a:rPr lang="en-GB" sz="1900" b="1" dirty="0"/>
              <a:t>Have you ever searched your name on Google to see what comes up?</a:t>
            </a:r>
          </a:p>
          <a:p>
            <a:endParaRPr lang="en-GB" sz="1900" dirty="0"/>
          </a:p>
          <a:p>
            <a:pPr marL="457200" indent="-457200">
              <a:buFont typeface="Arial" panose="020B0604020202020204" pitchFamily="34" charset="0"/>
              <a:buChar char="•"/>
            </a:pPr>
            <a:r>
              <a:rPr lang="en-GB" sz="1900" dirty="0"/>
              <a:t>Think about if you’d be happy with the information that is publicly available about you?</a:t>
            </a:r>
          </a:p>
          <a:p>
            <a:pPr marL="457200" indent="-457200">
              <a:buFont typeface="Arial" panose="020B0604020202020204" pitchFamily="34" charset="0"/>
              <a:buChar char="•"/>
            </a:pPr>
            <a:r>
              <a:rPr lang="en-GB" sz="1900" dirty="0"/>
              <a:t>What steps should you take to minimise the information that can be found about you online?</a:t>
            </a:r>
          </a:p>
          <a:p>
            <a:endParaRPr lang="en-GB" sz="1900" b="1" dirty="0">
              <a:solidFill>
                <a:srgbClr val="3A87C4"/>
              </a:solidFill>
            </a:endParaRPr>
          </a:p>
          <a:p>
            <a:r>
              <a:rPr lang="en-GB" sz="1900" b="1" dirty="0">
                <a:solidFill>
                  <a:srgbClr val="3A87C4"/>
                </a:solidFill>
              </a:rPr>
              <a:t>70% of employers use social networking sites to research job candidates before hiring!</a:t>
            </a:r>
          </a:p>
        </p:txBody>
      </p:sp>
      <p:pic>
        <p:nvPicPr>
          <p:cNvPr id="1026" name="Picture 2" descr="How To Optimize your Digital Footprint for College Applications | by Lloyd  Nimetz | The Spike Lab English | Medium"/>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975" r="23936"/>
          <a:stretch/>
        </p:blipFill>
        <p:spPr bwMode="auto">
          <a:xfrm>
            <a:off x="9023683" y="1349766"/>
            <a:ext cx="3019927" cy="16152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arch Yourself: A Personal Branding Must | Feldman Creative"/>
          <p:cNvPicPr>
            <a:picLocks noChangeAspect="1" noChangeArrowheads="1"/>
          </p:cNvPicPr>
          <p:nvPr/>
        </p:nvPicPr>
        <p:blipFill rotWithShape="1">
          <a:blip r:embed="rId4">
            <a:extLst>
              <a:ext uri="{28A0092B-C50C-407E-A947-70E740481C1C}">
                <a14:useLocalDpi xmlns:a14="http://schemas.microsoft.com/office/drawing/2010/main" val="0"/>
              </a:ext>
            </a:extLst>
          </a:blip>
          <a:srcRect t="18459" r="91" b="29630"/>
          <a:stretch/>
        </p:blipFill>
        <p:spPr bwMode="auto">
          <a:xfrm>
            <a:off x="7085961" y="3146218"/>
            <a:ext cx="4957649" cy="207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3146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678" y="1569492"/>
            <a:ext cx="9732568"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600" dirty="0"/>
              <a:t>Complaining about job or boss</a:t>
            </a:r>
          </a:p>
          <a:p>
            <a:pPr marL="285750" indent="-285750">
              <a:lnSpc>
                <a:spcPct val="150000"/>
              </a:lnSpc>
              <a:buFont typeface="Arial" panose="020B0604020202020204" pitchFamily="34" charset="0"/>
              <a:buChar char="•"/>
            </a:pPr>
            <a:r>
              <a:rPr lang="en-GB" sz="2600" dirty="0"/>
              <a:t>Sharing things prematurely (breaching confidentiality)</a:t>
            </a:r>
          </a:p>
          <a:p>
            <a:pPr marL="285750" indent="-285750">
              <a:lnSpc>
                <a:spcPct val="150000"/>
              </a:lnSpc>
              <a:buFont typeface="Arial" panose="020B0604020202020204" pitchFamily="34" charset="0"/>
              <a:buChar char="•"/>
            </a:pPr>
            <a:r>
              <a:rPr lang="en-GB" sz="2600" dirty="0"/>
              <a:t>Copyright issues (copying content)</a:t>
            </a:r>
          </a:p>
          <a:p>
            <a:pPr marL="285750" indent="-285750">
              <a:lnSpc>
                <a:spcPct val="150000"/>
              </a:lnSpc>
              <a:buFont typeface="Arial" panose="020B0604020202020204" pitchFamily="34" charset="0"/>
              <a:buChar char="•"/>
            </a:pPr>
            <a:r>
              <a:rPr lang="en-GB" sz="2600" dirty="0"/>
              <a:t>Poor spelling/grammar and using texting language </a:t>
            </a:r>
          </a:p>
          <a:p>
            <a:pPr marL="285750" indent="-285750">
              <a:lnSpc>
                <a:spcPct val="150000"/>
              </a:lnSpc>
              <a:buFont typeface="Arial" panose="020B0604020202020204" pitchFamily="34" charset="0"/>
              <a:buChar char="•"/>
            </a:pPr>
            <a:r>
              <a:rPr lang="en-GB" sz="2600" dirty="0"/>
              <a:t>Posting inappropriate things or photos</a:t>
            </a:r>
          </a:p>
          <a:p>
            <a:pPr marL="285750" indent="-285750">
              <a:lnSpc>
                <a:spcPct val="150000"/>
              </a:lnSpc>
              <a:buFont typeface="Arial" panose="020B0604020202020204" pitchFamily="34" charset="0"/>
              <a:buChar char="•"/>
            </a:pPr>
            <a:r>
              <a:rPr lang="en-GB" sz="2600" dirty="0"/>
              <a:t>Mocking others (i.e. trolling)</a:t>
            </a:r>
          </a:p>
          <a:p>
            <a:pPr marL="285750" indent="-285750">
              <a:buFont typeface="Arial" panose="020B0604020202020204" pitchFamily="34" charset="0"/>
              <a:buChar char="•"/>
            </a:pPr>
            <a:endParaRPr lang="en-GB" dirty="0"/>
          </a:p>
        </p:txBody>
      </p:sp>
      <p:pic>
        <p:nvPicPr>
          <p:cNvPr id="2050" name="Picture 2" descr="Mistake Icons - Download Free Vector Icons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649" y="119066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1198" y="440876"/>
            <a:ext cx="4786602" cy="908890"/>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COMMON MISTAKES</a:t>
            </a:r>
          </a:p>
        </p:txBody>
      </p:sp>
    </p:spTree>
    <p:extLst>
      <p:ext uri="{BB962C8B-B14F-4D97-AF65-F5344CB8AC3E}">
        <p14:creationId xmlns:p14="http://schemas.microsoft.com/office/powerpoint/2010/main" val="29357343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rot="20920714">
            <a:off x="6322972" y="413971"/>
            <a:ext cx="2768977" cy="6065224"/>
          </a:xfrm>
          <a:prstGeom prst="roundRect">
            <a:avLst>
              <a:gd name="adj" fmla="val 14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777149" y="140676"/>
            <a:ext cx="5767754" cy="6646985"/>
            <a:chOff x="5111262" y="140676"/>
            <a:chExt cx="5767754" cy="6646985"/>
          </a:xfrm>
        </p:grpSpPr>
        <p:pic>
          <p:nvPicPr>
            <p:cNvPr id="5" name="Picture 5" descr="Iphone 6 Template Png - Iphone 6 Lineart Pmg Transparent PNG - 459x896 -  Free Download on NicePNG"/>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20928992">
              <a:off x="5111262" y="140676"/>
              <a:ext cx="5767754" cy="664698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667135" y="1152078"/>
              <a:ext cx="2712516" cy="4661396"/>
              <a:chOff x="6667135" y="1152078"/>
              <a:chExt cx="2712516" cy="4661396"/>
            </a:xfrm>
          </p:grpSpPr>
          <p:pic>
            <p:nvPicPr>
              <p:cNvPr id="7" name="Picture 2" descr="0225780c-71b9-48cb-9224-5532b087bf92@eurprd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28992">
                <a:off x="6667135" y="1152078"/>
                <a:ext cx="2643368" cy="466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rot="20928992">
                <a:off x="7358486" y="3785917"/>
                <a:ext cx="2021165" cy="1121448"/>
              </a:xfrm>
              <a:prstGeom prst="roundRect">
                <a:avLst>
                  <a:gd name="adj" fmla="val 642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20928992">
                <a:off x="7191615" y="3205507"/>
                <a:ext cx="1978739" cy="56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If you’re thinking of applying for a job at my work, I wudnt. Ive only bin working here a month and it the worst! </a:t>
                </a:r>
                <a:r>
                  <a:rPr lang="en-GB" sz="900" dirty="0">
                    <a:solidFill>
                      <a:srgbClr val="48A9E6"/>
                    </a:solidFill>
                    <a:latin typeface="Roboto" panose="02000000000000000000" pitchFamily="2" charset="0"/>
                    <a:ea typeface="Roboto" panose="02000000000000000000" pitchFamily="2" charset="0"/>
                    <a:cs typeface="Roboto" panose="02000000000000000000" pitchFamily="2" charset="0"/>
                  </a:rPr>
                  <a:t>#ForReal</a:t>
                </a:r>
              </a:p>
            </p:txBody>
          </p:sp>
          <p:sp>
            <p:nvSpPr>
              <p:cNvPr id="10" name="Rectangle 9"/>
              <p:cNvSpPr/>
              <p:nvPr/>
            </p:nvSpPr>
            <p:spPr>
              <a:xfrm rot="20928992">
                <a:off x="7503625" y="5000389"/>
                <a:ext cx="1130472" cy="164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20928992">
                <a:off x="8138696" y="5164055"/>
                <a:ext cx="117154" cy="13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20928992">
                <a:off x="8582272" y="5095130"/>
                <a:ext cx="117154" cy="13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rot="20928992">
                <a:off x="6981684" y="2099655"/>
                <a:ext cx="2021165" cy="68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My managar has dun it again! Sick of her…     All im tryna do is live a quite life and do my job. She on my back 24/7 and wont leave me alone! </a:t>
                </a:r>
                <a:r>
                  <a:rPr lang="en-GB" sz="900" dirty="0">
                    <a:solidFill>
                      <a:srgbClr val="48A9E6"/>
                    </a:solidFill>
                    <a:latin typeface="Roboto" panose="02000000000000000000" pitchFamily="2" charset="0"/>
                    <a:ea typeface="Roboto" panose="02000000000000000000" pitchFamily="2" charset="0"/>
                    <a:cs typeface="Roboto" panose="02000000000000000000" pitchFamily="2" charset="0"/>
                  </a:rPr>
                  <a:t>#Why #MightQuit #CBA</a:t>
                </a:r>
              </a:p>
            </p:txBody>
          </p:sp>
          <p:sp>
            <p:nvSpPr>
              <p:cNvPr id="14" name="Rectangle 13"/>
              <p:cNvSpPr/>
              <p:nvPr/>
            </p:nvSpPr>
            <p:spPr>
              <a:xfrm rot="20928992">
                <a:off x="7690724" y="2898197"/>
                <a:ext cx="117154" cy="13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4" descr="Apple's New Emoji Update Is Sick. No, Honest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28992">
                <a:off x="7239870" y="2374642"/>
                <a:ext cx="149506" cy="14825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rot="20928992">
                <a:off x="8426866" y="2968070"/>
                <a:ext cx="534905" cy="12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928992">
                <a:off x="8213396" y="1888334"/>
                <a:ext cx="534905" cy="12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rot="20928992">
                <a:off x="8094443" y="1817360"/>
                <a:ext cx="793807" cy="230832"/>
              </a:xfrm>
              <a:prstGeom prst="rect">
                <a:avLst/>
              </a:prstGeom>
              <a:noFill/>
            </p:spPr>
            <p:txBody>
              <a:bodyPr wrap="none" rtlCol="0">
                <a:spAutoFit/>
              </a:bodyPr>
              <a:lstStyle/>
              <a:p>
                <a:r>
                  <a:rPr lang="en-GB" sz="900" dirty="0">
                    <a:solidFill>
                      <a:srgbClr val="596D7D"/>
                    </a:solidFill>
                    <a:latin typeface="Roboto" panose="02000000000000000000" pitchFamily="2" charset="0"/>
                    <a:ea typeface="Roboto" panose="02000000000000000000" pitchFamily="2" charset="0"/>
                    <a:cs typeface="Roboto" panose="02000000000000000000" pitchFamily="2" charset="0"/>
                  </a:rPr>
                  <a:t>15/09/2019</a:t>
                </a:r>
              </a:p>
            </p:txBody>
          </p:sp>
          <p:sp>
            <p:nvSpPr>
              <p:cNvPr id="20" name="TextBox 19"/>
              <p:cNvSpPr txBox="1"/>
              <p:nvPr/>
            </p:nvSpPr>
            <p:spPr>
              <a:xfrm rot="20928992">
                <a:off x="8310803" y="2911719"/>
                <a:ext cx="793807" cy="230832"/>
              </a:xfrm>
              <a:prstGeom prst="rect">
                <a:avLst/>
              </a:prstGeom>
              <a:noFill/>
            </p:spPr>
            <p:txBody>
              <a:bodyPr wrap="none" rtlCol="0">
                <a:spAutoFit/>
              </a:bodyPr>
              <a:lstStyle/>
              <a:p>
                <a:r>
                  <a:rPr lang="en-GB" sz="900" dirty="0">
                    <a:solidFill>
                      <a:srgbClr val="596D7D"/>
                    </a:solidFill>
                    <a:latin typeface="Roboto" panose="02000000000000000000" pitchFamily="2" charset="0"/>
                    <a:ea typeface="Roboto" panose="02000000000000000000" pitchFamily="2" charset="0"/>
                    <a:cs typeface="Roboto" panose="02000000000000000000" pitchFamily="2" charset="0"/>
                  </a:rPr>
                  <a:t>10/10/2019</a:t>
                </a:r>
                <a:endParaRPr lang="en-GB" sz="1300" dirty="0">
                  <a:solidFill>
                    <a:srgbClr val="596D7D"/>
                  </a:solidFill>
                  <a:latin typeface="Roboto" panose="02000000000000000000" pitchFamily="2" charset="0"/>
                  <a:ea typeface="Roboto" panose="02000000000000000000" pitchFamily="2" charset="0"/>
                  <a:cs typeface="Roboto" panose="02000000000000000000" pitchFamily="2" charset="0"/>
                </a:endParaRPr>
              </a:p>
            </p:txBody>
          </p:sp>
        </p:grpSp>
      </p:grpSp>
      <p:pic>
        <p:nvPicPr>
          <p:cNvPr id="21" name="Picture 20" descr="File:Thumbs down red.svg - Wikipedi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762" y="3785979"/>
            <a:ext cx="1936382" cy="2504561"/>
          </a:xfrm>
          <a:prstGeom prst="rect">
            <a:avLst/>
          </a:prstGeom>
        </p:spPr>
      </p:pic>
      <p:sp>
        <p:nvSpPr>
          <p:cNvPr id="23" name="TextBox 22"/>
          <p:cNvSpPr txBox="1"/>
          <p:nvPr/>
        </p:nvSpPr>
        <p:spPr>
          <a:xfrm>
            <a:off x="471198" y="1610117"/>
            <a:ext cx="4309854"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What do you notice about the following tweet?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What might be the implications of what Joe Bloggs has tweeted?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If future employers see these posts (they are visible even if deleted off the profile), what might they think?</a:t>
            </a:r>
          </a:p>
        </p:txBody>
      </p:sp>
      <p:sp>
        <p:nvSpPr>
          <p:cNvPr id="2" name="Rectangle 1"/>
          <p:cNvSpPr/>
          <p:nvPr/>
        </p:nvSpPr>
        <p:spPr>
          <a:xfrm rot="20907310">
            <a:off x="6467326" y="1334247"/>
            <a:ext cx="1611964" cy="146817"/>
          </a:xfrm>
          <a:prstGeom prst="rect">
            <a:avLst/>
          </a:prstGeom>
          <a:solidFill>
            <a:srgbClr val="334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20928992">
            <a:off x="6850408" y="1307139"/>
            <a:ext cx="766557" cy="230832"/>
          </a:xfrm>
          <a:prstGeom prst="rect">
            <a:avLst/>
          </a:prstGeom>
          <a:noFill/>
        </p:spPr>
        <p:txBody>
          <a:bodyPr wrap="none" rtlCol="0">
            <a:spAutoFit/>
          </a:bodyPr>
          <a:lstStyle/>
          <a:p>
            <a:r>
              <a:rPr lang="en-GB" sz="900" b="1" dirty="0">
                <a:solidFill>
                  <a:schemeClr val="bg1"/>
                </a:solidFill>
                <a:latin typeface="Roboto" panose="02000000000000000000" pitchFamily="2" charset="0"/>
                <a:ea typeface="Roboto" panose="02000000000000000000" pitchFamily="2" charset="0"/>
                <a:cs typeface="Roboto" panose="02000000000000000000" pitchFamily="2" charset="0"/>
              </a:rPr>
              <a:t>Joe Bloggs</a:t>
            </a:r>
          </a:p>
        </p:txBody>
      </p:sp>
      <p:sp>
        <p:nvSpPr>
          <p:cNvPr id="26" name="Rectangle 25"/>
          <p:cNvSpPr/>
          <p:nvPr/>
        </p:nvSpPr>
        <p:spPr>
          <a:xfrm rot="20907320">
            <a:off x="6562002" y="2061805"/>
            <a:ext cx="1263112" cy="116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rot="20907320">
            <a:off x="6798760" y="3159012"/>
            <a:ext cx="1263112" cy="116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rot="20928992">
            <a:off x="6524517" y="1983755"/>
            <a:ext cx="1396536" cy="230832"/>
          </a:xfrm>
          <a:prstGeom prst="rect">
            <a:avLst/>
          </a:prstGeom>
          <a:noFill/>
        </p:spPr>
        <p:txBody>
          <a:bodyPr wrap="none" rtlCol="0">
            <a:spAutoFit/>
          </a:bodyPr>
          <a:lstStyle/>
          <a:p>
            <a:r>
              <a:rPr lang="en-GB" sz="900" b="1" dirty="0">
                <a:latin typeface="Roboto" panose="02000000000000000000" pitchFamily="2" charset="0"/>
                <a:ea typeface="Roboto" panose="02000000000000000000" pitchFamily="2" charset="0"/>
                <a:cs typeface="Roboto" panose="02000000000000000000" pitchFamily="2" charset="0"/>
              </a:rPr>
              <a:t>Joe Bloggs </a:t>
            </a:r>
            <a:r>
              <a:rPr lang="en-GB" sz="900" dirty="0">
                <a:solidFill>
                  <a:srgbClr val="7C8B99"/>
                </a:solidFill>
                <a:latin typeface="Roboto" panose="02000000000000000000" pitchFamily="2" charset="0"/>
                <a:ea typeface="Roboto" panose="02000000000000000000" pitchFamily="2" charset="0"/>
                <a:cs typeface="Roboto" panose="02000000000000000000" pitchFamily="2" charset="0"/>
              </a:rPr>
              <a:t>@JoeBlog…</a:t>
            </a:r>
          </a:p>
        </p:txBody>
      </p:sp>
      <p:sp>
        <p:nvSpPr>
          <p:cNvPr id="28" name="TextBox 27"/>
          <p:cNvSpPr txBox="1"/>
          <p:nvPr/>
        </p:nvSpPr>
        <p:spPr>
          <a:xfrm rot="20928992">
            <a:off x="6737934" y="3088026"/>
            <a:ext cx="1396536" cy="230832"/>
          </a:xfrm>
          <a:prstGeom prst="rect">
            <a:avLst/>
          </a:prstGeom>
          <a:noFill/>
        </p:spPr>
        <p:txBody>
          <a:bodyPr wrap="none" rtlCol="0">
            <a:spAutoFit/>
          </a:bodyPr>
          <a:lstStyle/>
          <a:p>
            <a:r>
              <a:rPr lang="en-GB" sz="900" b="1" dirty="0">
                <a:latin typeface="Roboto" panose="02000000000000000000" pitchFamily="2" charset="0"/>
                <a:ea typeface="Roboto" panose="02000000000000000000" pitchFamily="2" charset="0"/>
                <a:cs typeface="Roboto" panose="02000000000000000000" pitchFamily="2" charset="0"/>
              </a:rPr>
              <a:t>Joe Bloggs </a:t>
            </a:r>
            <a:r>
              <a:rPr lang="en-GB" sz="900" dirty="0">
                <a:solidFill>
                  <a:srgbClr val="7C8B99"/>
                </a:solidFill>
                <a:latin typeface="Roboto" panose="02000000000000000000" pitchFamily="2" charset="0"/>
                <a:ea typeface="Roboto" panose="02000000000000000000" pitchFamily="2" charset="0"/>
                <a:cs typeface="Roboto" panose="02000000000000000000" pitchFamily="2" charset="0"/>
              </a:rPr>
              <a:t>@JoeBlog…</a:t>
            </a:r>
          </a:p>
        </p:txBody>
      </p:sp>
      <p:sp>
        <p:nvSpPr>
          <p:cNvPr id="29" name="Oval 28"/>
          <p:cNvSpPr/>
          <p:nvPr/>
        </p:nvSpPr>
        <p:spPr>
          <a:xfrm rot="20675569">
            <a:off x="6211350" y="2235164"/>
            <a:ext cx="372343" cy="370798"/>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rot="20675569">
            <a:off x="6426913" y="3322416"/>
            <a:ext cx="372343" cy="370798"/>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71198" y="440876"/>
            <a:ext cx="2446173" cy="908890"/>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EXAMPLE</a:t>
            </a:r>
          </a:p>
        </p:txBody>
      </p:sp>
      <p:pic>
        <p:nvPicPr>
          <p:cNvPr id="1028" name="Picture 4" descr="Twitter Logo transparent PNG - Sti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31098">
            <a:off x="7386005" y="3713257"/>
            <a:ext cx="1291810" cy="1291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12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378343"/>
            <a:ext cx="6778352" cy="885465"/>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EFFECTS ON JOB PROSPECTS</a:t>
            </a:r>
          </a:p>
        </p:txBody>
      </p:sp>
      <p:sp>
        <p:nvSpPr>
          <p:cNvPr id="3" name="TextBox 2"/>
          <p:cNvSpPr txBox="1"/>
          <p:nvPr/>
        </p:nvSpPr>
        <p:spPr>
          <a:xfrm>
            <a:off x="501677" y="1507649"/>
            <a:ext cx="11229111" cy="4262705"/>
          </a:xfrm>
          <a:prstGeom prst="rect">
            <a:avLst/>
          </a:prstGeom>
          <a:noFill/>
        </p:spPr>
        <p:txBody>
          <a:bodyPr wrap="square" rtlCol="0">
            <a:spAutoFit/>
          </a:bodyPr>
          <a:lstStyle/>
          <a:p>
            <a:r>
              <a:rPr lang="en-GB" sz="2500" dirty="0"/>
              <a:t>Consider how ‘Cancel Culture’ has become a trend. This is the idea that a person (or collective group) can be “cancelled” — in other words, culturally blocked from having a prominent public platform or career. </a:t>
            </a:r>
          </a:p>
          <a:p>
            <a:endParaRPr lang="en-GB" sz="2500" dirty="0">
              <a:solidFill>
                <a:srgbClr val="ED217C"/>
              </a:solidFill>
            </a:endParaRPr>
          </a:p>
          <a:p>
            <a:r>
              <a:rPr lang="en-GB" sz="2500" i="1" dirty="0">
                <a:solidFill>
                  <a:srgbClr val="ED217C"/>
                </a:solidFill>
              </a:rPr>
              <a:t>Can you think of any examples?</a:t>
            </a:r>
          </a:p>
          <a:p>
            <a:endParaRPr lang="en-GB" sz="2500" dirty="0"/>
          </a:p>
          <a:p>
            <a:r>
              <a:rPr lang="en-GB" sz="2500" dirty="0"/>
              <a:t>In the same way that this can happen to celebrities, or those with a large social media following such as influencers, there is potential for your social media usage to have an impact on your career. </a:t>
            </a:r>
          </a:p>
          <a:p>
            <a:endParaRPr lang="en-GB" dirty="0"/>
          </a:p>
          <a:p>
            <a:r>
              <a:rPr lang="en-GB" sz="2800" b="1" dirty="0">
                <a:solidFill>
                  <a:srgbClr val="0F7CC6"/>
                </a:solidFill>
              </a:rPr>
              <a:t>43% of employers use social media to check on current employees…</a:t>
            </a:r>
            <a:endParaRPr lang="en-GB" dirty="0">
              <a:solidFill>
                <a:srgbClr val="0F7CC6"/>
              </a:solidFill>
            </a:endParaRPr>
          </a:p>
        </p:txBody>
      </p:sp>
    </p:spTree>
    <p:extLst>
      <p:ext uri="{BB962C8B-B14F-4D97-AF65-F5344CB8AC3E}">
        <p14:creationId xmlns:p14="http://schemas.microsoft.com/office/powerpoint/2010/main" val="1327565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1198" y="440876"/>
            <a:ext cx="6661122" cy="908890"/>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YOUR DIGITAL FOOTPRINT</a:t>
            </a:r>
          </a:p>
        </p:txBody>
      </p:sp>
      <p:sp>
        <p:nvSpPr>
          <p:cNvPr id="4" name="TextBox 3"/>
          <p:cNvSpPr txBox="1"/>
          <p:nvPr/>
        </p:nvSpPr>
        <p:spPr>
          <a:xfrm>
            <a:off x="501677" y="1652954"/>
            <a:ext cx="8958845" cy="4493538"/>
          </a:xfrm>
          <a:prstGeom prst="rect">
            <a:avLst/>
          </a:prstGeom>
          <a:noFill/>
        </p:spPr>
        <p:txBody>
          <a:bodyPr wrap="square" rtlCol="0">
            <a:spAutoFit/>
          </a:bodyPr>
          <a:lstStyle/>
          <a:p>
            <a:r>
              <a:rPr lang="en-GB" sz="2600" b="1" dirty="0"/>
              <a:t>Key things to remember:</a:t>
            </a:r>
          </a:p>
          <a:p>
            <a:endParaRPr lang="en-GB" sz="2600" b="1" dirty="0"/>
          </a:p>
          <a:p>
            <a:pPr marL="285750" indent="-285750">
              <a:buFont typeface="Arial" panose="020B0604020202020204" pitchFamily="34" charset="0"/>
              <a:buChar char="•"/>
            </a:pPr>
            <a:r>
              <a:rPr lang="en-GB" sz="2600" dirty="0"/>
              <a:t>Maintain your social media profiles</a:t>
            </a:r>
          </a:p>
          <a:p>
            <a:pPr marL="285750" indent="-285750">
              <a:buFont typeface="Arial" panose="020B0604020202020204" pitchFamily="34" charset="0"/>
              <a:buChar char="•"/>
            </a:pPr>
            <a:r>
              <a:rPr lang="en-GB" sz="2600" dirty="0"/>
              <a:t>Try to think ‘professionally’</a:t>
            </a:r>
          </a:p>
          <a:p>
            <a:pPr marL="285750" indent="-285750">
              <a:buFont typeface="Arial" panose="020B0604020202020204" pitchFamily="34" charset="0"/>
              <a:buChar char="•"/>
            </a:pPr>
            <a:r>
              <a:rPr lang="en-GB" sz="2600" dirty="0"/>
              <a:t>Double check privacy settings</a:t>
            </a:r>
          </a:p>
          <a:p>
            <a:pPr marL="285750" indent="-285750">
              <a:buFont typeface="Arial" panose="020B0604020202020204" pitchFamily="34" charset="0"/>
              <a:buChar char="•"/>
            </a:pPr>
            <a:r>
              <a:rPr lang="en-GB" sz="2600" dirty="0"/>
              <a:t>It’s not easy to take it back once you press send!</a:t>
            </a:r>
          </a:p>
          <a:p>
            <a:pPr marL="285750" indent="-285750">
              <a:buFont typeface="Arial" panose="020B0604020202020204" pitchFamily="34" charset="0"/>
              <a:buChar char="•"/>
            </a:pPr>
            <a:r>
              <a:rPr lang="en-GB" sz="2600" dirty="0"/>
              <a:t>The same applies for sharing content</a:t>
            </a:r>
          </a:p>
          <a:p>
            <a:pPr marL="285750" indent="-285750">
              <a:buFont typeface="Arial" panose="020B0604020202020204" pitchFamily="34" charset="0"/>
              <a:buChar char="•"/>
            </a:pPr>
            <a:r>
              <a:rPr lang="en-GB" sz="2600" dirty="0"/>
              <a:t>Create a positive online presence</a:t>
            </a:r>
            <a:endParaRPr lang="en-GB" dirty="0"/>
          </a:p>
          <a:p>
            <a:endParaRPr lang="en-GB" sz="2600" dirty="0"/>
          </a:p>
          <a:p>
            <a:r>
              <a:rPr lang="en-GB" sz="2600" dirty="0">
                <a:solidFill>
                  <a:srgbClr val="1D7CC7"/>
                </a:solidFill>
              </a:rPr>
              <a:t>With this in mind, how do you create your own positive online presence? </a:t>
            </a:r>
            <a:endParaRPr lang="en-GB" sz="2600" dirty="0"/>
          </a:p>
        </p:txBody>
      </p:sp>
    </p:spTree>
    <p:extLst>
      <p:ext uri="{BB962C8B-B14F-4D97-AF65-F5344CB8AC3E}">
        <p14:creationId xmlns:p14="http://schemas.microsoft.com/office/powerpoint/2010/main" val="2184248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1198" y="440876"/>
            <a:ext cx="6661122" cy="908890"/>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YOUR DIGITAL FOOTPRINT</a:t>
            </a:r>
          </a:p>
        </p:txBody>
      </p:sp>
      <p:sp>
        <p:nvSpPr>
          <p:cNvPr id="4" name="TextBox 3"/>
          <p:cNvSpPr txBox="1"/>
          <p:nvPr/>
        </p:nvSpPr>
        <p:spPr>
          <a:xfrm>
            <a:off x="2082288" y="5944401"/>
            <a:ext cx="8958845" cy="492443"/>
          </a:xfrm>
          <a:prstGeom prst="rect">
            <a:avLst/>
          </a:prstGeom>
          <a:noFill/>
        </p:spPr>
        <p:txBody>
          <a:bodyPr wrap="square" rtlCol="0">
            <a:spAutoFit/>
          </a:bodyPr>
          <a:lstStyle/>
          <a:p>
            <a:r>
              <a:rPr lang="en-GB" sz="2600" dirty="0">
                <a:hlinkClick r:id="rId3"/>
              </a:rPr>
              <a:t>https://www.youtube.com/watch?v=eFnJDjAofck</a:t>
            </a:r>
            <a:r>
              <a:rPr lang="en-GB" sz="2600" dirty="0"/>
              <a:t> </a:t>
            </a:r>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173" y="1349766"/>
            <a:ext cx="7886844" cy="4463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2761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617" y="396878"/>
            <a:ext cx="8244706" cy="886122"/>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DISPLAYING YOUR PERSONAL BRAND</a:t>
            </a:r>
          </a:p>
        </p:txBody>
      </p:sp>
      <p:pic>
        <p:nvPicPr>
          <p:cNvPr id="2052" name="Picture 4" descr="Instagram Logo transparent PNG - Sti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37" y="3191048"/>
            <a:ext cx="2999440" cy="29994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éptalálat a következőre: „blog log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95015" y="2631907"/>
            <a:ext cx="5215987" cy="24775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inkedin Logo Download Vector,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8963" y="1222040"/>
            <a:ext cx="3215722" cy="3215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384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5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8"/>
                                        </p:tgtEl>
                                        <p:attrNameLst>
                                          <p:attrName>style.visibility</p:attrName>
                                        </p:attrNameLst>
                                      </p:cBhvr>
                                      <p:to>
                                        <p:strVal val="visible"/>
                                      </p:to>
                                    </p:set>
                                    <p:animEffect transition="in" filter="fade">
                                      <p:cBhvr>
                                        <p:cTn id="17"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565" y="415524"/>
            <a:ext cx="5361925" cy="940835"/>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WHAT IS NETWORKING?</a:t>
            </a:r>
          </a:p>
        </p:txBody>
      </p:sp>
      <p:sp>
        <p:nvSpPr>
          <p:cNvPr id="7" name="Rounded Rectangle 6"/>
          <p:cNvSpPr/>
          <p:nvPr/>
        </p:nvSpPr>
        <p:spPr>
          <a:xfrm>
            <a:off x="448566" y="1651638"/>
            <a:ext cx="6006525" cy="4126499"/>
          </a:xfrm>
          <a:prstGeom prst="roundRect">
            <a:avLst/>
          </a:prstGeom>
          <a:solidFill>
            <a:srgbClr val="92278F"/>
          </a:solidFill>
          <a:ln>
            <a:solidFill>
              <a:srgbClr val="162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Roboto" panose="02000000000000000000" pitchFamily="2" charset="0"/>
                <a:ea typeface="Roboto" panose="02000000000000000000" pitchFamily="2" charset="0"/>
                <a:cs typeface="Roboto" panose="02000000000000000000" pitchFamily="2" charset="0"/>
              </a:rPr>
              <a:t>Networking is a deliberate activity to build, reinforce and maintain relationships of trust with other people to further your goals. Professional networking is simply networking focused on professional goals.</a:t>
            </a:r>
          </a:p>
        </p:txBody>
      </p:sp>
      <p:pic>
        <p:nvPicPr>
          <p:cNvPr id="9220" name="Picture 4" descr="Networking Is Necessary For Career Advancement. Here's Why"/>
          <p:cNvPicPr>
            <a:picLocks noChangeAspect="1" noChangeArrowheads="1"/>
          </p:cNvPicPr>
          <p:nvPr/>
        </p:nvPicPr>
        <p:blipFill rotWithShape="1">
          <a:blip r:embed="rId3">
            <a:extLst>
              <a:ext uri="{28A0092B-C50C-407E-A947-70E740481C1C}">
                <a14:useLocalDpi xmlns:a14="http://schemas.microsoft.com/office/drawing/2010/main" val="0"/>
              </a:ext>
            </a:extLst>
          </a:blip>
          <a:srcRect t="10865"/>
          <a:stretch/>
        </p:blipFill>
        <p:spPr bwMode="auto">
          <a:xfrm>
            <a:off x="6995160" y="2062435"/>
            <a:ext cx="4549795" cy="330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7922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9365" y="442598"/>
            <a:ext cx="3471115" cy="929002"/>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NETWORKING</a:t>
            </a:r>
          </a:p>
        </p:txBody>
      </p:sp>
      <p:sp>
        <p:nvSpPr>
          <p:cNvPr id="5" name="Rounded Rectangle 4"/>
          <p:cNvSpPr/>
          <p:nvPr/>
        </p:nvSpPr>
        <p:spPr>
          <a:xfrm>
            <a:off x="369365" y="1749303"/>
            <a:ext cx="11197794" cy="1512057"/>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‘It’s not </a:t>
            </a:r>
            <a:r>
              <a:rPr lang="en-GB" sz="3600" i="1" dirty="0">
                <a:solidFill>
                  <a:schemeClr val="bg1"/>
                </a:solidFill>
                <a:latin typeface="Roboto" panose="02000000000000000000" pitchFamily="2" charset="0"/>
                <a:ea typeface="Roboto" panose="02000000000000000000" pitchFamily="2" charset="0"/>
                <a:cs typeface="Roboto" panose="02000000000000000000" pitchFamily="2" charset="0"/>
              </a:rPr>
              <a:t>what</a:t>
            </a: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 you know, it’s </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who</a:t>
            </a:r>
            <a:r>
              <a:rPr lang="en-GB" sz="3600" dirty="0">
                <a:solidFill>
                  <a:schemeClr val="bg1"/>
                </a:solidFill>
                <a:latin typeface="Roboto" panose="02000000000000000000" pitchFamily="2" charset="0"/>
                <a:ea typeface="Roboto" panose="02000000000000000000" pitchFamily="2" charset="0"/>
                <a:cs typeface="Roboto" panose="02000000000000000000" pitchFamily="2" charset="0"/>
              </a:rPr>
              <a:t> you know’</a:t>
            </a:r>
          </a:p>
        </p:txBody>
      </p:sp>
      <p:pic>
        <p:nvPicPr>
          <p:cNvPr id="8200" name="Picture 8" descr="Build a team around diverse perspectives, not just familiar skill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65" y="3429495"/>
            <a:ext cx="6007734" cy="282551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ow to Professionally Network as a Small Business Owner"/>
          <p:cNvPicPr>
            <a:picLocks noChangeAspect="1" noChangeArrowheads="1"/>
          </p:cNvPicPr>
          <p:nvPr/>
        </p:nvPicPr>
        <p:blipFill rotWithShape="1">
          <a:blip r:embed="rId4">
            <a:extLst>
              <a:ext uri="{28A0092B-C50C-407E-A947-70E740481C1C}">
                <a14:useLocalDpi xmlns:a14="http://schemas.microsoft.com/office/drawing/2010/main" val="0"/>
              </a:ext>
            </a:extLst>
          </a:blip>
          <a:srcRect l="19161" r="19286"/>
          <a:stretch/>
        </p:blipFill>
        <p:spPr bwMode="auto">
          <a:xfrm>
            <a:off x="6598920" y="3429495"/>
            <a:ext cx="2956616" cy="282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783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200"/>
                                        </p:tgtEl>
                                        <p:attrNameLst>
                                          <p:attrName>style.visibility</p:attrName>
                                        </p:attrNameLst>
                                      </p:cBhvr>
                                      <p:to>
                                        <p:strVal val="visible"/>
                                      </p:to>
                                    </p:set>
                                    <p:animEffect transition="in" filter="fade">
                                      <p:cBhvr>
                                        <p:cTn id="10" dur="500"/>
                                        <p:tgtEl>
                                          <p:spTgt spid="8200"/>
                                        </p:tgtEl>
                                      </p:cBhvr>
                                    </p:animEffect>
                                  </p:childTnLst>
                                </p:cTn>
                              </p:par>
                              <p:par>
                                <p:cTn id="11" presetID="10" presetClass="entr" presetSubtype="0" fill="hold" nodeType="withEffect">
                                  <p:stCondLst>
                                    <p:cond delay="0"/>
                                  </p:stCondLst>
                                  <p:childTnLst>
                                    <p:set>
                                      <p:cBhvr>
                                        <p:cTn id="12" dur="1" fill="hold">
                                          <p:stCondLst>
                                            <p:cond delay="0"/>
                                          </p:stCondLst>
                                        </p:cTn>
                                        <p:tgtEl>
                                          <p:spTgt spid="8202"/>
                                        </p:tgtEl>
                                        <p:attrNameLst>
                                          <p:attrName>style.visibility</p:attrName>
                                        </p:attrNameLst>
                                      </p:cBhvr>
                                      <p:to>
                                        <p:strVal val="visible"/>
                                      </p:to>
                                    </p:set>
                                    <p:animEffect transition="in" filter="fade">
                                      <p:cBhvr>
                                        <p:cTn id="13"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794" y="354564"/>
            <a:ext cx="5732206" cy="940835"/>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WHY DO PEOPLE NETWORK?</a:t>
            </a:r>
          </a:p>
        </p:txBody>
      </p:sp>
      <p:sp>
        <p:nvSpPr>
          <p:cNvPr id="4" name="Rounded Rectangle 3"/>
          <p:cNvSpPr/>
          <p:nvPr/>
        </p:nvSpPr>
        <p:spPr>
          <a:xfrm>
            <a:off x="363795" y="1691641"/>
            <a:ext cx="4452045" cy="1894839"/>
          </a:xfrm>
          <a:prstGeom prst="round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Roboto" panose="02000000000000000000" pitchFamily="2" charset="0"/>
                <a:ea typeface="Roboto" panose="02000000000000000000" pitchFamily="2" charset="0"/>
                <a:cs typeface="Roboto" panose="02000000000000000000" pitchFamily="2" charset="0"/>
              </a:rPr>
              <a:t>To gain access to information and insider knowledge.</a:t>
            </a:r>
          </a:p>
        </p:txBody>
      </p:sp>
      <p:sp>
        <p:nvSpPr>
          <p:cNvPr id="6" name="Rounded Rectangle 5"/>
          <p:cNvSpPr/>
          <p:nvPr/>
        </p:nvSpPr>
        <p:spPr>
          <a:xfrm>
            <a:off x="4976434" y="1691641"/>
            <a:ext cx="5864286" cy="1894839"/>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Roboto" panose="02000000000000000000" pitchFamily="2" charset="0"/>
                <a:ea typeface="Roboto" panose="02000000000000000000" pitchFamily="2" charset="0"/>
                <a:cs typeface="Roboto" panose="02000000000000000000" pitchFamily="2" charset="0"/>
              </a:rPr>
              <a:t>To establish new professional relationships and to strengthen existing relationships.</a:t>
            </a:r>
          </a:p>
        </p:txBody>
      </p:sp>
      <p:sp>
        <p:nvSpPr>
          <p:cNvPr id="7" name="Rounded Rectangle 6"/>
          <p:cNvSpPr/>
          <p:nvPr/>
        </p:nvSpPr>
        <p:spPr>
          <a:xfrm>
            <a:off x="363794" y="3870964"/>
            <a:ext cx="7509060" cy="1711961"/>
          </a:xfrm>
          <a:prstGeom prst="round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Roboto" panose="02000000000000000000" pitchFamily="2" charset="0"/>
                <a:ea typeface="Roboto" panose="02000000000000000000" pitchFamily="2" charset="0"/>
                <a:cs typeface="Roboto" panose="02000000000000000000" pitchFamily="2" charset="0"/>
              </a:rPr>
              <a:t>To make sure other people know who you are, what you do, how you do it and what you want to achieve by doing it.</a:t>
            </a:r>
          </a:p>
        </p:txBody>
      </p:sp>
      <p:sp>
        <p:nvSpPr>
          <p:cNvPr id="8" name="Rounded Rectangle 7"/>
          <p:cNvSpPr/>
          <p:nvPr/>
        </p:nvSpPr>
        <p:spPr>
          <a:xfrm>
            <a:off x="7995920" y="3870963"/>
            <a:ext cx="2844800" cy="1711961"/>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Roboto" panose="02000000000000000000" pitchFamily="2" charset="0"/>
                <a:ea typeface="Roboto" panose="02000000000000000000" pitchFamily="2" charset="0"/>
                <a:cs typeface="Roboto" panose="02000000000000000000" pitchFamily="2" charset="0"/>
              </a:rPr>
              <a:t>Self promotion.</a:t>
            </a:r>
          </a:p>
        </p:txBody>
      </p:sp>
    </p:spTree>
    <p:extLst>
      <p:ext uri="{BB962C8B-B14F-4D97-AF65-F5344CB8AC3E}">
        <p14:creationId xmlns:p14="http://schemas.microsoft.com/office/powerpoint/2010/main" val="2292990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2375992"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CHECK-IN</a:t>
            </a:r>
          </a:p>
        </p:txBody>
      </p:sp>
      <p:sp>
        <p:nvSpPr>
          <p:cNvPr id="6" name="TextBox 5"/>
          <p:cNvSpPr txBox="1"/>
          <p:nvPr/>
        </p:nvSpPr>
        <p:spPr>
          <a:xfrm>
            <a:off x="1270729" y="2018771"/>
            <a:ext cx="9731221" cy="1384995"/>
          </a:xfrm>
          <a:prstGeom prst="rect">
            <a:avLst/>
          </a:prstGeom>
          <a:noFill/>
        </p:spPr>
        <p:txBody>
          <a:bodyPr wrap="square" rtlCol="0">
            <a:spAutoFit/>
          </a:bodyPr>
          <a:lstStyle/>
          <a:p>
            <a:pPr algn="ctr">
              <a:lnSpc>
                <a:spcPct val="150000"/>
              </a:lnSpc>
            </a:pPr>
            <a:r>
              <a:rPr lang="en-GB" sz="2800" dirty="0">
                <a:latin typeface="Roboto" panose="02000000000000000000" pitchFamily="2" charset="0"/>
                <a:ea typeface="Roboto" panose="02000000000000000000" pitchFamily="2" charset="0"/>
                <a:cs typeface="Roboto" panose="02000000000000000000" pitchFamily="2" charset="0"/>
              </a:rPr>
              <a:t>Your personal statement – </a:t>
            </a:r>
          </a:p>
          <a:p>
            <a:pPr algn="ctr">
              <a:lnSpc>
                <a:spcPct val="150000"/>
              </a:lnSpc>
            </a:pPr>
            <a:r>
              <a:rPr lang="en-GB" sz="2800" b="1" dirty="0">
                <a:latin typeface="Roboto" panose="02000000000000000000" pitchFamily="2" charset="0"/>
                <a:ea typeface="Roboto" panose="02000000000000000000" pitchFamily="2" charset="0"/>
                <a:cs typeface="Roboto" panose="02000000000000000000" pitchFamily="2" charset="0"/>
              </a:rPr>
              <a:t>How are you getting on?</a:t>
            </a:r>
          </a:p>
        </p:txBody>
      </p:sp>
    </p:spTree>
    <p:extLst>
      <p:ext uri="{BB962C8B-B14F-4D97-AF65-F5344CB8AC3E}">
        <p14:creationId xmlns:p14="http://schemas.microsoft.com/office/powerpoint/2010/main" val="406972454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ake LinkedIn profiles lure unsuspecting users - TechCentral.ie"/>
          <p:cNvPicPr>
            <a:picLocks noChangeAspect="1" noChangeArrowheads="1"/>
          </p:cNvPicPr>
          <p:nvPr/>
        </p:nvPicPr>
        <p:blipFill rotWithShape="1">
          <a:blip r:embed="rId3">
            <a:extLst>
              <a:ext uri="{28A0092B-C50C-407E-A947-70E740481C1C}">
                <a14:useLocalDpi xmlns:a14="http://schemas.microsoft.com/office/drawing/2010/main" val="0"/>
              </a:ext>
            </a:extLst>
          </a:blip>
          <a:srcRect l="15667" t="31673" r="15024" b="30775"/>
          <a:stretch/>
        </p:blipFill>
        <p:spPr bwMode="auto">
          <a:xfrm>
            <a:off x="5086203" y="4492604"/>
            <a:ext cx="4093028" cy="12518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8331" y="442598"/>
            <a:ext cx="5908189" cy="837562"/>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TOOLS FOR NETWORKING</a:t>
            </a:r>
          </a:p>
        </p:txBody>
      </p:sp>
      <p:sp>
        <p:nvSpPr>
          <p:cNvPr id="6" name="Rounded Rectangle 5"/>
          <p:cNvSpPr/>
          <p:nvPr/>
        </p:nvSpPr>
        <p:spPr>
          <a:xfrm>
            <a:off x="538331" y="1676946"/>
            <a:ext cx="4190832" cy="2163128"/>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Roboto" panose="02000000000000000000" pitchFamily="2" charset="0"/>
                <a:ea typeface="Roboto" panose="02000000000000000000" pitchFamily="2" charset="0"/>
                <a:cs typeface="Roboto" panose="02000000000000000000" pitchFamily="2" charset="0"/>
              </a:rPr>
              <a:t>Did you know... around </a:t>
            </a:r>
            <a:r>
              <a:rPr lang="en-GB" sz="2400" b="1" dirty="0">
                <a:latin typeface="Roboto" panose="02000000000000000000" pitchFamily="2" charset="0"/>
                <a:ea typeface="Roboto" panose="02000000000000000000" pitchFamily="2" charset="0"/>
                <a:cs typeface="Roboto" panose="02000000000000000000" pitchFamily="2" charset="0"/>
              </a:rPr>
              <a:t>85%</a:t>
            </a:r>
            <a:r>
              <a:rPr lang="en-GB" sz="2400" dirty="0">
                <a:latin typeface="Roboto" panose="02000000000000000000" pitchFamily="2" charset="0"/>
                <a:ea typeface="Roboto" panose="02000000000000000000" pitchFamily="2" charset="0"/>
                <a:cs typeface="Roboto" panose="02000000000000000000" pitchFamily="2" charset="0"/>
              </a:rPr>
              <a:t> of job positions are filled through networking?</a:t>
            </a:r>
          </a:p>
        </p:txBody>
      </p:sp>
      <p:sp>
        <p:nvSpPr>
          <p:cNvPr id="7" name="Rounded Rectangle 6"/>
          <p:cNvSpPr/>
          <p:nvPr/>
        </p:nvSpPr>
        <p:spPr>
          <a:xfrm>
            <a:off x="538331" y="4040099"/>
            <a:ext cx="4190832" cy="2156868"/>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Roboto" panose="02000000000000000000" pitchFamily="2" charset="0"/>
                <a:ea typeface="Roboto" panose="02000000000000000000" pitchFamily="2" charset="0"/>
                <a:cs typeface="Roboto" panose="02000000000000000000" pitchFamily="2" charset="0"/>
              </a:rPr>
              <a:t>LinkedIn is a social media networking platform that focuses on professional networking and career development.</a:t>
            </a:r>
          </a:p>
        </p:txBody>
      </p:sp>
      <p:sp>
        <p:nvSpPr>
          <p:cNvPr id="8" name="Rounded Rectangle 7"/>
          <p:cNvSpPr/>
          <p:nvPr/>
        </p:nvSpPr>
        <p:spPr>
          <a:xfrm>
            <a:off x="4965549" y="1683206"/>
            <a:ext cx="4076532" cy="2156868"/>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Roboto" panose="02000000000000000000" pitchFamily="2" charset="0"/>
                <a:ea typeface="Roboto" panose="02000000000000000000" pitchFamily="2" charset="0"/>
                <a:cs typeface="Roboto" panose="02000000000000000000" pitchFamily="2" charset="0"/>
              </a:rPr>
              <a:t>It’s never too early to start ‘connecting’ with people and building up your professional networks!</a:t>
            </a:r>
          </a:p>
        </p:txBody>
      </p:sp>
    </p:spTree>
    <p:extLst>
      <p:ext uri="{BB962C8B-B14F-4D97-AF65-F5344CB8AC3E}">
        <p14:creationId xmlns:p14="http://schemas.microsoft.com/office/powerpoint/2010/main" val="30484964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493847"/>
            <a:ext cx="5562237" cy="901816"/>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INDEPENDENT ACTIVITY</a:t>
            </a:r>
          </a:p>
        </p:txBody>
      </p:sp>
      <p:sp>
        <p:nvSpPr>
          <p:cNvPr id="6" name="Rectangle 5"/>
          <p:cNvSpPr/>
          <p:nvPr/>
        </p:nvSpPr>
        <p:spPr>
          <a:xfrm>
            <a:off x="1346861" y="1996122"/>
            <a:ext cx="9434109" cy="2876667"/>
          </a:xfrm>
          <a:prstGeom prst="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TRY GOOGLING YOURSELF! </a:t>
            </a:r>
          </a:p>
          <a:p>
            <a:pPr algn="ctr"/>
            <a:endParaRPr lang="en-GB" sz="3200" b="1" dirty="0"/>
          </a:p>
          <a:p>
            <a:pPr algn="ctr"/>
            <a:r>
              <a:rPr lang="en-GB" sz="3200" b="1" dirty="0"/>
              <a:t>THINK ABOUT WHAT RESULTS COME UP AND IF YOU SHOULD MAKE ANY OF YOUR PROFILES PRIVATE!</a:t>
            </a:r>
          </a:p>
        </p:txBody>
      </p:sp>
    </p:spTree>
    <p:extLst>
      <p:ext uri="{BB962C8B-B14F-4D97-AF65-F5344CB8AC3E}">
        <p14:creationId xmlns:p14="http://schemas.microsoft.com/office/powerpoint/2010/main" val="1072191844"/>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print">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30710" t="34142" r="31357" b="33489"/>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42" t="17460" r="16412" b="16890"/>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@aspiretohe</a:t>
              </a:r>
            </a:p>
          </p:txBody>
        </p:sp>
      </p:grpSp>
    </p:spTree>
    <p:extLst>
      <p:ext uri="{BB962C8B-B14F-4D97-AF65-F5344CB8AC3E}">
        <p14:creationId xmlns:p14="http://schemas.microsoft.com/office/powerpoint/2010/main" val="62048366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060921" cy="685106"/>
          </a:xfrm>
          <a:prstGeom prst="rect">
            <a:avLst/>
          </a:prstGeom>
          <a:solidFill>
            <a:srgbClr val="0F7CC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OBJECTIVES</a:t>
            </a:r>
          </a:p>
        </p:txBody>
      </p:sp>
      <p:sp>
        <p:nvSpPr>
          <p:cNvPr id="3" name="Rounded Rectangle 2"/>
          <p:cNvSpPr/>
          <p:nvPr/>
        </p:nvSpPr>
        <p:spPr>
          <a:xfrm>
            <a:off x="501679" y="1696797"/>
            <a:ext cx="10515600" cy="1110701"/>
          </a:xfrm>
          <a:prstGeom prst="roundRect">
            <a:avLst>
              <a:gd name="adj" fmla="val 10000"/>
            </a:avLst>
          </a:prstGeom>
          <a:solidFill>
            <a:srgbClr val="00AEEF"/>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718750" y="1870825"/>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1742650" y="1696797"/>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defTabSz="1244600">
                <a:lnSpc>
                  <a:spcPct val="90000"/>
                </a:lnSpc>
                <a:spcBef>
                  <a:spcPct val="0"/>
                </a:spcBef>
                <a:spcAft>
                  <a:spcPct val="35000"/>
                </a:spcAft>
              </a:pPr>
              <a:r>
                <a:rPr lang="en-US" sz="2400" b="1" kern="1200" dirty="0">
                  <a:solidFill>
                    <a:schemeClr val="bg1"/>
                  </a:solidFill>
                </a:rPr>
                <a:t>OBJECTIVE 1: </a:t>
              </a:r>
              <a:r>
                <a:rPr lang="en-GB" sz="2400" dirty="0"/>
                <a:t>To understand how to gain skills and experiences to increase your employability &amp; transferable skills.</a:t>
              </a:r>
              <a:endParaRPr lang="en-US" sz="2400" b="1" dirty="0">
                <a:solidFill>
                  <a:schemeClr val="bg1"/>
                </a:solidFill>
              </a:endParaRPr>
            </a:p>
          </p:txBody>
        </p:sp>
      </p:grpSp>
      <p:sp>
        <p:nvSpPr>
          <p:cNvPr id="9" name="Rounded Rectangle 8"/>
          <p:cNvSpPr/>
          <p:nvPr/>
        </p:nvSpPr>
        <p:spPr>
          <a:xfrm>
            <a:off x="501679" y="3133710"/>
            <a:ext cx="10515600" cy="1110701"/>
          </a:xfrm>
          <a:prstGeom prst="roundRect">
            <a:avLst>
              <a:gd name="adj" fmla="val 10000"/>
            </a:avLst>
          </a:prstGeom>
          <a:solidFill>
            <a:srgbClr val="0F7CC6"/>
          </a:solidFill>
          <a:ln>
            <a:solidFill>
              <a:schemeClr val="accent1"/>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718750" y="3307738"/>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1742650" y="3133710"/>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defTabSz="1244600">
                <a:lnSpc>
                  <a:spcPct val="90000"/>
                </a:lnSpc>
                <a:spcBef>
                  <a:spcPct val="0"/>
                </a:spcBef>
                <a:spcAft>
                  <a:spcPct val="35000"/>
                </a:spcAft>
              </a:pPr>
              <a:r>
                <a:rPr lang="en-US" sz="2400" b="1" kern="1200" dirty="0">
                  <a:solidFill>
                    <a:schemeClr val="bg1"/>
                  </a:solidFill>
                </a:rPr>
                <a:t>OBJECTIVE 2: </a:t>
              </a:r>
              <a:r>
                <a:rPr lang="en-US" sz="2400" dirty="0">
                  <a:solidFill>
                    <a:schemeClr val="bg1"/>
                  </a:solidFill>
                </a:rPr>
                <a:t>To understand what makes a good CV and how to create one.</a:t>
              </a:r>
              <a:endParaRPr lang="en-US" sz="2400" b="1" dirty="0">
                <a:solidFill>
                  <a:schemeClr val="bg1"/>
                </a:solidFill>
              </a:endParaRPr>
            </a:p>
          </p:txBody>
        </p:sp>
      </p:grpSp>
      <p:sp>
        <p:nvSpPr>
          <p:cNvPr id="14" name="Rounded Rectangle 13"/>
          <p:cNvSpPr/>
          <p:nvPr/>
        </p:nvSpPr>
        <p:spPr>
          <a:xfrm>
            <a:off x="501679" y="4603283"/>
            <a:ext cx="10515600" cy="1110701"/>
          </a:xfrm>
          <a:prstGeom prst="roundRect">
            <a:avLst>
              <a:gd name="adj" fmla="val 10000"/>
            </a:avLst>
          </a:prstGeom>
          <a:solidFill>
            <a:srgbClr val="132E4B"/>
          </a:solidFill>
          <a:ln>
            <a:solidFill>
              <a:srgbClr val="132E4B"/>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718750" y="4777311"/>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1742650" y="4603283"/>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GB" sz="2400" kern="1200" dirty="0"/>
                <a:t>To </a:t>
              </a:r>
              <a:r>
                <a:rPr lang="en-GB" sz="2400" dirty="0"/>
                <a:t>understand how to demonstrate your skills and develop your ‘Personal Brand’.</a:t>
              </a:r>
              <a:endParaRPr lang="en-US" sz="2400" b="1" kern="1200" dirty="0">
                <a:solidFill>
                  <a:schemeClr val="bg1"/>
                </a:solidFill>
              </a:endParaRPr>
            </a:p>
          </p:txBody>
        </p:sp>
      </p:grpSp>
    </p:spTree>
    <p:extLst>
      <p:ext uri="{BB962C8B-B14F-4D97-AF65-F5344CB8AC3E}">
        <p14:creationId xmlns:p14="http://schemas.microsoft.com/office/powerpoint/2010/main" val="35362685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535" y="439303"/>
            <a:ext cx="7851013" cy="8007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WHAT ARE TRANSFERABLE SKILLS?</a:t>
            </a:r>
          </a:p>
        </p:txBody>
      </p:sp>
      <p:sp>
        <p:nvSpPr>
          <p:cNvPr id="2" name="Rounded Rectangle 1"/>
          <p:cNvSpPr/>
          <p:nvPr/>
        </p:nvSpPr>
        <p:spPr>
          <a:xfrm>
            <a:off x="354535" y="1559081"/>
            <a:ext cx="6369387" cy="3796690"/>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Transferable skills are a core set of skills and abilities, which can be applied to a wide range of different jobs and industries.</a:t>
            </a:r>
          </a:p>
          <a:p>
            <a:endParaRPr lang="en-GB" dirty="0"/>
          </a:p>
          <a:p>
            <a:r>
              <a:rPr lang="en-GB" dirty="0"/>
              <a:t>They’re usually picked up over time, and can be gained from previous positions, charity or voluntary work, your hobbies, or even just at home.</a:t>
            </a:r>
          </a:p>
          <a:p>
            <a:endParaRPr lang="en-GB" i="1" dirty="0"/>
          </a:p>
          <a:p>
            <a:r>
              <a:rPr lang="en-GB" i="1" dirty="0">
                <a:solidFill>
                  <a:schemeClr val="bg1"/>
                </a:solidFill>
              </a:rPr>
              <a:t>(</a:t>
            </a:r>
            <a:r>
              <a:rPr lang="en-GB" i="1" dirty="0">
                <a:solidFill>
                  <a:schemeClr val="bg1"/>
                </a:solidFill>
                <a:hlinkClick r:id="rId3"/>
              </a:rPr>
              <a:t>Reed.co.uk</a:t>
            </a:r>
            <a:r>
              <a:rPr lang="en-GB" i="1" dirty="0">
                <a:solidFill>
                  <a:schemeClr val="bg1"/>
                </a:solidFill>
              </a:rPr>
              <a:t>)</a:t>
            </a:r>
          </a:p>
        </p:txBody>
      </p:sp>
      <p:pic>
        <p:nvPicPr>
          <p:cNvPr id="1036" name="Picture 12" descr="New services still require core IT skills - Computer Business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91" y="1787635"/>
            <a:ext cx="4358438" cy="333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5075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fade">
                                      <p:cBhvr>
                                        <p:cTn id="10"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909" y="392061"/>
            <a:ext cx="5612531" cy="1195679"/>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CAN YOU THINK OF ANY TRANSFERABLE SKILLS?</a:t>
            </a:r>
          </a:p>
        </p:txBody>
      </p:sp>
      <p:sp>
        <p:nvSpPr>
          <p:cNvPr id="11" name="Rounded Rectangle 10"/>
          <p:cNvSpPr/>
          <p:nvPr/>
        </p:nvSpPr>
        <p:spPr>
          <a:xfrm>
            <a:off x="360821" y="1919509"/>
            <a:ext cx="2299719" cy="1084987"/>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Teamwork</a:t>
            </a:r>
          </a:p>
        </p:txBody>
      </p:sp>
      <p:sp>
        <p:nvSpPr>
          <p:cNvPr id="12" name="Rounded Rectangle 11"/>
          <p:cNvSpPr/>
          <p:nvPr/>
        </p:nvSpPr>
        <p:spPr>
          <a:xfrm>
            <a:off x="3303180" y="1919509"/>
            <a:ext cx="2396700" cy="1084987"/>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Organisation</a:t>
            </a:r>
          </a:p>
        </p:txBody>
      </p:sp>
      <p:sp>
        <p:nvSpPr>
          <p:cNvPr id="13" name="Rounded Rectangle 12"/>
          <p:cNvSpPr/>
          <p:nvPr/>
        </p:nvSpPr>
        <p:spPr>
          <a:xfrm>
            <a:off x="4777478" y="3445806"/>
            <a:ext cx="3864761" cy="1084987"/>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Verbal communication</a:t>
            </a:r>
          </a:p>
        </p:txBody>
      </p:sp>
      <p:sp>
        <p:nvSpPr>
          <p:cNvPr id="14" name="Rounded Rectangle 13"/>
          <p:cNvSpPr/>
          <p:nvPr/>
        </p:nvSpPr>
        <p:spPr>
          <a:xfrm>
            <a:off x="374910" y="4972100"/>
            <a:ext cx="2467755" cy="1084987"/>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Prioritisation</a:t>
            </a:r>
          </a:p>
        </p:txBody>
      </p:sp>
      <p:sp>
        <p:nvSpPr>
          <p:cNvPr id="15" name="Rounded Rectangle 14"/>
          <p:cNvSpPr/>
          <p:nvPr/>
        </p:nvSpPr>
        <p:spPr>
          <a:xfrm>
            <a:off x="6342520" y="1919508"/>
            <a:ext cx="2299719" cy="1084987"/>
          </a:xfrm>
          <a:prstGeom prst="round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Listening</a:t>
            </a:r>
          </a:p>
        </p:txBody>
      </p:sp>
      <p:sp>
        <p:nvSpPr>
          <p:cNvPr id="16" name="Rounded Rectangle 15"/>
          <p:cNvSpPr/>
          <p:nvPr/>
        </p:nvSpPr>
        <p:spPr>
          <a:xfrm>
            <a:off x="404928" y="3445806"/>
            <a:ext cx="4106112" cy="1084987"/>
          </a:xfrm>
          <a:prstGeom prst="roundRect">
            <a:avLst/>
          </a:prstGeom>
          <a:solidFill>
            <a:srgbClr val="FFDE16"/>
          </a:solidFill>
          <a:ln>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Written communication</a:t>
            </a:r>
          </a:p>
        </p:txBody>
      </p:sp>
      <p:sp>
        <p:nvSpPr>
          <p:cNvPr id="17" name="Rounded Rectangle 16"/>
          <p:cNvSpPr/>
          <p:nvPr/>
        </p:nvSpPr>
        <p:spPr>
          <a:xfrm>
            <a:off x="3361946" y="4972099"/>
            <a:ext cx="3347912" cy="1084987"/>
          </a:xfrm>
          <a:prstGeom prst="roundRect">
            <a:avLst/>
          </a:prstGeom>
          <a:solidFill>
            <a:srgbClr val="ED1C24"/>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Time management</a:t>
            </a:r>
          </a:p>
        </p:txBody>
      </p:sp>
    </p:spTree>
    <p:extLst>
      <p:ext uri="{BB962C8B-B14F-4D97-AF65-F5344CB8AC3E}">
        <p14:creationId xmlns:p14="http://schemas.microsoft.com/office/powerpoint/2010/main" val="21741229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91" y="2831876"/>
            <a:ext cx="4564102" cy="2491238"/>
          </a:xfrm>
          <a:prstGeom prst="rect">
            <a:avLst/>
          </a:prstGeom>
        </p:spPr>
      </p:pic>
      <p:sp>
        <p:nvSpPr>
          <p:cNvPr id="5" name="Rectangle 4"/>
          <p:cNvSpPr/>
          <p:nvPr/>
        </p:nvSpPr>
        <p:spPr>
          <a:xfrm>
            <a:off x="374909" y="392061"/>
            <a:ext cx="7323467" cy="1819916"/>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CAN YOU THINK OF A WAY THAT YOU COULD ENHANCE YOUR TRANSFERABLE SKILLS?</a:t>
            </a:r>
          </a:p>
        </p:txBody>
      </p:sp>
    </p:spTree>
    <p:extLst>
      <p:ext uri="{BB962C8B-B14F-4D97-AF65-F5344CB8AC3E}">
        <p14:creationId xmlns:p14="http://schemas.microsoft.com/office/powerpoint/2010/main" val="117846542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909" y="4128271"/>
            <a:ext cx="5042595" cy="1785104"/>
          </a:xfrm>
          <a:prstGeom prst="rect">
            <a:avLst/>
          </a:prstGeom>
          <a:noFill/>
        </p:spPr>
        <p:txBody>
          <a:bodyPr wrap="square" rtlCol="0">
            <a:spAutoFit/>
          </a:bodyPr>
          <a:lstStyle/>
          <a:p>
            <a:pPr marL="342900" indent="-342900">
              <a:buFont typeface="Wingdings" panose="05000000000000000000" pitchFamily="2" charset="2"/>
              <a:buChar char="ü"/>
            </a:pPr>
            <a:r>
              <a:rPr lang="en-GB" sz="2200" dirty="0"/>
              <a:t>Stepping out of your comfort zone</a:t>
            </a:r>
          </a:p>
          <a:p>
            <a:pPr marL="342900" indent="-342900">
              <a:buFont typeface="Wingdings" panose="05000000000000000000" pitchFamily="2" charset="2"/>
              <a:buChar char="ü"/>
            </a:pPr>
            <a:r>
              <a:rPr lang="en-GB" sz="2200" dirty="0"/>
              <a:t>Learning new skills </a:t>
            </a:r>
          </a:p>
          <a:p>
            <a:pPr marL="342900" indent="-342900">
              <a:buFont typeface="Wingdings" panose="05000000000000000000" pitchFamily="2" charset="2"/>
              <a:buChar char="ü"/>
            </a:pPr>
            <a:r>
              <a:rPr lang="en-GB" sz="2200" dirty="0"/>
              <a:t>Meeting new people</a:t>
            </a:r>
          </a:p>
          <a:p>
            <a:pPr marL="342900" indent="-342900">
              <a:buFont typeface="Wingdings" panose="05000000000000000000" pitchFamily="2" charset="2"/>
              <a:buChar char="ü"/>
            </a:pPr>
            <a:r>
              <a:rPr lang="en-GB" sz="2200" dirty="0"/>
              <a:t>Improving your CV</a:t>
            </a:r>
          </a:p>
          <a:p>
            <a:pPr marL="342900" indent="-342900">
              <a:buFont typeface="Wingdings" panose="05000000000000000000" pitchFamily="2" charset="2"/>
              <a:buChar char="ü"/>
            </a:pPr>
            <a:r>
              <a:rPr lang="en-GB" sz="2200" dirty="0"/>
              <a:t>Earning money</a:t>
            </a:r>
            <a:endParaRPr lang="en-GB" sz="2000" b="1" dirty="0"/>
          </a:p>
        </p:txBody>
      </p:sp>
      <p:sp>
        <p:nvSpPr>
          <p:cNvPr id="5" name="TextBox 4"/>
          <p:cNvSpPr txBox="1"/>
          <p:nvPr/>
        </p:nvSpPr>
        <p:spPr>
          <a:xfrm>
            <a:off x="383457" y="1769807"/>
            <a:ext cx="10869562" cy="1938992"/>
          </a:xfrm>
          <a:prstGeom prst="rect">
            <a:avLst/>
          </a:prstGeom>
          <a:noFill/>
        </p:spPr>
        <p:txBody>
          <a:bodyPr wrap="square" rtlCol="0">
            <a:spAutoFit/>
          </a:bodyPr>
          <a:lstStyle/>
          <a:p>
            <a:pPr fontAlgn="base"/>
            <a:r>
              <a:rPr lang="en-GB" sz="2000" dirty="0"/>
              <a:t>Whilst in education there is a lot to think about. You’ll be juggling deadlines for presentations, exams and coursework, as well as attempting to maintain a life outside your studies.</a:t>
            </a:r>
          </a:p>
          <a:p>
            <a:pPr fontAlgn="base"/>
            <a:endParaRPr lang="en-GB" sz="2000" dirty="0"/>
          </a:p>
          <a:p>
            <a:pPr fontAlgn="base"/>
            <a:r>
              <a:rPr lang="en-GB" sz="2000" dirty="0"/>
              <a:t>Managing your time can be difficult and the decision to add another component into the mix can be daunting. But, securing a part-time job alongside your studies can be beneficial.</a:t>
            </a:r>
          </a:p>
          <a:p>
            <a:endParaRPr lang="en-GB" sz="2000" dirty="0"/>
          </a:p>
        </p:txBody>
      </p:sp>
      <p:sp>
        <p:nvSpPr>
          <p:cNvPr id="6" name="TextBox 5"/>
          <p:cNvSpPr txBox="1"/>
          <p:nvPr/>
        </p:nvSpPr>
        <p:spPr>
          <a:xfrm>
            <a:off x="374909" y="3605512"/>
            <a:ext cx="4439257" cy="430887"/>
          </a:xfrm>
          <a:prstGeom prst="rect">
            <a:avLst/>
          </a:prstGeom>
          <a:noFill/>
        </p:spPr>
        <p:txBody>
          <a:bodyPr wrap="square" rtlCol="0">
            <a:spAutoFit/>
          </a:bodyPr>
          <a:lstStyle/>
          <a:p>
            <a:r>
              <a:rPr lang="en-GB" sz="2200" b="1" dirty="0"/>
              <a:t>Benefits of working part time:</a:t>
            </a:r>
            <a:endParaRPr lang="en-GB" dirty="0"/>
          </a:p>
        </p:txBody>
      </p:sp>
      <p:sp>
        <p:nvSpPr>
          <p:cNvPr id="8" name="Rectangle 7"/>
          <p:cNvSpPr/>
          <p:nvPr/>
        </p:nvSpPr>
        <p:spPr>
          <a:xfrm>
            <a:off x="374909" y="392061"/>
            <a:ext cx="4197091" cy="958274"/>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PART TIME WORK</a:t>
            </a:r>
          </a:p>
        </p:txBody>
      </p:sp>
    </p:spTree>
    <p:extLst>
      <p:ext uri="{BB962C8B-B14F-4D97-AF65-F5344CB8AC3E}">
        <p14:creationId xmlns:p14="http://schemas.microsoft.com/office/powerpoint/2010/main" val="9160041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910" y="1698892"/>
            <a:ext cx="5922272" cy="3046988"/>
          </a:xfrm>
          <a:prstGeom prst="rect">
            <a:avLst/>
          </a:prstGeom>
          <a:noFill/>
        </p:spPr>
        <p:txBody>
          <a:bodyPr wrap="square" rtlCol="0">
            <a:spAutoFit/>
          </a:bodyPr>
          <a:lstStyle/>
          <a:p>
            <a:pPr marL="342900" indent="-342900" fontAlgn="base">
              <a:buFont typeface="Wingdings" panose="05000000000000000000" pitchFamily="2" charset="2"/>
              <a:buChar char="q"/>
            </a:pPr>
            <a:r>
              <a:rPr lang="en-GB" sz="2400" dirty="0"/>
              <a:t>Speak to your school careers advisor</a:t>
            </a:r>
          </a:p>
          <a:p>
            <a:pPr marL="342900" indent="-342900" fontAlgn="base">
              <a:buFont typeface="Wingdings" panose="05000000000000000000" pitchFamily="2" charset="2"/>
              <a:buChar char="q"/>
            </a:pPr>
            <a:r>
              <a:rPr lang="en-GB" sz="2400" dirty="0"/>
              <a:t>Look at local jobs boards</a:t>
            </a:r>
          </a:p>
          <a:p>
            <a:pPr marL="342900" indent="-342900" fontAlgn="base">
              <a:buFont typeface="Wingdings" panose="05000000000000000000" pitchFamily="2" charset="2"/>
              <a:buChar char="q"/>
            </a:pPr>
            <a:r>
              <a:rPr lang="en-GB" sz="2400" dirty="0"/>
              <a:t>Reed.co.uk</a:t>
            </a:r>
          </a:p>
          <a:p>
            <a:pPr marL="342900" indent="-342900" fontAlgn="base">
              <a:buFont typeface="Wingdings" panose="05000000000000000000" pitchFamily="2" charset="2"/>
              <a:buChar char="q"/>
            </a:pPr>
            <a:r>
              <a:rPr lang="en-GB" sz="2400" dirty="0"/>
              <a:t>Monster.co.uk</a:t>
            </a:r>
          </a:p>
          <a:p>
            <a:pPr marL="342900" indent="-342900" fontAlgn="base">
              <a:buFont typeface="Wingdings" panose="05000000000000000000" pitchFamily="2" charset="2"/>
              <a:buChar char="q"/>
            </a:pPr>
            <a:r>
              <a:rPr lang="en-GB" sz="2400" dirty="0"/>
              <a:t>Targetjobs.co.uk </a:t>
            </a:r>
          </a:p>
          <a:p>
            <a:pPr marL="342900" indent="-342900" fontAlgn="base">
              <a:buFont typeface="Wingdings" panose="05000000000000000000" pitchFamily="2" charset="2"/>
              <a:buChar char="q"/>
            </a:pPr>
            <a:r>
              <a:rPr lang="en-GB" sz="2400" dirty="0"/>
              <a:t>Totaljobs.com</a:t>
            </a:r>
          </a:p>
          <a:p>
            <a:pPr marL="342900" indent="-342900" fontAlgn="base">
              <a:buFont typeface="Wingdings" panose="05000000000000000000" pitchFamily="2" charset="2"/>
              <a:buChar char="q"/>
            </a:pPr>
            <a:r>
              <a:rPr lang="en-GB" sz="2400" dirty="0"/>
              <a:t>Jobsite.co.uk</a:t>
            </a:r>
          </a:p>
          <a:p>
            <a:pPr marL="342900" indent="-342900" fontAlgn="base">
              <a:buFont typeface="Wingdings" panose="05000000000000000000" pitchFamily="2" charset="2"/>
              <a:buChar char="q"/>
            </a:pPr>
            <a:r>
              <a:rPr lang="en-GB" sz="2400" dirty="0"/>
              <a:t>Indeed.co.uk</a:t>
            </a:r>
          </a:p>
        </p:txBody>
      </p:sp>
      <p:sp>
        <p:nvSpPr>
          <p:cNvPr id="6" name="AutoShape 4" descr="Reed Jobs - DWP Contact Phone Numb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201" y="1071848"/>
            <a:ext cx="1576116" cy="15761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590" y="1489369"/>
            <a:ext cx="1932008" cy="193200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597" y="4541179"/>
            <a:ext cx="1544919" cy="154491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677" y="4783054"/>
            <a:ext cx="2820257" cy="141012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7528" y="2552783"/>
            <a:ext cx="2380809" cy="1339205"/>
          </a:xfrm>
          <a:prstGeom prst="rect">
            <a:avLst/>
          </a:prstGeom>
        </p:spPr>
      </p:pic>
      <p:sp>
        <p:nvSpPr>
          <p:cNvPr id="13" name="Rectangle 12"/>
          <p:cNvSpPr/>
          <p:nvPr/>
        </p:nvSpPr>
        <p:spPr>
          <a:xfrm>
            <a:off x="374910" y="392061"/>
            <a:ext cx="7541182" cy="898114"/>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WHERE TO FIND PART TIME WORK</a:t>
            </a:r>
          </a:p>
        </p:txBody>
      </p:sp>
      <p:pic>
        <p:nvPicPr>
          <p:cNvPr id="1028" name="Picture 4" descr="Post a job | Indeed.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8504" y1="52262" x2="28504" y2="52262"/>
                        <a14:foregroundMark x1="27910" y1="40271" x2="27910" y2="40271"/>
                        <a14:foregroundMark x1="32304" y1="48869" x2="32304" y2="48869"/>
                        <a14:foregroundMark x1="41211" y1="48190" x2="41211" y2="48190"/>
                        <a14:foregroundMark x1="51900" y1="45928" x2="51900" y2="45928"/>
                        <a14:foregroundMark x1="61520" y1="45475" x2="61520" y2="45475"/>
                        <a14:foregroundMark x1="27435" y1="32579" x2="27435" y2="32579"/>
                        <a14:foregroundMark x1="30048" y1="33032" x2="30048" y2="33032"/>
                      </a14:backgroundRemoval>
                    </a14:imgEffect>
                  </a14:imgLayer>
                </a14:imgProps>
              </a:ext>
              <a:ext uri="{28A0092B-C50C-407E-A947-70E740481C1C}">
                <a14:useLocalDpi xmlns:a14="http://schemas.microsoft.com/office/drawing/2010/main" val="0"/>
              </a:ext>
            </a:extLst>
          </a:blip>
          <a:srcRect/>
          <a:stretch>
            <a:fillRect/>
          </a:stretch>
        </p:blipFill>
        <p:spPr bwMode="auto">
          <a:xfrm>
            <a:off x="5753239" y="3083730"/>
            <a:ext cx="3166359" cy="16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958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0303F8AA7A0AD469D90ADC54FC521FD" ma:contentTypeVersion="9" ma:contentTypeDescription="Create a new document." ma:contentTypeScope="" ma:versionID="af6fd8164b1c9e1394be27676a490b59">
  <xsd:schema xmlns:xsd="http://www.w3.org/2001/XMLSchema" xmlns:xs="http://www.w3.org/2001/XMLSchema" xmlns:p="http://schemas.microsoft.com/office/2006/metadata/properties" xmlns:ns3="c55e6706-cc5a-4883-8a07-ed95f50cf194" targetNamespace="http://schemas.microsoft.com/office/2006/metadata/properties" ma:root="true" ma:fieldsID="d1f8f87530d0ec6945d98ae9b6b254d8" ns3:_="">
    <xsd:import namespace="c55e6706-cc5a-4883-8a07-ed95f50cf19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e6706-cc5a-4883-8a07-ed95f50cf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8F3211-CA9E-4D47-88A4-73CEFD9CB72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55e6706-cc5a-4883-8a07-ed95f50cf194"/>
    <ds:schemaRef ds:uri="http://www.w3.org/XML/1998/namespace"/>
    <ds:schemaRef ds:uri="http://purl.org/dc/dcmitype/"/>
  </ds:schemaRefs>
</ds:datastoreItem>
</file>

<file path=customXml/itemProps2.xml><?xml version="1.0" encoding="utf-8"?>
<ds:datastoreItem xmlns:ds="http://schemas.openxmlformats.org/officeDocument/2006/customXml" ds:itemID="{659ED3B7-B632-4920-A6D5-417410992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e6706-cc5a-4883-8a07-ed95f50cf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85102B-96DA-4A64-8BB0-013667113F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7138</TotalTime>
  <Words>5665</Words>
  <Application>Microsoft Office PowerPoint</Application>
  <PresentationFormat>Widescreen</PresentationFormat>
  <Paragraphs>416</Paragraphs>
  <Slides>32</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Roboto</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Curran, Hannah</cp:lastModifiedBy>
  <cp:revision>197</cp:revision>
  <dcterms:created xsi:type="dcterms:W3CDTF">2017-03-14T08:31:32Z</dcterms:created>
  <dcterms:modified xsi:type="dcterms:W3CDTF">2023-08-17T11:42:02Z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0x010100E0303F8AA7A0AD469D90ADC54FC521FD</vt:lpwstr>
  </property>
</Properties>
</file>