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73" r:id="rId2"/>
    <p:sldId id="304" r:id="rId3"/>
    <p:sldId id="305" r:id="rId4"/>
    <p:sldId id="276" r:id="rId5"/>
    <p:sldId id="285" r:id="rId6"/>
    <p:sldId id="289" r:id="rId7"/>
    <p:sldId id="290" r:id="rId8"/>
    <p:sldId id="291" r:id="rId9"/>
    <p:sldId id="292" r:id="rId10"/>
    <p:sldId id="293" r:id="rId11"/>
    <p:sldId id="294" r:id="rId12"/>
    <p:sldId id="287" r:id="rId13"/>
    <p:sldId id="288" r:id="rId14"/>
    <p:sldId id="295" r:id="rId15"/>
    <p:sldId id="298" r:id="rId16"/>
    <p:sldId id="286" r:id="rId17"/>
    <p:sldId id="297" r:id="rId18"/>
    <p:sldId id="299" r:id="rId19"/>
    <p:sldId id="296" r:id="rId20"/>
    <p:sldId id="300" r:id="rId21"/>
    <p:sldId id="301" r:id="rId22"/>
    <p:sldId id="302" r:id="rId23"/>
    <p:sldId id="30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1D34"/>
    <a:srgbClr val="ED217C"/>
    <a:srgbClr val="0F7CC6"/>
    <a:srgbClr val="132E4B"/>
    <a:srgbClr val="00AEEF"/>
    <a:srgbClr val="162D56"/>
    <a:srgbClr val="1D7CC7"/>
    <a:srgbClr val="3A87C4"/>
    <a:srgbClr val="1E2C52"/>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12" autoAdjust="0"/>
    <p:restoredTop sz="72443" autoAdjust="0"/>
  </p:normalViewPr>
  <p:slideViewPr>
    <p:cSldViewPr snapToGrid="0" snapToObjects="1">
      <p:cViewPr>
        <p:scale>
          <a:sx n="69" d="100"/>
          <a:sy n="69" d="100"/>
        </p:scale>
        <p:origin x="-998" y="5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5/11/2021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qyCn3APagy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lymouth.ac.uk/uploads/production/document/path/2/2535/Student_Guide_to_Assessment.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anchester.ac.uk/study/undergraduate/teaching-learning/learning-suppor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Intro:</a:t>
            </a:r>
            <a:r>
              <a:rPr lang="en-GB" dirty="0" smtClean="0"/>
              <a:t> Q</a:t>
            </a:r>
            <a:r>
              <a:rPr lang="en-GB" baseline="0" dirty="0" smtClean="0"/>
              <a:t>uiz. Sessions 1.1 – 1.3 key terms. </a:t>
            </a:r>
            <a:r>
              <a:rPr lang="en-GB" i="1" baseline="0" dirty="0" smtClean="0"/>
              <a:t>(Mark using self or peer assessment. Close any knowledge gaps)</a:t>
            </a:r>
          </a:p>
          <a:p>
            <a:endParaRPr lang="en-GB" baseline="0" dirty="0" smtClean="0"/>
          </a:p>
          <a:p>
            <a:endParaRPr lang="en-GB" baseline="0" dirty="0" smtClean="0"/>
          </a:p>
          <a:p>
            <a:r>
              <a:rPr lang="en-GB" b="1" baseline="0" dirty="0" smtClean="0"/>
              <a:t>Check-in from independent activity:</a:t>
            </a:r>
            <a:r>
              <a:rPr lang="en-GB" baseline="0" dirty="0" smtClean="0"/>
              <a:t> Did students find courses of interest to them online or on the UCAS website? How many did they find? What were these courses?</a:t>
            </a:r>
            <a:endParaRPr lang="en-GB" dirty="0" smtClean="0"/>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422720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Resource Booklet Page 12: 2.2</a:t>
            </a:r>
            <a:r>
              <a:rPr lang="en-GB" sz="1200" b="1" kern="1200" baseline="0" dirty="0" smtClean="0">
                <a:solidFill>
                  <a:schemeClr val="tx1"/>
                </a:solidFill>
                <a:effectLst/>
                <a:latin typeface="+mn-lt"/>
                <a:ea typeface="+mn-ea"/>
                <a:cs typeface="+mn-cs"/>
              </a:rPr>
              <a:t> The five truths</a:t>
            </a:r>
            <a:endParaRPr lang="en-GB" b="1" dirty="0" smtClean="0"/>
          </a:p>
          <a:p>
            <a:r>
              <a:rPr lang="en-GB" b="1" dirty="0" smtClean="0"/>
              <a:t>2.2</a:t>
            </a:r>
          </a:p>
          <a:p>
            <a:endParaRPr lang="en-GB" dirty="0" smtClean="0"/>
          </a:p>
          <a:p>
            <a:r>
              <a:rPr lang="en-GB" dirty="0" smtClean="0"/>
              <a:t>The aim of this is to read</a:t>
            </a:r>
            <a:r>
              <a:rPr lang="en-GB" baseline="0" dirty="0" smtClean="0"/>
              <a:t> out the text and ask the students to listen and make notes. Hidden in a bunch of lies are 5 truths (in bold). For every truth correctly identified the students get a point, for every lie they thought was truth the EO gets a point – see who wins!</a:t>
            </a:r>
          </a:p>
          <a:p>
            <a:endParaRPr lang="en-GB" baseline="0" dirty="0" smtClean="0"/>
          </a:p>
          <a:p>
            <a:r>
              <a:rPr lang="en-GB" b="1" i="1" dirty="0" smtClean="0"/>
              <a:t>The Student Loans Company is a non-profit organisation. </a:t>
            </a:r>
            <a:r>
              <a:rPr lang="en-GB" i="1" dirty="0" smtClean="0"/>
              <a:t>It was founded by Lord Ahmar Ehsan in 1066 following the Battle of Hastings. When returning from battle himself with his son, he exclaimed that ‘no man, woman, son or daughter shall go without education’ after having seen first-hand the confusion warriors had in distinguishing which hand to hold their sword in. Having studied a course that is unfortunately no longer an option today, gaining a BA in Close Combat Battle, it was his dream that all people in England would be educated to the highest standard in the whole world.</a:t>
            </a:r>
          </a:p>
          <a:p>
            <a:endParaRPr lang="en-GB" i="1" dirty="0" smtClean="0"/>
          </a:p>
          <a:p>
            <a:r>
              <a:rPr lang="en-GB" i="1" dirty="0" smtClean="0"/>
              <a:t>Nearly 1,000 years on, Lord Ahmar Ehsan’s dream still stands - </a:t>
            </a:r>
            <a:r>
              <a:rPr lang="en-GB" b="1" i="1" dirty="0" smtClean="0"/>
              <a:t>the Student Loans Company ensure that every student will receive financial help to cover university costs. </a:t>
            </a:r>
            <a:r>
              <a:rPr lang="en-GB" i="1" dirty="0" smtClean="0"/>
              <a:t>In 2016 a new rule was introduced stating that student loan money cannot be spent on chocolate, crisps or lottery tickets. This was abolished following student protests across the country just 2 months after the rule was signed in. </a:t>
            </a:r>
            <a:r>
              <a:rPr lang="en-GB" b="1" i="1" dirty="0" smtClean="0"/>
              <a:t>How much you get depends on your circumstances </a:t>
            </a:r>
            <a:r>
              <a:rPr lang="en-GB" i="1" dirty="0" smtClean="0"/>
              <a:t>and how and when you start paying this back is entirely up to you.</a:t>
            </a:r>
            <a:r>
              <a:rPr lang="en-GB" b="1" i="1" dirty="0" smtClean="0"/>
              <a:t> Although you are required to pay this back, only about 15% of people repay their loan in full</a:t>
            </a:r>
            <a:r>
              <a:rPr lang="en-GB" i="1" dirty="0" smtClean="0"/>
              <a:t> because after 50 years, your debt gets wiped off. </a:t>
            </a:r>
          </a:p>
          <a:p>
            <a:endParaRPr lang="en-GB" b="1" i="1" dirty="0" smtClean="0"/>
          </a:p>
          <a:p>
            <a:r>
              <a:rPr lang="en-GB" b="1" i="1" dirty="0" smtClean="0"/>
              <a:t>In addition to this, scholarships and bursaries are also available. </a:t>
            </a:r>
            <a:r>
              <a:rPr lang="en-GB" i="1" dirty="0" smtClean="0"/>
              <a:t>These have to be paid back as soon as possible, with the government taking the last hour of your paid work each day to cover this cost. With bursaries, if they are not paid back within 12 months of graduating, your TV licence gets revoked and bailiffs will seize any property of yours to make up for this debt. If scholarships aren’t paid back in full within 2 years of graduating, your degree becomes revoked until at least 50% is paid back, in which you will get half of your degree back. This means that if you have a BA, it will just be an A until 100% is repaid.</a:t>
            </a:r>
          </a:p>
        </p:txBody>
      </p:sp>
      <p:sp>
        <p:nvSpPr>
          <p:cNvPr id="4" name="Slide Number Placeholder 3"/>
          <p:cNvSpPr>
            <a:spLocks noGrp="1"/>
          </p:cNvSpPr>
          <p:nvPr>
            <p:ph type="sldNum" sz="quarter" idx="10"/>
          </p:nvPr>
        </p:nvSpPr>
        <p:spPr/>
        <p:txBody>
          <a:bodyPr/>
          <a:lstStyle/>
          <a:p>
            <a:fld id="{812CBC23-9250-7349-A59D-41C845E0C87D}" type="slidenum">
              <a:rPr lang="en-US" smtClean="0"/>
              <a:t>12</a:t>
            </a:fld>
            <a:endParaRPr lang="en-US"/>
          </a:p>
        </p:txBody>
      </p:sp>
    </p:spTree>
    <p:extLst>
      <p:ext uri="{BB962C8B-B14F-4D97-AF65-F5344CB8AC3E}">
        <p14:creationId xmlns:p14="http://schemas.microsoft.com/office/powerpoint/2010/main" val="424391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a:t>
            </a:r>
            <a:r>
              <a:rPr lang="en-GB" baseline="0" dirty="0" smtClean="0"/>
              <a:t> the students to discuss pros and cons of a lecture – try to initiate a debate between students by prompting responses and asking them to explain why they have this opinion. Reinforce that everyone’s learning preference is different and there is no right or wrong answers.</a:t>
            </a:r>
          </a:p>
          <a:p>
            <a:endParaRPr lang="en-GB" baseline="0" dirty="0" smtClean="0"/>
          </a:p>
          <a:p>
            <a:r>
              <a:rPr lang="en-GB" baseline="0" dirty="0" smtClean="0"/>
              <a:t>Possible pros:</a:t>
            </a:r>
          </a:p>
          <a:p>
            <a:pPr marL="171450" indent="-171450">
              <a:buFontTx/>
              <a:buChar char="-"/>
            </a:pPr>
            <a:r>
              <a:rPr lang="en-GB" baseline="0" dirty="0" smtClean="0"/>
              <a:t>Efficient way to get information</a:t>
            </a:r>
          </a:p>
          <a:p>
            <a:pPr marL="171450" indent="-171450">
              <a:buFontTx/>
              <a:buChar char="-"/>
            </a:pPr>
            <a:r>
              <a:rPr lang="en-GB" baseline="0" dirty="0" smtClean="0"/>
              <a:t>‘easy’ to sit back, listen and make notes rather than engage in a workshop</a:t>
            </a:r>
          </a:p>
          <a:p>
            <a:pPr marL="171450" indent="-171450">
              <a:buFontTx/>
              <a:buChar char="-"/>
            </a:pPr>
            <a:endParaRPr lang="en-GB" baseline="0" dirty="0" smtClean="0"/>
          </a:p>
          <a:p>
            <a:pPr marL="0" indent="0">
              <a:buFontTx/>
              <a:buNone/>
            </a:pPr>
            <a:r>
              <a:rPr lang="en-GB" baseline="0" dirty="0" smtClean="0"/>
              <a:t>Possible cons: </a:t>
            </a:r>
          </a:p>
          <a:p>
            <a:pPr marL="171450" indent="-171450">
              <a:buFontTx/>
              <a:buChar char="-"/>
            </a:pPr>
            <a:r>
              <a:rPr lang="en-GB" baseline="0" dirty="0" smtClean="0"/>
              <a:t>Too long to be engaging throughout</a:t>
            </a:r>
          </a:p>
          <a:p>
            <a:pPr marL="171450" indent="-171450">
              <a:buFontTx/>
              <a:buChar char="-"/>
            </a:pPr>
            <a:r>
              <a:rPr lang="en-GB" baseline="0" dirty="0" smtClean="0"/>
              <a:t>Difficult to ask questions </a:t>
            </a:r>
          </a:p>
          <a:p>
            <a:pPr marL="171450" indent="-171450">
              <a:buFontTx/>
              <a:buChar char="-"/>
            </a:pPr>
            <a:r>
              <a:rPr lang="en-GB" baseline="0" dirty="0" smtClean="0"/>
              <a:t>Not personalised </a:t>
            </a:r>
            <a:endParaRPr lang="en-GB" dirty="0" smtClean="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13</a:t>
            </a:fld>
            <a:endParaRPr lang="en-US"/>
          </a:p>
        </p:txBody>
      </p:sp>
    </p:spTree>
    <p:extLst>
      <p:ext uri="{BB962C8B-B14F-4D97-AF65-F5344CB8AC3E}">
        <p14:creationId xmlns:p14="http://schemas.microsoft.com/office/powerpoint/2010/main" val="267496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Get</a:t>
            </a:r>
            <a:r>
              <a:rPr lang="en-GB" baseline="0" dirty="0" smtClean="0"/>
              <a:t> the students to discuss pros and cons of a seminar – try to initiate a debate between students by prompting responses and asking them to explain why they have this opinion. Reinforce that everyone’s learning preference is different and there is no right or wrong answers.</a:t>
            </a:r>
            <a:endParaRPr lang="en-GB" dirty="0" smtClean="0"/>
          </a:p>
          <a:p>
            <a:endParaRPr lang="en-GB" dirty="0" smtClean="0"/>
          </a:p>
          <a:p>
            <a:r>
              <a:rPr lang="en-GB" dirty="0" smtClean="0"/>
              <a:t>Possible pros: </a:t>
            </a:r>
          </a:p>
          <a:p>
            <a:pPr marL="171450" indent="-171450">
              <a:buFontTx/>
              <a:buChar char="-"/>
            </a:pPr>
            <a:r>
              <a:rPr lang="en-GB" dirty="0" smtClean="0"/>
              <a:t>Personalised</a:t>
            </a:r>
            <a:r>
              <a:rPr lang="en-GB" baseline="0" dirty="0" smtClean="0"/>
              <a:t> and able to ask for help</a:t>
            </a:r>
          </a:p>
          <a:p>
            <a:pPr marL="171450" indent="-171450">
              <a:buFontTx/>
              <a:buChar char="-"/>
            </a:pPr>
            <a:r>
              <a:rPr lang="en-GB" baseline="0" dirty="0" smtClean="0"/>
              <a:t>Able to ask specific questions on topics you don’t understand</a:t>
            </a:r>
          </a:p>
          <a:p>
            <a:pPr marL="171450" indent="-171450">
              <a:buFontTx/>
              <a:buChar char="-"/>
            </a:pPr>
            <a:r>
              <a:rPr lang="en-GB" baseline="0" dirty="0" smtClean="0"/>
              <a:t>Have a professional in the subject you are studying around </a:t>
            </a:r>
          </a:p>
          <a:p>
            <a:pPr marL="171450" indent="-171450">
              <a:buFontTx/>
              <a:buChar char="-"/>
            </a:pPr>
            <a:r>
              <a:rPr lang="en-GB" baseline="0" dirty="0" smtClean="0"/>
              <a:t>Build relationships with peers and professors</a:t>
            </a:r>
          </a:p>
          <a:p>
            <a:pPr marL="171450" indent="-171450">
              <a:buFontTx/>
              <a:buChar char="-"/>
            </a:pPr>
            <a:r>
              <a:rPr lang="en-GB" baseline="0" dirty="0" smtClean="0"/>
              <a:t>Group debates </a:t>
            </a:r>
          </a:p>
          <a:p>
            <a:pPr marL="171450" indent="-171450">
              <a:buFontTx/>
              <a:buChar char="-"/>
            </a:pPr>
            <a:r>
              <a:rPr lang="en-GB" baseline="0" dirty="0" smtClean="0"/>
              <a:t>Smaller in size so easier to engage in</a:t>
            </a:r>
          </a:p>
          <a:p>
            <a:pPr marL="171450" indent="-171450">
              <a:buFontTx/>
              <a:buChar char="-"/>
            </a:pPr>
            <a:endParaRPr lang="en-GB" baseline="0" dirty="0" smtClean="0"/>
          </a:p>
          <a:p>
            <a:pPr marL="0" indent="0">
              <a:buFontTx/>
              <a:buNone/>
            </a:pPr>
            <a:r>
              <a:rPr lang="en-GB" baseline="0" dirty="0" smtClean="0"/>
              <a:t>Possible cons:</a:t>
            </a:r>
          </a:p>
          <a:p>
            <a:pPr marL="171450" indent="-171450">
              <a:buFontTx/>
              <a:buChar char="-"/>
            </a:pPr>
            <a:r>
              <a:rPr lang="en-GB" baseline="0" dirty="0" smtClean="0"/>
              <a:t>Preparatory reading </a:t>
            </a:r>
          </a:p>
        </p:txBody>
      </p:sp>
      <p:sp>
        <p:nvSpPr>
          <p:cNvPr id="4" name="Slide Number Placeholder 3"/>
          <p:cNvSpPr>
            <a:spLocks noGrp="1"/>
          </p:cNvSpPr>
          <p:nvPr>
            <p:ph type="sldNum" sz="quarter" idx="10"/>
          </p:nvPr>
        </p:nvSpPr>
        <p:spPr/>
        <p:txBody>
          <a:bodyPr/>
          <a:lstStyle/>
          <a:p>
            <a:fld id="{812CBC23-9250-7349-A59D-41C845E0C87D}" type="slidenum">
              <a:rPr lang="en-US" smtClean="0"/>
              <a:t>14</a:t>
            </a:fld>
            <a:endParaRPr lang="en-US"/>
          </a:p>
        </p:txBody>
      </p:sp>
    </p:spTree>
    <p:extLst>
      <p:ext uri="{BB962C8B-B14F-4D97-AF65-F5344CB8AC3E}">
        <p14:creationId xmlns:p14="http://schemas.microsoft.com/office/powerpoint/2010/main" val="2674968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Get</a:t>
            </a:r>
            <a:r>
              <a:rPr lang="en-GB" baseline="0" dirty="0" smtClean="0"/>
              <a:t> the students to discuss pros and cons of a tutorial – try to initiate a debate between students by prompting responses and asking them to explain why they have this opinion. Reinforce that everyone’s learning preference is different and there is no right or wrong answers.</a:t>
            </a:r>
            <a:endParaRPr lang="en-GB" dirty="0" smtClean="0"/>
          </a:p>
          <a:p>
            <a:endParaRPr lang="en-GB" dirty="0" smtClean="0"/>
          </a:p>
          <a:p>
            <a:r>
              <a:rPr lang="en-GB" dirty="0" smtClean="0"/>
              <a:t>Possible</a:t>
            </a:r>
            <a:r>
              <a:rPr lang="en-GB" baseline="0" dirty="0" smtClean="0"/>
              <a:t> pros:</a:t>
            </a:r>
          </a:p>
          <a:p>
            <a:pPr marL="171450" indent="-171450">
              <a:buFontTx/>
              <a:buChar char="-"/>
            </a:pPr>
            <a:r>
              <a:rPr lang="en-GB" baseline="0" dirty="0" smtClean="0"/>
              <a:t>Small in size so can get personalised help</a:t>
            </a:r>
          </a:p>
          <a:p>
            <a:pPr marL="171450" indent="-171450">
              <a:buFontTx/>
              <a:buChar char="-"/>
            </a:pPr>
            <a:r>
              <a:rPr lang="en-GB" baseline="0" dirty="0" smtClean="0"/>
              <a:t>Build a relationship with the professor </a:t>
            </a:r>
          </a:p>
          <a:p>
            <a:pPr marL="171450" indent="-171450">
              <a:buFontTx/>
              <a:buChar char="-"/>
            </a:pPr>
            <a:r>
              <a:rPr lang="en-GB" baseline="0" dirty="0" smtClean="0"/>
              <a:t>Work in a small group and share ideas </a:t>
            </a:r>
          </a:p>
          <a:p>
            <a:pPr marL="171450" indent="-171450">
              <a:buFontTx/>
              <a:buChar char="-"/>
            </a:pPr>
            <a:r>
              <a:rPr lang="en-GB" baseline="0" dirty="0" smtClean="0"/>
              <a:t>Get help on a particular assignment </a:t>
            </a:r>
          </a:p>
          <a:p>
            <a:pPr marL="171450" indent="-171450">
              <a:buFontTx/>
              <a:buChar char="-"/>
            </a:pPr>
            <a:endParaRPr lang="en-GB" baseline="0" dirty="0" smtClean="0"/>
          </a:p>
          <a:p>
            <a:pPr marL="0" indent="0">
              <a:buFontTx/>
              <a:buNone/>
            </a:pPr>
            <a:r>
              <a:rPr lang="en-GB" baseline="0" dirty="0" smtClean="0"/>
              <a:t>Possible cons:</a:t>
            </a:r>
          </a:p>
          <a:p>
            <a:pPr marL="171450" indent="-171450">
              <a:buFontTx/>
              <a:buChar char="-"/>
            </a:pPr>
            <a:r>
              <a:rPr lang="en-GB" baseline="0" dirty="0" smtClean="0"/>
              <a:t>Pressure to engage and contribute?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812CBC23-9250-7349-A59D-41C845E0C87D}" type="slidenum">
              <a:rPr lang="en-US" smtClean="0"/>
              <a:t>15</a:t>
            </a:fld>
            <a:endParaRPr lang="en-US"/>
          </a:p>
        </p:txBody>
      </p:sp>
    </p:spTree>
    <p:extLst>
      <p:ext uri="{BB962C8B-B14F-4D97-AF65-F5344CB8AC3E}">
        <p14:creationId xmlns:p14="http://schemas.microsoft.com/office/powerpoint/2010/main" val="2674968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Show the video up to about 2mins 30seconds</a:t>
            </a:r>
            <a:r>
              <a:rPr lang="en-GB"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Link to video: </a:t>
            </a:r>
            <a:r>
              <a:rPr lang="en-GB" dirty="0" smtClean="0">
                <a:hlinkClick r:id="rId3"/>
              </a:rPr>
              <a:t>https://www.youtube.com/watch?v=qyCn3APagyU</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is an example of learning</a:t>
            </a:r>
            <a:r>
              <a:rPr lang="en-GB" baseline="0" dirty="0" smtClean="0"/>
              <a:t> from online resources. Many universities now are able to provide learning to students through online lectures/webinars.</a:t>
            </a:r>
            <a:endParaRPr lang="en-GB" dirty="0" smtClean="0"/>
          </a:p>
        </p:txBody>
      </p:sp>
      <p:sp>
        <p:nvSpPr>
          <p:cNvPr id="4" name="Slide Number Placeholder 3"/>
          <p:cNvSpPr>
            <a:spLocks noGrp="1"/>
          </p:cNvSpPr>
          <p:nvPr>
            <p:ph type="sldNum" sz="quarter" idx="10"/>
          </p:nvPr>
        </p:nvSpPr>
        <p:spPr/>
        <p:txBody>
          <a:bodyPr/>
          <a:lstStyle/>
          <a:p>
            <a:fld id="{812CBC23-9250-7349-A59D-41C845E0C87D}" type="slidenum">
              <a:rPr lang="en-US" smtClean="0"/>
              <a:t>16</a:t>
            </a:fld>
            <a:endParaRPr lang="en-US"/>
          </a:p>
        </p:txBody>
      </p:sp>
    </p:spTree>
    <p:extLst>
      <p:ext uri="{BB962C8B-B14F-4D97-AF65-F5344CB8AC3E}">
        <p14:creationId xmlns:p14="http://schemas.microsoft.com/office/powerpoint/2010/main" val="1548964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Get</a:t>
            </a:r>
            <a:r>
              <a:rPr lang="en-GB" baseline="0" dirty="0" smtClean="0"/>
              <a:t> the students to discuss pros and cons of a webinar – try to initiate a debate between students by prompting responses and asking them to explain why they have this opinion. Reinforce that everyone’s learning preference is different and there is no right or wrong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Possible pros: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Can do this in your PJs!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Can do this remotely, even if you went home you can still attend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Ability to record them?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Possible cons: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Dependent on internet connection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May be hard to maintain focus and avoid other distractions</a:t>
            </a:r>
            <a:endParaRPr lang="en-GB" dirty="0" smtClean="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17</a:t>
            </a:fld>
            <a:endParaRPr lang="en-US"/>
          </a:p>
        </p:txBody>
      </p:sp>
    </p:spTree>
    <p:extLst>
      <p:ext uri="{BB962C8B-B14F-4D97-AF65-F5344CB8AC3E}">
        <p14:creationId xmlns:p14="http://schemas.microsoft.com/office/powerpoint/2010/main" val="2674968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Get</a:t>
            </a:r>
            <a:r>
              <a:rPr lang="en-GB" baseline="0" dirty="0" smtClean="0"/>
              <a:t> the students to discuss pros and cons of lab work – try to initiate a debate between students by prompting responses and asking them to explain why they have this opinion. Reinforce that everyone’s learning preference is different and there is no right or wrong answers.</a:t>
            </a:r>
            <a:endParaRPr lang="en-GB" dirty="0" smtClean="0"/>
          </a:p>
          <a:p>
            <a:endParaRPr lang="en-GB" dirty="0" smtClean="0"/>
          </a:p>
          <a:p>
            <a:r>
              <a:rPr lang="en-GB" dirty="0" smtClean="0"/>
              <a:t>Possible</a:t>
            </a:r>
            <a:r>
              <a:rPr lang="en-GB" baseline="0" dirty="0" smtClean="0"/>
              <a:t> pros:</a:t>
            </a:r>
          </a:p>
          <a:p>
            <a:pPr marL="171450" indent="-171450">
              <a:buFontTx/>
              <a:buChar char="-"/>
            </a:pPr>
            <a:r>
              <a:rPr lang="en-GB" baseline="0" dirty="0" smtClean="0"/>
              <a:t>Fun and engaging </a:t>
            </a:r>
          </a:p>
          <a:p>
            <a:pPr marL="171450" indent="-171450">
              <a:buFontTx/>
              <a:buChar char="-"/>
            </a:pPr>
            <a:r>
              <a:rPr lang="en-GB" baseline="0" dirty="0" smtClean="0"/>
              <a:t>Get to do real experiments </a:t>
            </a:r>
          </a:p>
          <a:p>
            <a:pPr marL="171450" indent="-171450">
              <a:buFontTx/>
              <a:buChar char="-"/>
            </a:pPr>
            <a:r>
              <a:rPr lang="en-GB" baseline="0" dirty="0" smtClean="0"/>
              <a:t>Get help from professors and PhD students </a:t>
            </a:r>
          </a:p>
          <a:p>
            <a:pPr marL="171450" indent="-171450">
              <a:buFontTx/>
              <a:buChar char="-"/>
            </a:pPr>
            <a:r>
              <a:rPr lang="en-GB" baseline="0" dirty="0" smtClean="0"/>
              <a:t>Use the resources </a:t>
            </a:r>
            <a:r>
              <a:rPr lang="en-GB" baseline="0" dirty="0" err="1" smtClean="0"/>
              <a:t>uni</a:t>
            </a:r>
            <a:r>
              <a:rPr lang="en-GB" baseline="0" dirty="0" smtClean="0"/>
              <a:t> has to offer </a:t>
            </a:r>
          </a:p>
          <a:p>
            <a:pPr marL="171450" indent="-171450">
              <a:buFontTx/>
              <a:buChar char="-"/>
            </a:pPr>
            <a:endParaRPr lang="en-GB" baseline="0" dirty="0" smtClean="0"/>
          </a:p>
          <a:p>
            <a:pPr marL="0" indent="0">
              <a:buFontTx/>
              <a:buNone/>
            </a:pPr>
            <a:r>
              <a:rPr lang="en-GB" baseline="0" dirty="0" smtClean="0"/>
              <a:t>Possible cons:</a:t>
            </a:r>
          </a:p>
          <a:p>
            <a:pPr marL="0" indent="0">
              <a:buFontTx/>
              <a:buNone/>
            </a:pPr>
            <a:r>
              <a:rPr lang="en-GB" baseline="0" dirty="0" smtClean="0"/>
              <a:t>- </a:t>
            </a:r>
          </a:p>
        </p:txBody>
      </p:sp>
      <p:sp>
        <p:nvSpPr>
          <p:cNvPr id="4" name="Slide Number Placeholder 3"/>
          <p:cNvSpPr>
            <a:spLocks noGrp="1"/>
          </p:cNvSpPr>
          <p:nvPr>
            <p:ph type="sldNum" sz="quarter" idx="10"/>
          </p:nvPr>
        </p:nvSpPr>
        <p:spPr/>
        <p:txBody>
          <a:bodyPr/>
          <a:lstStyle/>
          <a:p>
            <a:fld id="{812CBC23-9250-7349-A59D-41C845E0C87D}" type="slidenum">
              <a:rPr lang="en-US" smtClean="0"/>
              <a:t>18</a:t>
            </a:fld>
            <a:endParaRPr lang="en-US"/>
          </a:p>
        </p:txBody>
      </p:sp>
    </p:spTree>
    <p:extLst>
      <p:ext uri="{BB962C8B-B14F-4D97-AF65-F5344CB8AC3E}">
        <p14:creationId xmlns:p14="http://schemas.microsoft.com/office/powerpoint/2010/main" val="2674968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2.3</a:t>
            </a:r>
          </a:p>
          <a:p>
            <a:endParaRPr lang="en-GB" baseline="0" dirty="0" smtClean="0"/>
          </a:p>
          <a:p>
            <a:r>
              <a:rPr lang="en-GB" b="0" baseline="0" dirty="0" smtClean="0"/>
              <a:t>Focus the discussion to draw out individual students’ learning preferences!</a:t>
            </a:r>
          </a:p>
          <a:p>
            <a:endParaRPr lang="en-GB" baseline="0" dirty="0" smtClean="0"/>
          </a:p>
          <a:p>
            <a:r>
              <a:rPr lang="en-GB" dirty="0" smtClean="0"/>
              <a:t>Ask students to discuss and debate</a:t>
            </a:r>
            <a:r>
              <a:rPr lang="en-GB" baseline="0" dirty="0" smtClean="0"/>
              <a:t>, in the way they would do if they were in a seminar. One group could argue why exams are most effective and a second group could argue why coursework is most effective.</a:t>
            </a:r>
          </a:p>
          <a:p>
            <a:endParaRPr lang="en-GB" baseline="0" dirty="0" smtClean="0"/>
          </a:p>
          <a:p>
            <a:r>
              <a:rPr lang="en-GB" dirty="0" smtClean="0"/>
              <a:t>Prompting</a:t>
            </a:r>
            <a:r>
              <a:rPr lang="en-GB" baseline="0" dirty="0" smtClean="0"/>
              <a:t> questions:</a:t>
            </a:r>
          </a:p>
          <a:p>
            <a:r>
              <a:rPr lang="en-GB" baseline="0" dirty="0" smtClean="0"/>
              <a:t>- Which method allows you to prove your knowledge in the best/fairest way?</a:t>
            </a:r>
          </a:p>
          <a:p>
            <a:r>
              <a:rPr lang="en-GB" baseline="0" dirty="0" smtClean="0"/>
              <a:t>- Which do you prefer?</a:t>
            </a:r>
          </a:p>
          <a:p>
            <a:r>
              <a:rPr lang="en-GB" baseline="0" dirty="0" smtClean="0"/>
              <a:t>- What are positives about both?</a:t>
            </a:r>
          </a:p>
          <a:p>
            <a:pPr marL="0" indent="0">
              <a:buFontTx/>
              <a:buNone/>
            </a:pPr>
            <a:endParaRPr lang="en-GB" dirty="0" smtClean="0"/>
          </a:p>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812CBC23-9250-7349-A59D-41C845E0C87D}" type="slidenum">
              <a:rPr lang="en-US" smtClean="0"/>
              <a:t>19</a:t>
            </a:fld>
            <a:endParaRPr lang="en-US"/>
          </a:p>
        </p:txBody>
      </p:sp>
    </p:spTree>
    <p:extLst>
      <p:ext uri="{BB962C8B-B14F-4D97-AF65-F5344CB8AC3E}">
        <p14:creationId xmlns:p14="http://schemas.microsoft.com/office/powerpoint/2010/main" val="2374617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Make sure that these discussions are focused on drawing out individual students’ learning preferences!</a:t>
            </a:r>
            <a:endParaRPr lang="en-GB" dirty="0" smtClean="0"/>
          </a:p>
          <a:p>
            <a:endParaRPr lang="en-GB" dirty="0" smtClean="0"/>
          </a:p>
          <a:p>
            <a:r>
              <a:rPr lang="en-GB" dirty="0" smtClean="0"/>
              <a:t>Similar format as previous question but build on</a:t>
            </a:r>
            <a:r>
              <a:rPr lang="en-GB" baseline="0" dirty="0" smtClean="0"/>
              <a:t> the point that university can incorporate group-based work and assessment as well as individual.</a:t>
            </a:r>
          </a:p>
        </p:txBody>
      </p:sp>
      <p:sp>
        <p:nvSpPr>
          <p:cNvPr id="4" name="Slide Number Placeholder 3"/>
          <p:cNvSpPr>
            <a:spLocks noGrp="1"/>
          </p:cNvSpPr>
          <p:nvPr>
            <p:ph type="sldNum" sz="quarter" idx="10"/>
          </p:nvPr>
        </p:nvSpPr>
        <p:spPr/>
        <p:txBody>
          <a:bodyPr/>
          <a:lstStyle/>
          <a:p>
            <a:fld id="{812CBC23-9250-7349-A59D-41C845E0C87D}" type="slidenum">
              <a:rPr lang="en-US" smtClean="0"/>
              <a:t>20</a:t>
            </a:fld>
            <a:endParaRPr lang="en-US"/>
          </a:p>
        </p:txBody>
      </p:sp>
    </p:spTree>
    <p:extLst>
      <p:ext uri="{BB962C8B-B14F-4D97-AF65-F5344CB8AC3E}">
        <p14:creationId xmlns:p14="http://schemas.microsoft.com/office/powerpoint/2010/main" val="2374617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primarily used to present</a:t>
            </a:r>
            <a:r>
              <a:rPr lang="en-GB" baseline="0" dirty="0" smtClean="0"/>
              <a:t> students with possible assessment methods. Ask questions to check for understanding – students likely to ask about any assessment types they are not sure of, but do make sure that everyone is clear on these assessment types before moving on. Ask students what their preferred assessment method might be.</a:t>
            </a:r>
          </a:p>
          <a:p>
            <a:endParaRPr lang="en-GB" baseline="0" dirty="0" smtClean="0"/>
          </a:p>
          <a:p>
            <a:r>
              <a:rPr lang="en-GB" baseline="0" dirty="0" smtClean="0"/>
              <a:t>Useful source - </a:t>
            </a:r>
            <a:r>
              <a:rPr lang="en-GB" dirty="0" smtClean="0">
                <a:hlinkClick r:id="rId3"/>
              </a:rPr>
              <a:t>https://www.plymouth.ac.uk/uploads/production/document/path/2/2535/Student_Guide_to_Assessment.pdf</a:t>
            </a:r>
            <a:r>
              <a:rPr lang="en-GB" baseline="0" dirty="0" smtClean="0"/>
              <a:t>  </a:t>
            </a:r>
          </a:p>
          <a:p>
            <a:endParaRPr lang="en-GB" baseline="0" dirty="0" smtClean="0"/>
          </a:p>
          <a:p>
            <a:r>
              <a:rPr lang="en-GB" baseline="0" dirty="0" smtClean="0"/>
              <a:t>Explain to students the importance of researching how the course(s) they are interested in are assessed.</a:t>
            </a:r>
          </a:p>
        </p:txBody>
      </p:sp>
      <p:sp>
        <p:nvSpPr>
          <p:cNvPr id="4" name="Slide Number Placeholder 3"/>
          <p:cNvSpPr>
            <a:spLocks noGrp="1"/>
          </p:cNvSpPr>
          <p:nvPr>
            <p:ph type="sldNum" sz="quarter" idx="10"/>
          </p:nvPr>
        </p:nvSpPr>
        <p:spPr/>
        <p:txBody>
          <a:bodyPr/>
          <a:lstStyle/>
          <a:p>
            <a:fld id="{812CBC23-9250-7349-A59D-41C845E0C87D}" type="slidenum">
              <a:rPr lang="en-US" smtClean="0"/>
              <a:t>21</a:t>
            </a:fld>
            <a:endParaRPr lang="en-US"/>
          </a:p>
        </p:txBody>
      </p:sp>
    </p:spTree>
    <p:extLst>
      <p:ext uri="{BB962C8B-B14F-4D97-AF65-F5344CB8AC3E}">
        <p14:creationId xmlns:p14="http://schemas.microsoft.com/office/powerpoint/2010/main" val="237461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a:t>
            </a:fld>
            <a:endParaRPr lang="en-US"/>
          </a:p>
        </p:txBody>
      </p:sp>
    </p:spTree>
    <p:extLst>
      <p:ext uri="{BB962C8B-B14F-4D97-AF65-F5344CB8AC3E}">
        <p14:creationId xmlns:p14="http://schemas.microsoft.com/office/powerpoint/2010/main" val="3169757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Independent activity: </a:t>
            </a:r>
            <a:r>
              <a:rPr lang="en-GB" b="0" baseline="0" dirty="0" smtClean="0"/>
              <a:t>for the course(s) students have been researching, can they find out how these courses are taught and assessed?</a:t>
            </a:r>
            <a:endParaRPr lang="en-GB" b="1" dirty="0" smtClean="0"/>
          </a:p>
        </p:txBody>
      </p:sp>
      <p:sp>
        <p:nvSpPr>
          <p:cNvPr id="4" name="Slide Number Placeholder 3"/>
          <p:cNvSpPr>
            <a:spLocks noGrp="1"/>
          </p:cNvSpPr>
          <p:nvPr>
            <p:ph type="sldNum" sz="quarter" idx="10"/>
          </p:nvPr>
        </p:nvSpPr>
        <p:spPr/>
        <p:txBody>
          <a:bodyPr/>
          <a:lstStyle/>
          <a:p>
            <a:fld id="{812CBC23-9250-7349-A59D-41C845E0C87D}" type="slidenum">
              <a:rPr lang="en-US" smtClean="0"/>
              <a:t>22</a:t>
            </a:fld>
            <a:endParaRPr lang="en-US"/>
          </a:p>
        </p:txBody>
      </p:sp>
    </p:spTree>
    <p:extLst>
      <p:ext uri="{BB962C8B-B14F-4D97-AF65-F5344CB8AC3E}">
        <p14:creationId xmlns:p14="http://schemas.microsoft.com/office/powerpoint/2010/main" val="291132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159250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2.1</a:t>
            </a:r>
          </a:p>
          <a:p>
            <a:endParaRPr lang="en-GB" baseline="0" dirty="0" smtClean="0"/>
          </a:p>
          <a:p>
            <a:r>
              <a:rPr lang="en-GB" baseline="0" dirty="0" smtClean="0"/>
              <a:t>Additional areas you could expand upon:</a:t>
            </a:r>
          </a:p>
          <a:p>
            <a:pPr marL="171450" indent="-171450">
              <a:buFontTx/>
              <a:buChar char="-"/>
            </a:pPr>
            <a:r>
              <a:rPr lang="en-GB" baseline="0" dirty="0" smtClean="0"/>
              <a:t>Universities make offers based upon predicted grades, which is why it’s important for students to apply themselves in sixth form</a:t>
            </a:r>
          </a:p>
          <a:p>
            <a:pPr marL="171450" indent="-171450">
              <a:buFontTx/>
              <a:buChar char="-"/>
            </a:pPr>
            <a:r>
              <a:rPr lang="en-GB" baseline="0" dirty="0" smtClean="0"/>
              <a:t>Some courses and universities may ask for students to achieve certain GCSE grades too, such as a certain grade at GCSE maths to do Accountancy</a:t>
            </a:r>
          </a:p>
          <a:p>
            <a:pPr marL="171450" indent="-171450">
              <a:buFontTx/>
              <a:buChar char="-"/>
            </a:pPr>
            <a:r>
              <a:rPr lang="en-GB" baseline="0" dirty="0" smtClean="0"/>
              <a:t>Some universities use just grades, some use UCAS Tariffs</a:t>
            </a: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162964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Ask students why universities actually have entry requirements – often this can be a process to make sure that students don’t struggle on a course.</a:t>
            </a:r>
          </a:p>
          <a:p>
            <a:r>
              <a:rPr lang="en-GB" baseline="0" dirty="0" smtClean="0"/>
              <a:t>Ask students to consider what this might suggest about the university / courses at first glance.</a:t>
            </a:r>
          </a:p>
        </p:txBody>
      </p:sp>
      <p:sp>
        <p:nvSpPr>
          <p:cNvPr id="4" name="Slide Number Placeholder 3"/>
          <p:cNvSpPr>
            <a:spLocks noGrp="1"/>
          </p:cNvSpPr>
          <p:nvPr>
            <p:ph type="sldNum" sz="quarter" idx="10"/>
          </p:nvPr>
        </p:nvSpPr>
        <p:spPr/>
        <p:txBody>
          <a:bodyPr/>
          <a:lstStyle/>
          <a:p>
            <a:fld id="{812CBC23-9250-7349-A59D-41C845E0C87D}" type="slidenum">
              <a:rPr lang="en-US" smtClean="0"/>
              <a:t>6</a:t>
            </a:fld>
            <a:endParaRPr lang="en-US"/>
          </a:p>
        </p:txBody>
      </p:sp>
    </p:spTree>
    <p:extLst>
      <p:ext uri="{BB962C8B-B14F-4D97-AF65-F5344CB8AC3E}">
        <p14:creationId xmlns:p14="http://schemas.microsoft.com/office/powerpoint/2010/main" val="13785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to students</a:t>
            </a:r>
            <a:r>
              <a:rPr lang="en-GB" baseline="0" dirty="0" smtClean="0"/>
              <a:t> not only the difference in the range of grades, but also that some universities may only accept certain qualifications, which is why it’s so important for students to do research.</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7</a:t>
            </a:fld>
            <a:endParaRPr lang="en-US"/>
          </a:p>
        </p:txBody>
      </p:sp>
    </p:spTree>
    <p:extLst>
      <p:ext uri="{BB962C8B-B14F-4D97-AF65-F5344CB8AC3E}">
        <p14:creationId xmlns:p14="http://schemas.microsoft.com/office/powerpoint/2010/main" val="13785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12CBC23-9250-7349-A59D-41C845E0C87D}" type="slidenum">
              <a:rPr lang="en-US" smtClean="0"/>
              <a:t>8</a:t>
            </a:fld>
            <a:endParaRPr lang="en-US"/>
          </a:p>
        </p:txBody>
      </p:sp>
    </p:spTree>
    <p:extLst>
      <p:ext uri="{BB962C8B-B14F-4D97-AF65-F5344CB8AC3E}">
        <p14:creationId xmlns:p14="http://schemas.microsoft.com/office/powerpoint/2010/main" val="137857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9</a:t>
            </a:fld>
            <a:endParaRPr lang="en-US"/>
          </a:p>
        </p:txBody>
      </p:sp>
    </p:spTree>
    <p:extLst>
      <p:ext uri="{BB962C8B-B14F-4D97-AF65-F5344CB8AC3E}">
        <p14:creationId xmlns:p14="http://schemas.microsoft.com/office/powerpoint/2010/main" val="237144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Encourage students</a:t>
            </a:r>
            <a:r>
              <a:rPr lang="en-GB" baseline="0" dirty="0" smtClean="0"/>
              <a:t> to realise and act on the value of peer mentoring and peer-to-peer support. Do they have a study buddy? Is someone at their school well-matched to be that person?</a:t>
            </a:r>
          </a:p>
          <a:p>
            <a:endParaRPr lang="en-GB" baseline="0" dirty="0" smtClean="0"/>
          </a:p>
          <a:p>
            <a:r>
              <a:rPr lang="en-GB" baseline="0" dirty="0" smtClean="0"/>
              <a:t>More info about learning support at University of Manchester: </a:t>
            </a:r>
            <a:r>
              <a:rPr lang="en-GB" dirty="0" smtClean="0">
                <a:hlinkClick r:id="rId3"/>
              </a:rPr>
              <a:t>https://www.manchester.ac.uk/study/undergraduate/teaching-learning/learning-support/</a:t>
            </a:r>
            <a:endParaRPr lang="en-GB" dirty="0" smtClean="0"/>
          </a:p>
        </p:txBody>
      </p:sp>
      <p:sp>
        <p:nvSpPr>
          <p:cNvPr id="4" name="Slide Number Placeholder 3"/>
          <p:cNvSpPr>
            <a:spLocks noGrp="1"/>
          </p:cNvSpPr>
          <p:nvPr>
            <p:ph type="sldNum" sz="quarter" idx="10"/>
          </p:nvPr>
        </p:nvSpPr>
        <p:spPr/>
        <p:txBody>
          <a:bodyPr/>
          <a:lstStyle/>
          <a:p>
            <a:fld id="{812CBC23-9250-7349-A59D-41C845E0C87D}" type="slidenum">
              <a:rPr lang="en-US" smtClean="0"/>
              <a:t>10</a:t>
            </a:fld>
            <a:endParaRPr lang="en-US"/>
          </a:p>
        </p:txBody>
      </p:sp>
    </p:spTree>
    <p:extLst>
      <p:ext uri="{BB962C8B-B14F-4D97-AF65-F5344CB8AC3E}">
        <p14:creationId xmlns:p14="http://schemas.microsoft.com/office/powerpoint/2010/main" val="351409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smtClean="0">
                <a:solidFill>
                  <a:schemeClr val="tx2"/>
                </a:solidFill>
                <a:latin typeface="Verdana" charset="0"/>
                <a:ea typeface="Verdana" charset="0"/>
                <a:cs typeface="Verdana" charset="0"/>
              </a:rPr>
              <a:t>SECTION BREAK TITLE</a:t>
            </a:r>
            <a:endParaRPr lang="en-US" sz="2400" spc="1000" dirty="0">
              <a:solidFill>
                <a:schemeClr val="tx2"/>
              </a:solidFill>
              <a:latin typeface="Verdana" charset="0"/>
              <a:ea typeface="Verdana" charset="0"/>
              <a:cs typeface="Verdana" charset="0"/>
            </a:endParaRP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smtClean="0">
                <a:solidFill>
                  <a:schemeClr val="tx1">
                    <a:lumMod val="65000"/>
                    <a:lumOff val="35000"/>
                  </a:schemeClr>
                </a:solidFill>
                <a:effectLst/>
                <a:latin typeface="+mn-lt"/>
                <a:ea typeface="+mn-ea"/>
                <a:cs typeface="+mn-cs"/>
              </a:rPr>
              <a:t>Vit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vendicatet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latius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Giaecus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elibus</a:t>
            </a:r>
            <a:r>
              <a:rPr lang="en-US" sz="1000" kern="1200" dirty="0" smtClean="0">
                <a:solidFill>
                  <a:schemeClr val="tx1">
                    <a:lumMod val="65000"/>
                    <a:lumOff val="35000"/>
                  </a:schemeClr>
                </a:solidFill>
                <a:effectLst/>
                <a:latin typeface="+mn-lt"/>
                <a:ea typeface="+mn-ea"/>
                <a:cs typeface="+mn-cs"/>
              </a:rPr>
              <a:t> re con </a:t>
            </a:r>
            <a:r>
              <a:rPr lang="en-US" sz="1000" kern="1200" dirty="0" err="1" smtClean="0">
                <a:solidFill>
                  <a:schemeClr val="tx1">
                    <a:lumMod val="65000"/>
                    <a:lumOff val="35000"/>
                  </a:schemeClr>
                </a:solidFill>
                <a:effectLst/>
                <a:latin typeface="+mn-lt"/>
                <a:ea typeface="+mn-ea"/>
                <a:cs typeface="+mn-cs"/>
              </a:rPr>
              <a:t>everesto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volore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molorrore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doluptate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lautent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occatur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Equatia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epediaspicia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nonsequi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volori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optatem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poribus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apis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a:t>
            </a:r>
            <a:r>
              <a:rPr lang="en-US" sz="1000" kern="1200" dirty="0" smtClean="0">
                <a:solidFill>
                  <a:schemeClr val="tx1">
                    <a:lumMod val="65000"/>
                    <a:lumOff val="35000"/>
                  </a:schemeClr>
                </a:solidFill>
                <a:effectLst/>
                <a:latin typeface="+mn-lt"/>
                <a:ea typeface="+mn-ea"/>
                <a:cs typeface="+mn-cs"/>
              </a:rPr>
              <a:t> min pore, </a:t>
            </a:r>
            <a:r>
              <a:rPr lang="en-US" sz="1000" kern="1200" dirty="0" err="1" smtClean="0">
                <a:solidFill>
                  <a:schemeClr val="tx1">
                    <a:lumMod val="65000"/>
                    <a:lumOff val="35000"/>
                  </a:schemeClr>
                </a:solidFill>
                <a:effectLst/>
                <a:latin typeface="+mn-lt"/>
                <a:ea typeface="+mn-ea"/>
                <a:cs typeface="+mn-cs"/>
              </a:rPr>
              <a:t>conserro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prae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dollese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ntempos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sundempore</a:t>
            </a:r>
            <a:r>
              <a:rPr lang="en-US" sz="1000" kern="1200" dirty="0" smtClean="0">
                <a:solidFill>
                  <a:schemeClr val="tx1">
                    <a:lumMod val="65000"/>
                    <a:lumOff val="35000"/>
                  </a:schemeClr>
                </a:solidFill>
                <a:effectLst/>
                <a:latin typeface="+mn-lt"/>
                <a:ea typeface="+mn-ea"/>
                <a:cs typeface="+mn-cs"/>
              </a:rPr>
              <a:t> nus.</a:t>
            </a:r>
          </a:p>
          <a:p>
            <a:pPr>
              <a:lnSpc>
                <a:spcPct val="150000"/>
              </a:lnSpc>
            </a:pPr>
            <a:endParaRPr lang="en-US" sz="1000" kern="1200" dirty="0" smtClean="0">
              <a:solidFill>
                <a:schemeClr val="tx1">
                  <a:lumMod val="65000"/>
                  <a:lumOff val="35000"/>
                </a:schemeClr>
              </a:solidFill>
              <a:effectLst/>
              <a:latin typeface="+mn-lt"/>
              <a:ea typeface="+mn-ea"/>
              <a:cs typeface="+mn-cs"/>
            </a:endParaRPr>
          </a:p>
          <a:p>
            <a:pPr>
              <a:lnSpc>
                <a:spcPct val="150000"/>
              </a:lnSpc>
            </a:pPr>
            <a:r>
              <a:rPr lang="en-US" sz="1000" kern="1200" dirty="0" err="1" smtClean="0">
                <a:solidFill>
                  <a:schemeClr val="tx1">
                    <a:lumMod val="65000"/>
                    <a:lumOff val="35000"/>
                  </a:schemeClr>
                </a:solidFill>
                <a:effectLst/>
                <a:latin typeface="+mn-lt"/>
                <a:ea typeface="+mn-ea"/>
                <a:cs typeface="+mn-cs"/>
              </a:rPr>
              <a:t>Rion</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rehento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ruptas</a:t>
            </a:r>
            <a:r>
              <a:rPr lang="en-US" sz="1000" kern="1200" dirty="0" smtClean="0">
                <a:solidFill>
                  <a:schemeClr val="tx1">
                    <a:lumMod val="65000"/>
                    <a:lumOff val="35000"/>
                  </a:schemeClr>
                </a:solidFill>
                <a:effectLst/>
                <a:latin typeface="+mn-lt"/>
                <a:ea typeface="+mn-ea"/>
                <a:cs typeface="+mn-cs"/>
              </a:rPr>
              <a:t> el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eruptatibusa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dolores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tiundipid</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estiuntem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esequas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voluptiunt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facea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idendis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aditas</a:t>
            </a:r>
            <a:r>
              <a:rPr lang="en-US" sz="1000" kern="1200" dirty="0" smtClean="0">
                <a:solidFill>
                  <a:schemeClr val="tx1">
                    <a:lumMod val="65000"/>
                    <a:lumOff val="35000"/>
                  </a:schemeClr>
                </a:solidFill>
                <a:effectLst/>
                <a:latin typeface="+mn-lt"/>
                <a:ea typeface="+mn-ea"/>
                <a:cs typeface="+mn-cs"/>
              </a:rPr>
              <a:t> et et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nam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simusdandel</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imillab</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orrumquis</a:t>
            </a:r>
            <a:r>
              <a:rPr lang="en-US" sz="1000" kern="1200" dirty="0" smtClean="0">
                <a:solidFill>
                  <a:schemeClr val="tx1">
                    <a:lumMod val="65000"/>
                    <a:lumOff val="35000"/>
                  </a:schemeClr>
                </a:solidFill>
                <a:effectLst/>
                <a:latin typeface="+mn-lt"/>
                <a:ea typeface="+mn-ea"/>
                <a:cs typeface="+mn-cs"/>
              </a:rPr>
              <a:t> que </a:t>
            </a:r>
            <a:r>
              <a:rPr lang="en-US" sz="1000" kern="1200" dirty="0" err="1" smtClean="0">
                <a:solidFill>
                  <a:schemeClr val="tx1">
                    <a:lumMod val="65000"/>
                    <a:lumOff val="35000"/>
                  </a:schemeClr>
                </a:solidFill>
                <a:effectLst/>
                <a:latin typeface="+mn-lt"/>
                <a:ea typeface="+mn-ea"/>
                <a:cs typeface="+mn-cs"/>
              </a:rPr>
              <a:t>porrum</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et quod </a:t>
            </a:r>
            <a:r>
              <a:rPr lang="en-US" sz="1000" kern="1200" dirty="0" err="1" smtClean="0">
                <a:solidFill>
                  <a:schemeClr val="tx1">
                    <a:lumMod val="65000"/>
                    <a:lumOff val="35000"/>
                  </a:schemeClr>
                </a:solidFill>
                <a:effectLst/>
                <a:latin typeface="+mn-lt"/>
                <a:ea typeface="+mn-ea"/>
                <a:cs typeface="+mn-cs"/>
              </a:rPr>
              <a:t>enim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fugias</a:t>
            </a:r>
            <a:r>
              <a:rPr lang="en-US" sz="1000" kern="1200" dirty="0" smtClean="0">
                <a:solidFill>
                  <a:schemeClr val="tx1">
                    <a:lumMod val="65000"/>
                    <a:lumOff val="35000"/>
                  </a:schemeClr>
                </a:solidFill>
                <a:effectLst/>
                <a:latin typeface="+mn-lt"/>
                <a:ea typeface="+mn-ea"/>
                <a:cs typeface="+mn-cs"/>
              </a:rPr>
              <a:t> quae </a:t>
            </a:r>
            <a:r>
              <a:rPr lang="en-US" sz="1000" kern="1200" dirty="0" err="1" smtClean="0">
                <a:solidFill>
                  <a:schemeClr val="tx1">
                    <a:lumMod val="65000"/>
                    <a:lumOff val="35000"/>
                  </a:schemeClr>
                </a:solidFill>
                <a:effectLst/>
                <a:latin typeface="+mn-lt"/>
                <a:ea typeface="+mn-ea"/>
                <a:cs typeface="+mn-cs"/>
              </a:rPr>
              <a:t>magnatur</a:t>
            </a:r>
            <a:r>
              <a:rPr lang="en-US" sz="1000" kern="1200" dirty="0" smtClean="0">
                <a:solidFill>
                  <a:schemeClr val="tx1">
                    <a:lumMod val="65000"/>
                    <a:lumOff val="35000"/>
                  </a:schemeClr>
                </a:solidFill>
                <a:effectLst/>
                <a:latin typeface="+mn-lt"/>
                <a:ea typeface="+mn-ea"/>
                <a:cs typeface="+mn-cs"/>
              </a:rPr>
              <a:t> mi, </a:t>
            </a:r>
            <a:r>
              <a:rPr lang="en-US" sz="1000" kern="1200" dirty="0" err="1" smtClean="0">
                <a:solidFill>
                  <a:schemeClr val="tx1">
                    <a:lumMod val="65000"/>
                    <a:lumOff val="35000"/>
                  </a:schemeClr>
                </a:solidFill>
                <a:effectLst/>
                <a:latin typeface="+mn-lt"/>
                <a:ea typeface="+mn-ea"/>
                <a:cs typeface="+mn-cs"/>
              </a:rPr>
              <a:t>volorit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lantior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iatusci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cuptaturepro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maximint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hit maiorum que </a:t>
            </a:r>
            <a:r>
              <a:rPr lang="en-US" sz="1000" kern="1200" dirty="0" err="1" smtClean="0">
                <a:solidFill>
                  <a:schemeClr val="tx1">
                    <a:lumMod val="65000"/>
                    <a:lumOff val="35000"/>
                  </a:schemeClr>
                </a:solidFill>
                <a:effectLst/>
                <a:latin typeface="+mn-lt"/>
                <a:ea typeface="+mn-ea"/>
                <a:cs typeface="+mn-cs"/>
              </a:rPr>
              <a:t>nobis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maiostiasi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ommoloria</a:t>
            </a:r>
            <a:r>
              <a:rPr lang="en-US" sz="1000" kern="1200" dirty="0" smtClean="0">
                <a:solidFill>
                  <a:schemeClr val="tx1">
                    <a:lumMod val="65000"/>
                    <a:lumOff val="35000"/>
                  </a:schemeClr>
                </a:solidFill>
                <a:effectLst/>
                <a:latin typeface="+mn-lt"/>
                <a:ea typeface="+mn-ea"/>
                <a:cs typeface="+mn-cs"/>
              </a:rPr>
              <a:t> con re </a:t>
            </a:r>
            <a:r>
              <a:rPr lang="en-US" sz="1000" kern="1200" dirty="0" err="1" smtClean="0">
                <a:solidFill>
                  <a:schemeClr val="tx1">
                    <a:lumMod val="65000"/>
                    <a:lumOff val="35000"/>
                  </a:schemeClr>
                </a:solidFill>
                <a:effectLst/>
                <a:latin typeface="+mn-lt"/>
                <a:ea typeface="+mn-ea"/>
                <a:cs typeface="+mn-cs"/>
              </a:rPr>
              <a:t>niendit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corro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enihitium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intio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denis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sedipsum</a:t>
            </a:r>
            <a:r>
              <a:rPr lang="en-US" sz="1000" kern="1200" dirty="0" smtClean="0">
                <a:solidFill>
                  <a:schemeClr val="tx1">
                    <a:lumMod val="65000"/>
                    <a:lumOff val="35000"/>
                  </a:schemeClr>
                </a:solidFill>
                <a:effectLst/>
                <a:latin typeface="+mn-lt"/>
                <a:ea typeface="+mn-ea"/>
                <a:cs typeface="+mn-cs"/>
              </a:rPr>
              <a:t> qui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eos</a:t>
            </a:r>
            <a:r>
              <a:rPr lang="en-US" sz="1000" kern="1200" dirty="0" smtClean="0">
                <a:solidFill>
                  <a:schemeClr val="tx1">
                    <a:lumMod val="65000"/>
                    <a:lumOff val="35000"/>
                  </a:schemeClr>
                </a:solidFill>
                <a:effectLst/>
                <a:latin typeface="+mn-lt"/>
                <a:ea typeface="+mn-ea"/>
                <a:cs typeface="+mn-cs"/>
              </a:rPr>
              <a:t> res </a:t>
            </a:r>
            <a:r>
              <a:rPr lang="en-US" sz="1000" kern="1200" dirty="0" err="1" smtClean="0">
                <a:solidFill>
                  <a:schemeClr val="tx1">
                    <a:lumMod val="65000"/>
                    <a:lumOff val="35000"/>
                  </a:schemeClr>
                </a:solidFill>
                <a:effectLst/>
                <a:latin typeface="+mn-lt"/>
                <a:ea typeface="+mn-ea"/>
                <a:cs typeface="+mn-cs"/>
              </a:rPr>
              <a:t>dolupta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tescidestis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exerio</a:t>
            </a:r>
            <a:r>
              <a:rPr lang="en-US" sz="1000" kern="1200" dirty="0" smtClean="0">
                <a:solidFill>
                  <a:schemeClr val="tx1">
                    <a:lumMod val="65000"/>
                    <a:lumOff val="35000"/>
                  </a:schemeClr>
                </a:solidFill>
                <a:effectLst/>
                <a:latin typeface="+mn-lt"/>
                <a:ea typeface="+mn-ea"/>
                <a:cs typeface="+mn-cs"/>
              </a:rPr>
              <a:t>.</a:t>
            </a:r>
            <a:endParaRPr lang="en-US" sz="1000" kern="1200" dirty="0">
              <a:solidFill>
                <a:schemeClr val="tx1">
                  <a:lumMod val="65000"/>
                  <a:lumOff val="35000"/>
                </a:schemeClr>
              </a:solidFill>
              <a:effectLst/>
              <a:latin typeface="+mn-lt"/>
              <a:ea typeface="+mn-ea"/>
              <a:cs typeface="+mn-cs"/>
            </a:endParaRP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smtClean="0">
                <a:solidFill>
                  <a:srgbClr val="00B0F0"/>
                </a:solidFill>
                <a:latin typeface="+mj-lt"/>
                <a:ea typeface="Verdana" charset="0"/>
                <a:cs typeface="Verdana" charset="0"/>
              </a:rPr>
              <a:t>Page title here</a:t>
            </a: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smtClean="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smtClean="0">
                <a:solidFill>
                  <a:srgbClr val="00B0F0"/>
                </a:solidFill>
                <a:latin typeface="Verdana" charset="0"/>
                <a:ea typeface="Verdana" charset="0"/>
                <a:cs typeface="Verdana" charset="0"/>
              </a:rPr>
              <a:t>Page title here</a:t>
            </a: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smtClean="0">
                <a:solidFill>
                  <a:schemeClr val="tx1">
                    <a:lumMod val="65000"/>
                    <a:lumOff val="35000"/>
                  </a:schemeClr>
                </a:solidFill>
                <a:effectLst/>
                <a:latin typeface="+mn-lt"/>
                <a:ea typeface="+mn-ea"/>
                <a:cs typeface="+mn-cs"/>
              </a:rPr>
              <a:t>Vit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vendicatet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latius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Giaecus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elibus</a:t>
            </a:r>
            <a:r>
              <a:rPr lang="en-US" sz="1000" kern="1200" dirty="0" smtClean="0">
                <a:solidFill>
                  <a:schemeClr val="tx1">
                    <a:lumMod val="65000"/>
                    <a:lumOff val="35000"/>
                  </a:schemeClr>
                </a:solidFill>
                <a:effectLst/>
                <a:latin typeface="+mn-lt"/>
                <a:ea typeface="+mn-ea"/>
                <a:cs typeface="+mn-cs"/>
              </a:rPr>
              <a:t> re con </a:t>
            </a:r>
            <a:r>
              <a:rPr lang="en-US" sz="1000" kern="1200" dirty="0" err="1" smtClean="0">
                <a:solidFill>
                  <a:schemeClr val="tx1">
                    <a:lumMod val="65000"/>
                    <a:lumOff val="35000"/>
                  </a:schemeClr>
                </a:solidFill>
                <a:effectLst/>
                <a:latin typeface="+mn-lt"/>
                <a:ea typeface="+mn-ea"/>
                <a:cs typeface="+mn-cs"/>
              </a:rPr>
              <a:t>everesto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volore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molorrore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doluptate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lautent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occatur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Equatia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epediaspicia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nonsequi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volori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optatem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poribus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apis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a:t>
            </a:r>
            <a:r>
              <a:rPr lang="en-US" sz="1000" kern="1200" dirty="0" smtClean="0">
                <a:solidFill>
                  <a:schemeClr val="tx1">
                    <a:lumMod val="65000"/>
                    <a:lumOff val="35000"/>
                  </a:schemeClr>
                </a:solidFill>
                <a:effectLst/>
                <a:latin typeface="+mn-lt"/>
                <a:ea typeface="+mn-ea"/>
                <a:cs typeface="+mn-cs"/>
              </a:rPr>
              <a:t> min pore, </a:t>
            </a:r>
            <a:r>
              <a:rPr lang="en-US" sz="1000" kern="1200" dirty="0" err="1" smtClean="0">
                <a:solidFill>
                  <a:schemeClr val="tx1">
                    <a:lumMod val="65000"/>
                    <a:lumOff val="35000"/>
                  </a:schemeClr>
                </a:solidFill>
                <a:effectLst/>
                <a:latin typeface="+mn-lt"/>
                <a:ea typeface="+mn-ea"/>
                <a:cs typeface="+mn-cs"/>
              </a:rPr>
              <a:t>conserro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prae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dollese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ntempos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sundempore</a:t>
            </a:r>
            <a:r>
              <a:rPr lang="en-US" sz="1000" kern="1200" dirty="0" smtClean="0">
                <a:solidFill>
                  <a:schemeClr val="tx1">
                    <a:lumMod val="65000"/>
                    <a:lumOff val="35000"/>
                  </a:schemeClr>
                </a:solidFill>
                <a:effectLst/>
                <a:latin typeface="+mn-lt"/>
                <a:ea typeface="+mn-ea"/>
                <a:cs typeface="+mn-cs"/>
              </a:rPr>
              <a:t> nus.</a:t>
            </a:r>
          </a:p>
          <a:p>
            <a:pPr>
              <a:lnSpc>
                <a:spcPct val="150000"/>
              </a:lnSpc>
            </a:pPr>
            <a:endParaRPr lang="en-US" sz="1000" kern="1200" dirty="0" smtClean="0">
              <a:solidFill>
                <a:schemeClr val="tx1">
                  <a:lumMod val="65000"/>
                  <a:lumOff val="35000"/>
                </a:schemeClr>
              </a:solidFill>
              <a:effectLst/>
              <a:latin typeface="+mn-lt"/>
              <a:ea typeface="+mn-ea"/>
              <a:cs typeface="+mn-cs"/>
            </a:endParaRPr>
          </a:p>
          <a:p>
            <a:pPr>
              <a:lnSpc>
                <a:spcPct val="150000"/>
              </a:lnSpc>
            </a:pPr>
            <a:r>
              <a:rPr lang="en-US" sz="1000" kern="1200" dirty="0" err="1" smtClean="0">
                <a:solidFill>
                  <a:schemeClr val="tx1">
                    <a:lumMod val="65000"/>
                    <a:lumOff val="35000"/>
                  </a:schemeClr>
                </a:solidFill>
                <a:effectLst/>
                <a:latin typeface="+mn-lt"/>
                <a:ea typeface="+mn-ea"/>
                <a:cs typeface="+mn-cs"/>
              </a:rPr>
              <a:t>Rion</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rehento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ruptas</a:t>
            </a:r>
            <a:r>
              <a:rPr lang="en-US" sz="1000" kern="1200" dirty="0" smtClean="0">
                <a:solidFill>
                  <a:schemeClr val="tx1">
                    <a:lumMod val="65000"/>
                    <a:lumOff val="35000"/>
                  </a:schemeClr>
                </a:solidFill>
                <a:effectLst/>
                <a:latin typeface="+mn-lt"/>
                <a:ea typeface="+mn-ea"/>
                <a:cs typeface="+mn-cs"/>
              </a:rPr>
              <a:t> el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eruptatibusa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dolores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tiundipid</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estiuntem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esequas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voluptiunt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facea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idendis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aditas</a:t>
            </a:r>
            <a:r>
              <a:rPr lang="en-US" sz="1000" kern="1200" dirty="0" smtClean="0">
                <a:solidFill>
                  <a:schemeClr val="tx1">
                    <a:lumMod val="65000"/>
                    <a:lumOff val="35000"/>
                  </a:schemeClr>
                </a:solidFill>
                <a:effectLst/>
                <a:latin typeface="+mn-lt"/>
                <a:ea typeface="+mn-ea"/>
                <a:cs typeface="+mn-cs"/>
              </a:rPr>
              <a:t> et et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nam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simusdandel</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imillab</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orrumquis</a:t>
            </a:r>
            <a:r>
              <a:rPr lang="en-US" sz="1000" kern="1200" dirty="0" smtClean="0">
                <a:solidFill>
                  <a:schemeClr val="tx1">
                    <a:lumMod val="65000"/>
                    <a:lumOff val="35000"/>
                  </a:schemeClr>
                </a:solidFill>
                <a:effectLst/>
                <a:latin typeface="+mn-lt"/>
                <a:ea typeface="+mn-ea"/>
                <a:cs typeface="+mn-cs"/>
              </a:rPr>
              <a:t> que </a:t>
            </a:r>
            <a:r>
              <a:rPr lang="en-US" sz="1000" kern="1200" dirty="0" err="1" smtClean="0">
                <a:solidFill>
                  <a:schemeClr val="tx1">
                    <a:lumMod val="65000"/>
                    <a:lumOff val="35000"/>
                  </a:schemeClr>
                </a:solidFill>
                <a:effectLst/>
                <a:latin typeface="+mn-lt"/>
                <a:ea typeface="+mn-ea"/>
                <a:cs typeface="+mn-cs"/>
              </a:rPr>
              <a:t>porrum</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et quod </a:t>
            </a:r>
            <a:r>
              <a:rPr lang="en-US" sz="1000" kern="1200" dirty="0" err="1" smtClean="0">
                <a:solidFill>
                  <a:schemeClr val="tx1">
                    <a:lumMod val="65000"/>
                    <a:lumOff val="35000"/>
                  </a:schemeClr>
                </a:solidFill>
                <a:effectLst/>
                <a:latin typeface="+mn-lt"/>
                <a:ea typeface="+mn-ea"/>
                <a:cs typeface="+mn-cs"/>
              </a:rPr>
              <a:t>enim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fugias</a:t>
            </a:r>
            <a:r>
              <a:rPr lang="en-US" sz="1000" kern="1200" dirty="0" smtClean="0">
                <a:solidFill>
                  <a:schemeClr val="tx1">
                    <a:lumMod val="65000"/>
                    <a:lumOff val="35000"/>
                  </a:schemeClr>
                </a:solidFill>
                <a:effectLst/>
                <a:latin typeface="+mn-lt"/>
                <a:ea typeface="+mn-ea"/>
                <a:cs typeface="+mn-cs"/>
              </a:rPr>
              <a:t> quae </a:t>
            </a:r>
            <a:r>
              <a:rPr lang="en-US" sz="1000" kern="1200" dirty="0" err="1" smtClean="0">
                <a:solidFill>
                  <a:schemeClr val="tx1">
                    <a:lumMod val="65000"/>
                    <a:lumOff val="35000"/>
                  </a:schemeClr>
                </a:solidFill>
                <a:effectLst/>
                <a:latin typeface="+mn-lt"/>
                <a:ea typeface="+mn-ea"/>
                <a:cs typeface="+mn-cs"/>
              </a:rPr>
              <a:t>magnatur</a:t>
            </a:r>
            <a:r>
              <a:rPr lang="en-US" sz="1000" kern="1200" dirty="0" smtClean="0">
                <a:solidFill>
                  <a:schemeClr val="tx1">
                    <a:lumMod val="65000"/>
                    <a:lumOff val="35000"/>
                  </a:schemeClr>
                </a:solidFill>
                <a:effectLst/>
                <a:latin typeface="+mn-lt"/>
                <a:ea typeface="+mn-ea"/>
                <a:cs typeface="+mn-cs"/>
              </a:rPr>
              <a:t> mi, </a:t>
            </a:r>
            <a:r>
              <a:rPr lang="en-US" sz="1000" kern="1200" dirty="0" err="1" smtClean="0">
                <a:solidFill>
                  <a:schemeClr val="tx1">
                    <a:lumMod val="65000"/>
                    <a:lumOff val="35000"/>
                  </a:schemeClr>
                </a:solidFill>
                <a:effectLst/>
                <a:latin typeface="+mn-lt"/>
                <a:ea typeface="+mn-ea"/>
                <a:cs typeface="+mn-cs"/>
              </a:rPr>
              <a:t>volorit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lantior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iatusci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cuptaturepro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maximint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hit maiorum que </a:t>
            </a:r>
            <a:r>
              <a:rPr lang="en-US" sz="1000" kern="1200" dirty="0" err="1" smtClean="0">
                <a:solidFill>
                  <a:schemeClr val="tx1">
                    <a:lumMod val="65000"/>
                    <a:lumOff val="35000"/>
                  </a:schemeClr>
                </a:solidFill>
                <a:effectLst/>
                <a:latin typeface="+mn-lt"/>
                <a:ea typeface="+mn-ea"/>
                <a:cs typeface="+mn-cs"/>
              </a:rPr>
              <a:t>nobis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maiostiasi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ommoloria</a:t>
            </a:r>
            <a:r>
              <a:rPr lang="en-US" sz="1000" kern="1200" dirty="0" smtClean="0">
                <a:solidFill>
                  <a:schemeClr val="tx1">
                    <a:lumMod val="65000"/>
                    <a:lumOff val="35000"/>
                  </a:schemeClr>
                </a:solidFill>
                <a:effectLst/>
                <a:latin typeface="+mn-lt"/>
                <a:ea typeface="+mn-ea"/>
                <a:cs typeface="+mn-cs"/>
              </a:rPr>
              <a:t> con re </a:t>
            </a:r>
            <a:r>
              <a:rPr lang="en-US" sz="1000" kern="1200" dirty="0" err="1" smtClean="0">
                <a:solidFill>
                  <a:schemeClr val="tx1">
                    <a:lumMod val="65000"/>
                    <a:lumOff val="35000"/>
                  </a:schemeClr>
                </a:solidFill>
                <a:effectLst/>
                <a:latin typeface="+mn-lt"/>
                <a:ea typeface="+mn-ea"/>
                <a:cs typeface="+mn-cs"/>
              </a:rPr>
              <a:t>niendit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corro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enihitium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intio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denis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sedipsum</a:t>
            </a:r>
            <a:r>
              <a:rPr lang="en-US" sz="1000" kern="1200" dirty="0" smtClean="0">
                <a:solidFill>
                  <a:schemeClr val="tx1">
                    <a:lumMod val="65000"/>
                    <a:lumOff val="35000"/>
                  </a:schemeClr>
                </a:solidFill>
                <a:effectLst/>
                <a:latin typeface="+mn-lt"/>
                <a:ea typeface="+mn-ea"/>
                <a:cs typeface="+mn-cs"/>
              </a:rPr>
              <a:t> qui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eos</a:t>
            </a:r>
            <a:r>
              <a:rPr lang="en-US" sz="1000" kern="1200" dirty="0" smtClean="0">
                <a:solidFill>
                  <a:schemeClr val="tx1">
                    <a:lumMod val="65000"/>
                    <a:lumOff val="35000"/>
                  </a:schemeClr>
                </a:solidFill>
                <a:effectLst/>
                <a:latin typeface="+mn-lt"/>
                <a:ea typeface="+mn-ea"/>
                <a:cs typeface="+mn-cs"/>
              </a:rPr>
              <a:t> res </a:t>
            </a:r>
            <a:r>
              <a:rPr lang="en-US" sz="1000" kern="1200" dirty="0" err="1" smtClean="0">
                <a:solidFill>
                  <a:schemeClr val="tx1">
                    <a:lumMod val="65000"/>
                    <a:lumOff val="35000"/>
                  </a:schemeClr>
                </a:solidFill>
                <a:effectLst/>
                <a:latin typeface="+mn-lt"/>
                <a:ea typeface="+mn-ea"/>
                <a:cs typeface="+mn-cs"/>
              </a:rPr>
              <a:t>dolupta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tescidestis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exerio</a:t>
            </a:r>
            <a:r>
              <a:rPr lang="en-US" sz="1000" kern="1200" dirty="0" smtClean="0">
                <a:solidFill>
                  <a:schemeClr val="tx1">
                    <a:lumMod val="65000"/>
                    <a:lumOff val="35000"/>
                  </a:schemeClr>
                </a:solidFill>
                <a:effectLst/>
                <a:latin typeface="+mn-lt"/>
                <a:ea typeface="+mn-ea"/>
                <a:cs typeface="+mn-cs"/>
              </a:rPr>
              <a:t>.</a:t>
            </a:r>
            <a:endParaRPr lang="en-US" sz="10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smtClean="0">
                <a:solidFill>
                  <a:srgbClr val="00B0F0"/>
                </a:solidFill>
                <a:latin typeface="Verdana" charset="0"/>
                <a:ea typeface="Verdana" charset="0"/>
                <a:cs typeface="Verdana" charset="0"/>
              </a:rPr>
              <a:t>Page title here</a:t>
            </a: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45640"/>
          <a:stretch/>
        </p:blipFill>
        <p:spPr>
          <a:xfrm>
            <a:off x="229136" y="209549"/>
            <a:ext cx="11753314" cy="4250983"/>
          </a:xfrm>
          <a:prstGeom prst="rect">
            <a:avLst/>
          </a:prstGeom>
        </p:spPr>
      </p:pic>
      <p:cxnSp>
        <p:nvCxnSpPr>
          <p:cNvPr id="3" name="Straight Connector 2"/>
          <p:cNvCxnSpPr/>
          <p:nvPr userDrawn="1"/>
        </p:nvCxnSpPr>
        <p:spPr>
          <a:xfrm>
            <a:off x="37369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smtClean="0">
                <a:solidFill>
                  <a:srgbClr val="1E2C52"/>
                </a:solidFill>
                <a:latin typeface="Verdana" charset="0"/>
                <a:ea typeface="Verdana" charset="0"/>
                <a:cs typeface="Verdana" charset="0"/>
              </a:rPr>
              <a:t>YEAR 12 | SESSION TWO</a:t>
            </a:r>
            <a:endParaRPr lang="en-US" sz="800" spc="200" baseline="0" dirty="0">
              <a:solidFill>
                <a:srgbClr val="1E2C52"/>
              </a:solidFill>
              <a:latin typeface="Verdana" charset="0"/>
              <a:ea typeface="Verdana" charset="0"/>
              <a:cs typeface="Verdana" charset="0"/>
            </a:endParaRPr>
          </a:p>
        </p:txBody>
      </p:sp>
    </p:spTree>
    <p:extLst>
      <p:ext uri="{BB962C8B-B14F-4D97-AF65-F5344CB8AC3E}">
        <p14:creationId xmlns:p14="http://schemas.microsoft.com/office/powerpoint/2010/main" val="1297724646"/>
      </p:ext>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63" t="14576" r="-163" b="30555"/>
          <a:stretch/>
        </p:blipFill>
        <p:spPr>
          <a:xfrm>
            <a:off x="238254" y="228599"/>
            <a:ext cx="11687045" cy="4267201"/>
          </a:xfrm>
          <a:prstGeom prst="rect">
            <a:avLst/>
          </a:prstGeom>
        </p:spPr>
      </p:pic>
      <p:cxnSp>
        <p:nvCxnSpPr>
          <p:cNvPr id="3" name="Straight Connector 2"/>
          <p:cNvCxnSpPr/>
          <p:nvPr userDrawn="1"/>
        </p:nvCxnSpPr>
        <p:spPr>
          <a:xfrm>
            <a:off x="37369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smtClean="0">
                <a:solidFill>
                  <a:srgbClr val="1E2C52"/>
                </a:solidFill>
                <a:latin typeface="Verdana" charset="0"/>
                <a:ea typeface="Verdana" charset="0"/>
                <a:cs typeface="Verdana" charset="0"/>
              </a:rPr>
              <a:t>YEAR 12 | SESSION TWO</a:t>
            </a:r>
            <a:endParaRPr lang="en-US" sz="800" spc="200" baseline="0" dirty="0">
              <a:solidFill>
                <a:srgbClr val="1E2C52"/>
              </a:solidFill>
              <a:latin typeface="Verdana" charset="0"/>
              <a:ea typeface="Verdana" charset="0"/>
              <a:cs typeface="Verdana" charset="0"/>
            </a:endParaRP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smtClean="0">
                <a:solidFill>
                  <a:srgbClr val="1E2C52"/>
                </a:solidFill>
                <a:latin typeface="Verdana" charset="0"/>
                <a:ea typeface="Verdana" charset="0"/>
                <a:cs typeface="Verdana" charset="0"/>
              </a:rPr>
              <a:t>Presentation title here  |  Date</a:t>
            </a:r>
            <a:endParaRPr lang="en-US" sz="800" spc="200" baseline="0" dirty="0">
              <a:solidFill>
                <a:srgbClr val="1E2C52"/>
              </a:solidFill>
              <a:latin typeface="Verdana" charset="0"/>
              <a:ea typeface="Verdana" charset="0"/>
              <a:cs typeface="Verdana"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smtClean="0">
                <a:solidFill>
                  <a:srgbClr val="1E2C52"/>
                </a:solidFill>
                <a:latin typeface="Verdana" charset="0"/>
                <a:ea typeface="Verdana" charset="0"/>
                <a:cs typeface="Verdana" charset="0"/>
              </a:rPr>
              <a:t>Presentation title here  |  Date</a:t>
            </a:r>
            <a:endParaRPr lang="en-US" sz="800" spc="200" baseline="0" dirty="0">
              <a:solidFill>
                <a:srgbClr val="1E2C52"/>
              </a:solidFill>
              <a:latin typeface="Verdana" charset="0"/>
              <a:ea typeface="Verdana" charset="0"/>
              <a:cs typeface="Verdana"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smtClean="0">
                <a:solidFill>
                  <a:srgbClr val="00B0F0"/>
                </a:solidFill>
                <a:latin typeface="+mj-lt"/>
                <a:ea typeface="Verdana" charset="0"/>
                <a:cs typeface="Verdana" charset="0"/>
              </a:rPr>
              <a:t>THIS IS THE TITLE OF </a:t>
            </a:r>
          </a:p>
          <a:p>
            <a:pPr algn="l"/>
            <a:r>
              <a:rPr lang="en-US" sz="2000" i="0" spc="600" baseline="0" dirty="0" smtClean="0">
                <a:solidFill>
                  <a:srgbClr val="00B0F0"/>
                </a:solidFill>
                <a:latin typeface="+mj-lt"/>
                <a:ea typeface="Verdana" charset="0"/>
                <a:cs typeface="Verdana" charset="0"/>
              </a:rPr>
              <a:t>THE DOCUMENT</a:t>
            </a:r>
            <a:endParaRPr lang="en-US" sz="2000" i="0" spc="600" baseline="0" dirty="0">
              <a:solidFill>
                <a:srgbClr val="00B0F0"/>
              </a:solidFill>
              <a:latin typeface="+mj-lt"/>
              <a:ea typeface="Verdana" charset="0"/>
              <a:cs typeface="Verdana" charset="0"/>
            </a:endParaRP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smtClean="0">
                <a:solidFill>
                  <a:srgbClr val="0070C0"/>
                </a:solidFill>
                <a:latin typeface="+mn-lt"/>
                <a:ea typeface="Verdana" charset="0"/>
                <a:cs typeface="Verdana" charset="0"/>
              </a:rPr>
              <a:t>This is the subtitle text</a:t>
            </a:r>
            <a:endParaRPr lang="en-US" sz="1200" spc="300" baseline="0" dirty="0">
              <a:solidFill>
                <a:srgbClr val="0070C0"/>
              </a:solidFill>
              <a:latin typeface="+mn-lt"/>
              <a:ea typeface="Verdana" charset="0"/>
              <a:cs typeface="Verdana"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smtClean="0">
                <a:solidFill>
                  <a:srgbClr val="1E2C52"/>
                </a:solidFill>
                <a:latin typeface="Verdana" charset="0"/>
                <a:ea typeface="Verdana" charset="0"/>
                <a:cs typeface="Verdana" charset="0"/>
              </a:rPr>
              <a:t>September 2017</a:t>
            </a:r>
            <a:endParaRPr lang="en-US" sz="800" spc="200" baseline="0" dirty="0">
              <a:solidFill>
                <a:srgbClr val="1E2C52"/>
              </a:solidFill>
              <a:latin typeface="Verdana" charset="0"/>
              <a:ea typeface="Verdana" charset="0"/>
              <a:cs typeface="Verdana" charset="0"/>
            </a:endParaRP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71" r:id="rId6"/>
    <p:sldLayoutId id="2147483679" r:id="rId7"/>
    <p:sldLayoutId id="2147483682" r:id="rId8"/>
    <p:sldLayoutId id="2147483684" r:id="rId9"/>
    <p:sldLayoutId id="2147483676" r:id="rId10"/>
    <p:sldLayoutId id="2147483665" r:id="rId11"/>
    <p:sldLayoutId id="2147483680" r:id="rId12"/>
    <p:sldLayoutId id="2147483681" r:id="rId13"/>
    <p:sldLayoutId id="2147483662" r:id="rId14"/>
  </p:sldLayoutIdLst>
  <p:transition spd="slow">
    <p:push/>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qyCn3APagyU"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14" y="5347886"/>
            <a:ext cx="2203691" cy="637872"/>
          </a:xfrm>
          <a:prstGeom prst="rect">
            <a:avLst/>
          </a:prstGeom>
        </p:spPr>
      </p:pic>
      <p:pic>
        <p:nvPicPr>
          <p:cNvPr id="7" name="Picture 2" descr="http://www2.wlv.ac.uk/webteam/files/wlv_logo_colour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9678" y="4624321"/>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0229" y="4754881"/>
            <a:ext cx="7045931" cy="1230878"/>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YEAR 12 SESSION 2:</a:t>
            </a:r>
          </a:p>
          <a:p>
            <a:r>
              <a:rPr lang="en-GB" sz="3600" b="1" dirty="0"/>
              <a:t>WHAT DOES HE STUDY ENTAIL?</a:t>
            </a:r>
          </a:p>
        </p:txBody>
      </p:sp>
    </p:spTree>
    <p:extLst>
      <p:ext uri="{BB962C8B-B14F-4D97-AF65-F5344CB8AC3E}">
        <p14:creationId xmlns:p14="http://schemas.microsoft.com/office/powerpoint/2010/main" val="2046526794"/>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9385" y="413637"/>
            <a:ext cx="8385647" cy="1155816"/>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ACCESSIBILITY &amp; LEARNING SUPPORT AT UNIVERSITY</a:t>
            </a:r>
          </a:p>
        </p:txBody>
      </p:sp>
      <p:sp>
        <p:nvSpPr>
          <p:cNvPr id="5" name="TextBox 4"/>
          <p:cNvSpPr txBox="1"/>
          <p:nvPr/>
        </p:nvSpPr>
        <p:spPr>
          <a:xfrm>
            <a:off x="389385" y="1869103"/>
            <a:ext cx="7297569" cy="3354765"/>
          </a:xfrm>
          <a:prstGeom prst="rect">
            <a:avLst/>
          </a:prstGeom>
          <a:noFill/>
        </p:spPr>
        <p:txBody>
          <a:bodyPr wrap="square" rtlCol="0">
            <a:spAutoFit/>
          </a:bodyPr>
          <a:lstStyle/>
          <a:p>
            <a:pPr>
              <a:lnSpc>
                <a:spcPct val="150000"/>
              </a:lnSpc>
            </a:pPr>
            <a:r>
              <a:rPr lang="en-GB" sz="2400" b="1" dirty="0" smtClean="0"/>
              <a:t>Peer mentoring</a:t>
            </a:r>
            <a:r>
              <a:rPr lang="en-GB" sz="2400" dirty="0" smtClean="0"/>
              <a:t> – a current university student to help you with your course</a:t>
            </a:r>
          </a:p>
          <a:p>
            <a:pPr>
              <a:lnSpc>
                <a:spcPct val="150000"/>
              </a:lnSpc>
            </a:pPr>
            <a:r>
              <a:rPr lang="en-GB" sz="2400" b="1" dirty="0"/>
              <a:t>A</a:t>
            </a:r>
            <a:r>
              <a:rPr lang="en-GB" sz="2400" b="1" dirty="0" smtClean="0"/>
              <a:t>cademic tutors</a:t>
            </a:r>
            <a:r>
              <a:rPr lang="en-GB" sz="2400" dirty="0" smtClean="0"/>
              <a:t> – university staff member to support you with your course</a:t>
            </a:r>
          </a:p>
          <a:p>
            <a:pPr>
              <a:lnSpc>
                <a:spcPct val="150000"/>
              </a:lnSpc>
            </a:pPr>
            <a:r>
              <a:rPr lang="en-GB" sz="2400" b="1" dirty="0" smtClean="0"/>
              <a:t>Library support team</a:t>
            </a:r>
            <a:r>
              <a:rPr lang="en-GB" sz="2400" dirty="0" smtClean="0"/>
              <a:t> – staff and online support to help you with study skills</a:t>
            </a:r>
            <a:endParaRPr lang="en-GB" sz="2400" b="1" dirty="0"/>
          </a:p>
        </p:txBody>
      </p:sp>
      <p:pic>
        <p:nvPicPr>
          <p:cNvPr id="9" name="Picture 6" descr="4,340 Mentoring Stock Illustrations, Cliparts And Royalty Fre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226" y="1729874"/>
            <a:ext cx="3976541" cy="304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516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9384" y="455204"/>
            <a:ext cx="7816821" cy="93418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GENERAL SUPPORT AT UNIVERSITY</a:t>
            </a:r>
          </a:p>
        </p:txBody>
      </p:sp>
      <p:sp>
        <p:nvSpPr>
          <p:cNvPr id="5" name="TextBox 4"/>
          <p:cNvSpPr txBox="1"/>
          <p:nvPr/>
        </p:nvSpPr>
        <p:spPr>
          <a:xfrm>
            <a:off x="389384" y="1576334"/>
            <a:ext cx="9848106" cy="1318181"/>
          </a:xfrm>
          <a:prstGeom prst="rect">
            <a:avLst/>
          </a:prstGeom>
          <a:noFill/>
        </p:spPr>
        <p:txBody>
          <a:bodyPr wrap="square" rtlCol="0">
            <a:spAutoFit/>
          </a:bodyPr>
          <a:lstStyle/>
          <a:p>
            <a:pPr>
              <a:lnSpc>
                <a:spcPct val="150000"/>
              </a:lnSpc>
            </a:pPr>
            <a:r>
              <a:rPr lang="en-GB" sz="2800" dirty="0" smtClean="0"/>
              <a:t>Universities also have a lot of general support to help students in a range of ways:</a:t>
            </a:r>
          </a:p>
        </p:txBody>
      </p:sp>
      <p:sp>
        <p:nvSpPr>
          <p:cNvPr id="9" name="Rectangle 8"/>
          <p:cNvSpPr/>
          <p:nvPr/>
        </p:nvSpPr>
        <p:spPr>
          <a:xfrm>
            <a:off x="1559410" y="3490450"/>
            <a:ext cx="2590800" cy="1082040"/>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bg1"/>
                </a:solidFill>
              </a:rPr>
              <a:t>Finance</a:t>
            </a:r>
            <a:endParaRPr lang="en-GB" sz="3200" dirty="0">
              <a:solidFill>
                <a:schemeClr val="bg1"/>
              </a:solidFill>
            </a:endParaRPr>
          </a:p>
        </p:txBody>
      </p:sp>
      <p:sp>
        <p:nvSpPr>
          <p:cNvPr id="10" name="Rectangle 9"/>
          <p:cNvSpPr/>
          <p:nvPr/>
        </p:nvSpPr>
        <p:spPr>
          <a:xfrm>
            <a:off x="4485490" y="3476751"/>
            <a:ext cx="2590800" cy="1082040"/>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bg1"/>
                </a:solidFill>
              </a:rPr>
              <a:t>Housing</a:t>
            </a:r>
            <a:endParaRPr lang="en-GB" sz="3200" dirty="0">
              <a:solidFill>
                <a:schemeClr val="bg1"/>
              </a:solidFill>
            </a:endParaRPr>
          </a:p>
        </p:txBody>
      </p:sp>
      <p:sp>
        <p:nvSpPr>
          <p:cNvPr id="11" name="Rectangle 10"/>
          <p:cNvSpPr/>
          <p:nvPr/>
        </p:nvSpPr>
        <p:spPr>
          <a:xfrm>
            <a:off x="7381090" y="3476751"/>
            <a:ext cx="2590800" cy="1082040"/>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bg1"/>
                </a:solidFill>
              </a:rPr>
              <a:t>Disability</a:t>
            </a:r>
            <a:endParaRPr lang="en-GB" sz="3200" dirty="0">
              <a:solidFill>
                <a:schemeClr val="bg1"/>
              </a:solidFill>
            </a:endParaRPr>
          </a:p>
        </p:txBody>
      </p:sp>
      <p:sp>
        <p:nvSpPr>
          <p:cNvPr id="12" name="Rectangle 11"/>
          <p:cNvSpPr/>
          <p:nvPr/>
        </p:nvSpPr>
        <p:spPr>
          <a:xfrm>
            <a:off x="1559410" y="4728462"/>
            <a:ext cx="2590800" cy="1082040"/>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bg1"/>
                </a:solidFill>
              </a:rPr>
              <a:t>Counselling</a:t>
            </a:r>
            <a:endParaRPr lang="en-GB" sz="3200" dirty="0">
              <a:solidFill>
                <a:schemeClr val="bg1"/>
              </a:solidFill>
            </a:endParaRPr>
          </a:p>
        </p:txBody>
      </p:sp>
      <p:sp>
        <p:nvSpPr>
          <p:cNvPr id="13" name="Rectangle 12"/>
          <p:cNvSpPr/>
          <p:nvPr/>
        </p:nvSpPr>
        <p:spPr>
          <a:xfrm>
            <a:off x="4485490" y="4732524"/>
            <a:ext cx="2590800" cy="1082040"/>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bg1"/>
                </a:solidFill>
              </a:rPr>
              <a:t>Well-being</a:t>
            </a:r>
            <a:endParaRPr lang="en-GB" sz="3200" dirty="0">
              <a:solidFill>
                <a:schemeClr val="bg1"/>
              </a:solidFill>
            </a:endParaRPr>
          </a:p>
        </p:txBody>
      </p:sp>
      <p:sp>
        <p:nvSpPr>
          <p:cNvPr id="14" name="Rectangle 13"/>
          <p:cNvSpPr/>
          <p:nvPr/>
        </p:nvSpPr>
        <p:spPr>
          <a:xfrm>
            <a:off x="7381090" y="4745733"/>
            <a:ext cx="2590800" cy="1082040"/>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bg1"/>
                </a:solidFill>
              </a:rPr>
              <a:t>Emotional</a:t>
            </a:r>
            <a:endParaRPr lang="en-GB" sz="3200" dirty="0">
              <a:solidFill>
                <a:schemeClr val="bg1"/>
              </a:solidFill>
            </a:endParaRPr>
          </a:p>
        </p:txBody>
      </p:sp>
    </p:spTree>
    <p:extLst>
      <p:ext uri="{BB962C8B-B14F-4D97-AF65-F5344CB8AC3E}">
        <p14:creationId xmlns:p14="http://schemas.microsoft.com/office/powerpoint/2010/main" val="26265962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445719"/>
            <a:ext cx="6476637" cy="869733"/>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THE UNBELIEVABLE TRUTH</a:t>
            </a:r>
          </a:p>
        </p:txBody>
      </p:sp>
      <p:sp>
        <p:nvSpPr>
          <p:cNvPr id="3" name="Rounded Rectangular Callout 2"/>
          <p:cNvSpPr/>
          <p:nvPr/>
        </p:nvSpPr>
        <p:spPr>
          <a:xfrm>
            <a:off x="1106905" y="2454442"/>
            <a:ext cx="9484895" cy="1817047"/>
          </a:xfrm>
          <a:prstGeom prst="wedgeRoundRectCallout">
            <a:avLst>
              <a:gd name="adj1" fmla="val -43465"/>
              <a:gd name="adj2" fmla="val 19780"/>
              <a:gd name="adj3" fmla="val 16667"/>
            </a:avLst>
          </a:prstGeom>
          <a:solidFill>
            <a:srgbClr val="ED1C2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bg1"/>
                </a:solidFill>
              </a:rPr>
              <a:t>Listen to the following ‘lecture’ and make note of the 5 things you think are true!</a:t>
            </a:r>
            <a:endParaRPr lang="en-GB" sz="3200" b="1" dirty="0">
              <a:solidFill>
                <a:schemeClr val="bg1"/>
              </a:solidFill>
            </a:endParaRPr>
          </a:p>
        </p:txBody>
      </p:sp>
    </p:spTree>
    <p:extLst>
      <p:ext uri="{BB962C8B-B14F-4D97-AF65-F5344CB8AC3E}">
        <p14:creationId xmlns:p14="http://schemas.microsoft.com/office/powerpoint/2010/main" val="2974630388"/>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1679" y="1412262"/>
            <a:ext cx="7196182" cy="4093428"/>
          </a:xfrm>
          <a:prstGeom prst="rect">
            <a:avLst/>
          </a:prstGeom>
        </p:spPr>
        <p:txBody>
          <a:bodyPr wrap="square">
            <a:spAutoFit/>
          </a:bodyPr>
          <a:lstStyle/>
          <a:p>
            <a:pPr marL="285750" indent="-285750">
              <a:buFont typeface="Arial" panose="020B0604020202020204" pitchFamily="34" charset="0"/>
              <a:buChar char="•"/>
            </a:pPr>
            <a:r>
              <a:rPr lang="en-GB" sz="2000" dirty="0" smtClean="0"/>
              <a:t>1 lecturer and between </a:t>
            </a:r>
            <a:r>
              <a:rPr lang="en-GB" sz="2000" b="1" dirty="0" smtClean="0">
                <a:solidFill>
                  <a:srgbClr val="00B050"/>
                </a:solidFill>
              </a:rPr>
              <a:t>30 and 300 students</a:t>
            </a:r>
            <a:r>
              <a:rPr lang="en-GB" sz="2000" dirty="0" smtClean="0"/>
              <a:t>, depending on course size.</a:t>
            </a:r>
          </a:p>
          <a:p>
            <a:endParaRPr lang="en-GB" sz="2000" dirty="0" smtClean="0"/>
          </a:p>
          <a:p>
            <a:pPr marL="285750" indent="-285750">
              <a:buFont typeface="Arial" panose="020B0604020202020204" pitchFamily="34" charset="0"/>
              <a:buChar char="•"/>
            </a:pPr>
            <a:r>
              <a:rPr lang="en-GB" sz="2000" dirty="0"/>
              <a:t>O</a:t>
            </a:r>
            <a:r>
              <a:rPr lang="en-GB" sz="2000" dirty="0" smtClean="0"/>
              <a:t>ften PowerPoint-based presentation with explanations. It </a:t>
            </a:r>
            <a:r>
              <a:rPr lang="en-GB" sz="2000" dirty="0"/>
              <a:t>is often useful to be making notes on what is </a:t>
            </a:r>
            <a:r>
              <a:rPr lang="en-GB" sz="2000" dirty="0" smtClean="0"/>
              <a:t>said.</a:t>
            </a: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b="1" dirty="0" smtClean="0">
                <a:solidFill>
                  <a:srgbClr val="FFC000"/>
                </a:solidFill>
              </a:rPr>
              <a:t>1-2 hours</a:t>
            </a:r>
            <a:r>
              <a:rPr lang="en-GB" sz="2000" dirty="0" smtClean="0"/>
              <a: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Sometimes a recording of these are put online for students.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Lectures are like supersized classrooms. You can still raise your hand to ask a question about anything you don’t understand!</a:t>
            </a:r>
            <a:endParaRPr lang="en-GB" sz="2000" dirty="0"/>
          </a:p>
        </p:txBody>
      </p:sp>
      <p:pic>
        <p:nvPicPr>
          <p:cNvPr id="5" name="Picture 2" descr="University of Lee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799" y="2377196"/>
            <a:ext cx="4194175" cy="26716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1679" y="605928"/>
            <a:ext cx="8007321" cy="678405"/>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YOU JUST LISTENED TO A LECTURE!</a:t>
            </a:r>
            <a:endParaRPr lang="en-GB" sz="3600" b="1" dirty="0"/>
          </a:p>
        </p:txBody>
      </p:sp>
      <p:sp>
        <p:nvSpPr>
          <p:cNvPr id="2" name="Rectangle 1"/>
          <p:cNvSpPr/>
          <p:nvPr/>
        </p:nvSpPr>
        <p:spPr>
          <a:xfrm>
            <a:off x="501680" y="5728770"/>
            <a:ext cx="6207592" cy="539827"/>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rPr>
              <a:t>What are some pros and cons of a lecture?</a:t>
            </a:r>
          </a:p>
        </p:txBody>
      </p:sp>
    </p:spTree>
    <p:extLst>
      <p:ext uri="{BB962C8B-B14F-4D97-AF65-F5344CB8AC3E}">
        <p14:creationId xmlns:p14="http://schemas.microsoft.com/office/powerpoint/2010/main" val="40071313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1679" y="627961"/>
            <a:ext cx="8048763" cy="687492"/>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YOU’RE CURRENTLY IN A SEMINAR!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95" y="2301268"/>
            <a:ext cx="3485344" cy="2614008"/>
          </a:xfrm>
          <a:prstGeom prst="rect">
            <a:avLst/>
          </a:prstGeom>
        </p:spPr>
      </p:pic>
      <p:sp>
        <p:nvSpPr>
          <p:cNvPr id="8" name="Rectangle 7"/>
          <p:cNvSpPr/>
          <p:nvPr/>
        </p:nvSpPr>
        <p:spPr>
          <a:xfrm>
            <a:off x="501679" y="1485537"/>
            <a:ext cx="7097486" cy="4093428"/>
          </a:xfrm>
          <a:prstGeom prst="rect">
            <a:avLst/>
          </a:prstGeom>
        </p:spPr>
        <p:txBody>
          <a:bodyPr wrap="square">
            <a:spAutoFit/>
          </a:bodyPr>
          <a:lstStyle/>
          <a:p>
            <a:pPr marL="285750" indent="-285750">
              <a:buFont typeface="Arial" panose="020B0604020202020204" pitchFamily="34" charset="0"/>
              <a:buChar char="•"/>
            </a:pPr>
            <a:r>
              <a:rPr lang="en-GB" sz="2000" dirty="0"/>
              <a:t>A seminar group consists </a:t>
            </a:r>
            <a:r>
              <a:rPr lang="en-GB" sz="2000" dirty="0" smtClean="0"/>
              <a:t>of typically </a:t>
            </a:r>
            <a:r>
              <a:rPr lang="en-GB" sz="2000" b="1" dirty="0">
                <a:solidFill>
                  <a:srgbClr val="7030A0"/>
                </a:solidFill>
              </a:rPr>
              <a:t>15–30 students </a:t>
            </a:r>
            <a:r>
              <a:rPr lang="en-GB" sz="2000" dirty="0"/>
              <a:t>plus one tutor, which has an emphasis on group discussion. </a:t>
            </a:r>
            <a:endParaRPr lang="en-GB" sz="2000" dirty="0" smtClean="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You will often be required to do </a:t>
            </a:r>
            <a:r>
              <a:rPr lang="en-GB" sz="2000" b="1" dirty="0" smtClean="0">
                <a:solidFill>
                  <a:srgbClr val="A91D34"/>
                </a:solidFill>
              </a:rPr>
              <a:t>preparatory work </a:t>
            </a:r>
            <a:r>
              <a:rPr lang="en-GB" sz="2000" dirty="0" smtClean="0"/>
              <a:t>for seminars, such as reading.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Students </a:t>
            </a:r>
            <a:r>
              <a:rPr lang="en-GB" sz="2000" dirty="0"/>
              <a:t>may be asked to prepare presentations to show to the rest of the </a:t>
            </a:r>
            <a:r>
              <a:rPr lang="en-GB" sz="2000" dirty="0" smtClean="0"/>
              <a:t>group or even run the seminars themselves (more likely in second or third year).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Tutors can be visiting </a:t>
            </a:r>
            <a:r>
              <a:rPr lang="en-GB" sz="2000" dirty="0"/>
              <a:t>experts or postgraduate researchers in a particular </a:t>
            </a:r>
            <a:r>
              <a:rPr lang="en-GB" sz="2000" dirty="0" smtClean="0"/>
              <a:t>discipline</a:t>
            </a:r>
            <a:r>
              <a:rPr lang="en-GB" sz="2000" dirty="0"/>
              <a:t> </a:t>
            </a:r>
            <a:r>
              <a:rPr lang="en-GB" sz="2000" dirty="0" smtClean="0"/>
              <a:t>as well as regular lecturers</a:t>
            </a:r>
          </a:p>
          <a:p>
            <a:endParaRPr lang="en-GB" sz="2000" dirty="0"/>
          </a:p>
        </p:txBody>
      </p:sp>
      <p:sp>
        <p:nvSpPr>
          <p:cNvPr id="5" name="Rectangle 4"/>
          <p:cNvSpPr/>
          <p:nvPr/>
        </p:nvSpPr>
        <p:spPr>
          <a:xfrm>
            <a:off x="589815" y="5728770"/>
            <a:ext cx="6207592" cy="539827"/>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rPr>
              <a:t>What are some pros and cons of a </a:t>
            </a:r>
            <a:r>
              <a:rPr lang="en-GB" sz="2400" b="1" dirty="0" smtClean="0">
                <a:solidFill>
                  <a:schemeClr val="bg1"/>
                </a:solidFill>
              </a:rPr>
              <a:t>seminar?</a:t>
            </a:r>
            <a:endParaRPr lang="en-GB" sz="2400" b="1" dirty="0">
              <a:solidFill>
                <a:schemeClr val="bg1"/>
              </a:solidFill>
            </a:endParaRPr>
          </a:p>
        </p:txBody>
      </p:sp>
    </p:spTree>
    <p:extLst>
      <p:ext uri="{BB962C8B-B14F-4D97-AF65-F5344CB8AC3E}">
        <p14:creationId xmlns:p14="http://schemas.microsoft.com/office/powerpoint/2010/main" val="15917323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1679" y="605950"/>
            <a:ext cx="2800321" cy="685106"/>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TUTORIALS</a:t>
            </a:r>
          </a:p>
        </p:txBody>
      </p:sp>
      <p:sp>
        <p:nvSpPr>
          <p:cNvPr id="6" name="Rectangle 5"/>
          <p:cNvSpPr/>
          <p:nvPr/>
        </p:nvSpPr>
        <p:spPr>
          <a:xfrm>
            <a:off x="501678" y="1509063"/>
            <a:ext cx="7753322" cy="3170099"/>
          </a:xfrm>
          <a:prstGeom prst="rect">
            <a:avLst/>
          </a:prstGeom>
        </p:spPr>
        <p:txBody>
          <a:bodyPr wrap="square">
            <a:spAutoFit/>
          </a:bodyPr>
          <a:lstStyle/>
          <a:p>
            <a:pPr marL="285750" indent="-285750">
              <a:buFont typeface="Arial" panose="020B0604020202020204" pitchFamily="34" charset="0"/>
              <a:buChar char="•"/>
            </a:pPr>
            <a:r>
              <a:rPr lang="en-GB" sz="2000" dirty="0" smtClean="0"/>
              <a:t>Subject-based, working </a:t>
            </a:r>
            <a:r>
              <a:rPr lang="en-GB" sz="2000" dirty="0"/>
              <a:t>in </a:t>
            </a:r>
            <a:r>
              <a:rPr lang="en-GB" sz="2000" b="1" dirty="0">
                <a:solidFill>
                  <a:srgbClr val="FFC000"/>
                </a:solidFill>
              </a:rPr>
              <a:t>small groups </a:t>
            </a:r>
            <a:r>
              <a:rPr lang="en-GB" sz="2000" dirty="0"/>
              <a:t>with your tutor. G</a:t>
            </a:r>
            <a:r>
              <a:rPr lang="en-GB" sz="2000" dirty="0" smtClean="0"/>
              <a:t>roup size can </a:t>
            </a:r>
            <a:r>
              <a:rPr lang="en-GB" sz="2000" dirty="0"/>
              <a:t>vary from </a:t>
            </a:r>
            <a:r>
              <a:rPr lang="en-GB" sz="2000" b="1" dirty="0">
                <a:solidFill>
                  <a:srgbClr val="FFC000"/>
                </a:solidFill>
              </a:rPr>
              <a:t>a few students to as many as fifteen</a:t>
            </a:r>
            <a:r>
              <a:rPr lang="en-GB" sz="2000" dirty="0"/>
              <a:t>. </a:t>
            </a:r>
            <a:endParaRPr lang="en-GB" sz="2000" dirty="0" smtClean="0"/>
          </a:p>
          <a:p>
            <a:endParaRPr lang="en-GB" sz="2000" dirty="0" smtClean="0"/>
          </a:p>
          <a:p>
            <a:pPr marL="285750" indent="-285750">
              <a:buFont typeface="Arial" panose="020B0604020202020204" pitchFamily="34" charset="0"/>
              <a:buChar char="•"/>
            </a:pPr>
            <a:r>
              <a:rPr lang="en-GB" sz="2000" dirty="0" smtClean="0"/>
              <a:t>Tutorials </a:t>
            </a:r>
            <a:r>
              <a:rPr lang="en-GB" sz="2000" dirty="0"/>
              <a:t>often focus on a </a:t>
            </a:r>
            <a:r>
              <a:rPr lang="en-GB" sz="2000" b="1" dirty="0">
                <a:solidFill>
                  <a:srgbClr val="FF0000"/>
                </a:solidFill>
              </a:rPr>
              <a:t>particular topic or assignment</a:t>
            </a:r>
            <a:r>
              <a:rPr lang="en-GB" sz="2000" dirty="0"/>
              <a:t>. It is a good way to take part in discussions and to get to know staff. </a:t>
            </a:r>
            <a:endParaRPr lang="en-GB" sz="2000" dirty="0" smtClean="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Personal </a:t>
            </a:r>
            <a:r>
              <a:rPr lang="en-GB" sz="2000" dirty="0"/>
              <a:t>tutorials are one-to-one sessions which provide individual attention on more general academic or pastoral </a:t>
            </a:r>
            <a:r>
              <a:rPr lang="en-GB" sz="2000" dirty="0" smtClean="0"/>
              <a:t>issues.</a:t>
            </a:r>
            <a:endParaRPr lang="en-GB" sz="2000" dirty="0"/>
          </a:p>
          <a:p>
            <a:endParaRPr lang="en-GB" sz="2000" dirty="0" smtClean="0"/>
          </a:p>
        </p:txBody>
      </p:sp>
      <p:pic>
        <p:nvPicPr>
          <p:cNvPr id="8" name="Picture 2" descr="University class in tutorial — Stock Video © Spotmatik #157987412"/>
          <p:cNvPicPr>
            <a:picLocks noChangeAspect="1" noChangeArrowheads="1"/>
          </p:cNvPicPr>
          <p:nvPr/>
        </p:nvPicPr>
        <p:blipFill rotWithShape="1">
          <a:blip r:embed="rId3">
            <a:extLst>
              <a:ext uri="{28A0092B-C50C-407E-A947-70E740481C1C}">
                <a14:useLocalDpi xmlns:a14="http://schemas.microsoft.com/office/drawing/2010/main" val="0"/>
              </a:ext>
            </a:extLst>
          </a:blip>
          <a:srcRect l="2409" r="5548"/>
          <a:stretch/>
        </p:blipFill>
        <p:spPr bwMode="auto">
          <a:xfrm>
            <a:off x="8153400" y="2146792"/>
            <a:ext cx="4038600" cy="24681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1680" y="4758143"/>
            <a:ext cx="6207592" cy="539827"/>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rPr>
              <a:t>What are some pros and cons of a </a:t>
            </a:r>
            <a:r>
              <a:rPr lang="en-GB" sz="2400" b="1" dirty="0" smtClean="0">
                <a:solidFill>
                  <a:schemeClr val="bg1"/>
                </a:solidFill>
              </a:rPr>
              <a:t>tutorial?</a:t>
            </a:r>
            <a:endParaRPr lang="en-GB" sz="2400" b="1" dirty="0">
              <a:solidFill>
                <a:schemeClr val="bg1"/>
              </a:solidFill>
            </a:endParaRPr>
          </a:p>
        </p:txBody>
      </p:sp>
    </p:spTree>
    <p:extLst>
      <p:ext uri="{BB962C8B-B14F-4D97-AF65-F5344CB8AC3E}">
        <p14:creationId xmlns:p14="http://schemas.microsoft.com/office/powerpoint/2010/main" val="22263589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8032721" cy="1105016"/>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err="1">
                <a:solidFill>
                  <a:schemeClr val="bg1"/>
                </a:solidFill>
              </a:rPr>
              <a:t>TEDx</a:t>
            </a:r>
            <a:r>
              <a:rPr lang="en-GB" sz="3600" b="1" dirty="0">
                <a:solidFill>
                  <a:schemeClr val="bg1"/>
                </a:solidFill>
              </a:rPr>
              <a:t> TALK – WHAT MAKES “GENERATION Z” SO DIFFERENT?</a:t>
            </a:r>
          </a:p>
        </p:txBody>
      </p:sp>
      <p:pic>
        <p:nvPicPr>
          <p:cNvPr id="3"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7737" y="2058353"/>
            <a:ext cx="6373861" cy="3580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00725" y="5771775"/>
            <a:ext cx="4967707" cy="369332"/>
          </a:xfrm>
          <a:prstGeom prst="rect">
            <a:avLst/>
          </a:prstGeom>
        </p:spPr>
        <p:txBody>
          <a:bodyPr wrap="none">
            <a:spAutoFit/>
          </a:bodyPr>
          <a:lstStyle/>
          <a:p>
            <a:r>
              <a:rPr lang="en-GB" dirty="0" smtClean="0">
                <a:hlinkClick r:id="rId3"/>
              </a:rPr>
              <a:t>https://www.youtube.com/watch?v=qyCn3APagyU</a:t>
            </a:r>
            <a:endParaRPr lang="en-GB" dirty="0"/>
          </a:p>
        </p:txBody>
      </p:sp>
    </p:spTree>
    <p:extLst>
      <p:ext uri="{BB962C8B-B14F-4D97-AF65-F5344CB8AC3E}">
        <p14:creationId xmlns:p14="http://schemas.microsoft.com/office/powerpoint/2010/main" val="1272502722"/>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1679" y="622184"/>
            <a:ext cx="8248621" cy="685106"/>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YOU JUST TOOK PART IN A WEBINAR!</a:t>
            </a:r>
          </a:p>
        </p:txBody>
      </p:sp>
      <p:pic>
        <p:nvPicPr>
          <p:cNvPr id="5" name="Picture 2" descr="Get More From Zoom Video Webinars with New &amp; Expanded Apps - Zoom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543" y="2531180"/>
            <a:ext cx="3862805" cy="26176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1679" y="1510937"/>
            <a:ext cx="7097486" cy="4093428"/>
          </a:xfrm>
          <a:prstGeom prst="rect">
            <a:avLst/>
          </a:prstGeom>
        </p:spPr>
        <p:txBody>
          <a:bodyPr wrap="square">
            <a:spAutoFit/>
          </a:bodyPr>
          <a:lstStyle/>
          <a:p>
            <a:pPr marL="285750" indent="-285750">
              <a:buFont typeface="Arial" panose="020B0604020202020204" pitchFamily="34" charset="0"/>
              <a:buChar char="•"/>
            </a:pPr>
            <a:r>
              <a:rPr lang="en-GB" sz="2000" dirty="0" smtClean="0"/>
              <a:t>A webinar is a live, virtual class taken </a:t>
            </a:r>
            <a:r>
              <a:rPr lang="en-GB" sz="2000" b="1" dirty="0" smtClean="0">
                <a:solidFill>
                  <a:srgbClr val="00B050"/>
                </a:solidFill>
              </a:rPr>
              <a:t>online </a:t>
            </a:r>
            <a:r>
              <a:rPr lang="en-GB" sz="2000" dirty="0" smtClean="0"/>
              <a:t>from the comfort of your own room!</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These can be similar to seminars in which some work (mostly reading) may be required to do in preparation.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This is an online classroom, so activities may be similar to what would happen in a normal class. The teacher may just teach, or they could engage the students with questions and quizzes.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These have become more widely used as of recent.</a:t>
            </a:r>
          </a:p>
          <a:p>
            <a:pPr marL="285750" indent="-285750">
              <a:buFont typeface="Arial" panose="020B0604020202020204" pitchFamily="34" charset="0"/>
              <a:buChar char="•"/>
            </a:pPr>
            <a:endParaRPr lang="en-GB" sz="2000" dirty="0"/>
          </a:p>
        </p:txBody>
      </p:sp>
      <p:sp>
        <p:nvSpPr>
          <p:cNvPr id="6" name="Rectangle 5"/>
          <p:cNvSpPr/>
          <p:nvPr/>
        </p:nvSpPr>
        <p:spPr>
          <a:xfrm>
            <a:off x="501680" y="5540339"/>
            <a:ext cx="6207592" cy="539827"/>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rPr>
              <a:t>What are some pros and cons of a </a:t>
            </a:r>
            <a:r>
              <a:rPr lang="en-GB" sz="2400" b="1" dirty="0" smtClean="0">
                <a:solidFill>
                  <a:schemeClr val="bg1"/>
                </a:solidFill>
              </a:rPr>
              <a:t>webinar?</a:t>
            </a:r>
            <a:endParaRPr lang="en-GB" sz="2400" b="1" dirty="0">
              <a:solidFill>
                <a:schemeClr val="bg1"/>
              </a:solidFill>
            </a:endParaRPr>
          </a:p>
        </p:txBody>
      </p:sp>
    </p:spTree>
    <p:extLst>
      <p:ext uri="{BB962C8B-B14F-4D97-AF65-F5344CB8AC3E}">
        <p14:creationId xmlns:p14="http://schemas.microsoft.com/office/powerpoint/2010/main" val="16698216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1679" y="622184"/>
            <a:ext cx="2607281" cy="685106"/>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LAB WORK</a:t>
            </a:r>
          </a:p>
        </p:txBody>
      </p:sp>
      <p:sp>
        <p:nvSpPr>
          <p:cNvPr id="5" name="Rectangle 4"/>
          <p:cNvSpPr/>
          <p:nvPr/>
        </p:nvSpPr>
        <p:spPr>
          <a:xfrm>
            <a:off x="501679" y="1549037"/>
            <a:ext cx="7097486" cy="4093428"/>
          </a:xfrm>
          <a:prstGeom prst="rect">
            <a:avLst/>
          </a:prstGeom>
        </p:spPr>
        <p:txBody>
          <a:bodyPr wrap="square">
            <a:spAutoFit/>
          </a:bodyPr>
          <a:lstStyle/>
          <a:p>
            <a:pPr marL="285750" indent="-285750">
              <a:buFont typeface="Arial" panose="020B0604020202020204" pitchFamily="34" charset="0"/>
              <a:buChar char="•"/>
            </a:pPr>
            <a:r>
              <a:rPr lang="en-GB" sz="2000" dirty="0" smtClean="0"/>
              <a:t>Lab work is usually for </a:t>
            </a:r>
            <a:r>
              <a:rPr lang="en-GB" sz="2000" b="1" dirty="0" smtClean="0">
                <a:solidFill>
                  <a:srgbClr val="00B0F0"/>
                </a:solidFill>
              </a:rPr>
              <a:t>science-based subjects </a:t>
            </a:r>
            <a:r>
              <a:rPr lang="en-GB" sz="2000" dirty="0" smtClean="0"/>
              <a:t>that require practical experiments </a:t>
            </a:r>
          </a:p>
          <a:p>
            <a:endParaRPr lang="en-GB" sz="2000" dirty="0" smtClean="0"/>
          </a:p>
          <a:p>
            <a:pPr marL="285750" indent="-285750">
              <a:buFont typeface="Arial" panose="020B0604020202020204" pitchFamily="34" charset="0"/>
              <a:buChar char="•"/>
            </a:pPr>
            <a:r>
              <a:rPr lang="en-GB" sz="2000" dirty="0" smtClean="0"/>
              <a:t>Here you will have a professor and often PhD students on-hand to help you carry out </a:t>
            </a:r>
            <a:r>
              <a:rPr lang="en-GB" sz="2000" b="1" dirty="0" smtClean="0">
                <a:solidFill>
                  <a:srgbClr val="00B050"/>
                </a:solidFill>
              </a:rPr>
              <a:t>experiments</a:t>
            </a:r>
            <a:r>
              <a:rPr lang="en-GB" sz="2000" dirty="0" smtClean="0"/>
              <a:t> safely and successfully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For some science subjects, lab work usually happens once a week and will require write-ups and analysis about the experiments and results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These can provide you with a practical and fun break from academic learning!</a:t>
            </a:r>
            <a:endParaRPr lang="en-GB" sz="2000" dirty="0"/>
          </a:p>
        </p:txBody>
      </p:sp>
      <p:pic>
        <p:nvPicPr>
          <p:cNvPr id="9" name="Picture 2" descr="Cell Biology people, tools &amp; techniques | British Society for Cel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99" y="2463557"/>
            <a:ext cx="3909231" cy="28799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1679" y="5773523"/>
            <a:ext cx="6207592" cy="539827"/>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rPr>
              <a:t>What are some pros and cons of </a:t>
            </a:r>
            <a:r>
              <a:rPr lang="en-GB" sz="2400" b="1" dirty="0" smtClean="0">
                <a:solidFill>
                  <a:schemeClr val="bg1"/>
                </a:solidFill>
              </a:rPr>
              <a:t>lab work?</a:t>
            </a:r>
            <a:endParaRPr lang="en-GB" sz="2400" b="1" dirty="0">
              <a:solidFill>
                <a:schemeClr val="bg1"/>
              </a:solidFill>
            </a:endParaRPr>
          </a:p>
        </p:txBody>
      </p:sp>
    </p:spTree>
    <p:extLst>
      <p:ext uri="{BB962C8B-B14F-4D97-AF65-F5344CB8AC3E}">
        <p14:creationId xmlns:p14="http://schemas.microsoft.com/office/powerpoint/2010/main" val="28128840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445721"/>
            <a:ext cx="5722658" cy="901816"/>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ASSESSMENT METHODS</a:t>
            </a:r>
          </a:p>
        </p:txBody>
      </p:sp>
      <p:sp>
        <p:nvSpPr>
          <p:cNvPr id="3" name="TextBox 2"/>
          <p:cNvSpPr txBox="1"/>
          <p:nvPr/>
        </p:nvSpPr>
        <p:spPr>
          <a:xfrm>
            <a:off x="3312722" y="2077812"/>
            <a:ext cx="7634678" cy="2031325"/>
          </a:xfrm>
          <a:prstGeom prst="rect">
            <a:avLst/>
          </a:prstGeom>
          <a:noFill/>
        </p:spPr>
        <p:txBody>
          <a:bodyPr wrap="square" rtlCol="0">
            <a:spAutoFit/>
          </a:bodyPr>
          <a:lstStyle/>
          <a:p>
            <a:pPr>
              <a:lnSpc>
                <a:spcPct val="150000"/>
              </a:lnSpc>
            </a:pPr>
            <a:r>
              <a:rPr lang="en-GB" sz="2800" dirty="0" smtClean="0"/>
              <a:t>Discuss: what’s the best assessment method:</a:t>
            </a:r>
          </a:p>
          <a:p>
            <a:pPr>
              <a:lnSpc>
                <a:spcPct val="150000"/>
              </a:lnSpc>
            </a:pPr>
            <a:endParaRPr lang="en-GB" sz="2800" dirty="0"/>
          </a:p>
          <a:p>
            <a:pPr>
              <a:lnSpc>
                <a:spcPct val="150000"/>
              </a:lnSpc>
            </a:pPr>
            <a:r>
              <a:rPr lang="en-GB" sz="2800" dirty="0" smtClean="0"/>
              <a:t>Exams or coursework?</a:t>
            </a:r>
          </a:p>
        </p:txBody>
      </p:sp>
      <p:pic>
        <p:nvPicPr>
          <p:cNvPr id="5" name="Picture 2" descr="C:\Users\in4081\AppData\Local\Microsoft\Windows\Temporary Internet Files\Content.IE5\127VV5IV\question-mark[1].jp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8195" y="2030132"/>
            <a:ext cx="2142803" cy="21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3831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01679" y="1618536"/>
            <a:ext cx="10515600" cy="1110701"/>
          </a:xfrm>
          <a:prstGeom prst="roundRect">
            <a:avLst>
              <a:gd name="adj" fmla="val 10000"/>
            </a:avLst>
          </a:prstGeom>
          <a:solidFill>
            <a:schemeClr val="bg2">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5" name="Rectangle 4" descr="Blog"/>
          <p:cNvSpPr/>
          <p:nvPr/>
        </p:nvSpPr>
        <p:spPr>
          <a:xfrm>
            <a:off x="718750" y="1792564"/>
            <a:ext cx="762643" cy="762643"/>
          </a:xfrm>
          <a:prstGeom prst="rect">
            <a:avLst/>
          </a:prstGeom>
          <a:blipFill>
            <a:blip r:embed="rId3">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1742650" y="1618536"/>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defTabSz="1244600">
                <a:lnSpc>
                  <a:spcPct val="90000"/>
                </a:lnSpc>
                <a:spcBef>
                  <a:spcPct val="0"/>
                </a:spcBef>
                <a:spcAft>
                  <a:spcPct val="35000"/>
                </a:spcAft>
              </a:pPr>
              <a:r>
                <a:rPr lang="en-US" sz="2400" b="1" kern="1200" dirty="0" smtClean="0">
                  <a:solidFill>
                    <a:schemeClr val="bg1"/>
                  </a:solidFill>
                </a:rPr>
                <a:t>OBJECTIVE 1: </a:t>
              </a:r>
              <a:r>
                <a:rPr lang="en-GB" sz="2400" dirty="0"/>
                <a:t>To </a:t>
              </a:r>
              <a:r>
                <a:rPr lang="en-GB" sz="2400" dirty="0" smtClean="0"/>
                <a:t>understand </a:t>
              </a:r>
              <a:r>
                <a:rPr lang="en-GB" sz="2400" dirty="0"/>
                <a:t>the strengths and limitations of university and </a:t>
              </a:r>
              <a:r>
                <a:rPr lang="en-GB" sz="2400" dirty="0" smtClean="0"/>
                <a:t>apprenticeships.</a:t>
              </a:r>
              <a:endParaRPr lang="en-GB" sz="2400" dirty="0"/>
            </a:p>
          </p:txBody>
        </p:sp>
      </p:grpSp>
      <p:sp>
        <p:nvSpPr>
          <p:cNvPr id="9" name="Rounded Rectangle 8"/>
          <p:cNvSpPr/>
          <p:nvPr/>
        </p:nvSpPr>
        <p:spPr>
          <a:xfrm>
            <a:off x="501679" y="3055449"/>
            <a:ext cx="10515600" cy="1110701"/>
          </a:xfrm>
          <a:prstGeom prst="roundRect">
            <a:avLst>
              <a:gd name="adj" fmla="val 10000"/>
            </a:avLst>
          </a:prstGeom>
          <a:solidFill>
            <a:schemeClr val="bg2">
              <a:lumMod val="50000"/>
            </a:schemeClr>
          </a:solidFill>
          <a:ln>
            <a:no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0" name="Rectangle 9" descr="Blog"/>
          <p:cNvSpPr/>
          <p:nvPr/>
        </p:nvSpPr>
        <p:spPr>
          <a:xfrm>
            <a:off x="718750" y="3229477"/>
            <a:ext cx="762643" cy="762643"/>
          </a:xfrm>
          <a:prstGeom prst="rect">
            <a:avLst/>
          </a:prstGeom>
          <a:blipFill>
            <a:blip r:embed="rId3">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1742650" y="3055449"/>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defTabSz="1244600">
                <a:lnSpc>
                  <a:spcPct val="90000"/>
                </a:lnSpc>
                <a:spcBef>
                  <a:spcPct val="0"/>
                </a:spcBef>
                <a:spcAft>
                  <a:spcPct val="35000"/>
                </a:spcAft>
              </a:pPr>
              <a:r>
                <a:rPr lang="en-US" sz="2400" b="1" kern="1200" dirty="0" smtClean="0">
                  <a:solidFill>
                    <a:schemeClr val="bg1"/>
                  </a:solidFill>
                </a:rPr>
                <a:t>OBJECTIVE 2: </a:t>
              </a:r>
              <a:r>
                <a:rPr lang="en-GB" sz="2400" dirty="0"/>
                <a:t>To </a:t>
              </a:r>
              <a:r>
                <a:rPr lang="en-GB" sz="2400" dirty="0" smtClean="0"/>
                <a:t>think about </a:t>
              </a:r>
              <a:r>
                <a:rPr lang="en-GB" sz="2400" dirty="0"/>
                <a:t>what would inform your choices when applying to </a:t>
              </a:r>
              <a:r>
                <a:rPr lang="en-GB" sz="2400" dirty="0" smtClean="0"/>
                <a:t>university or an apprenticeship.</a:t>
              </a:r>
              <a:endParaRPr lang="en-GB" sz="2400" dirty="0"/>
            </a:p>
          </p:txBody>
        </p:sp>
      </p:grpSp>
      <p:sp>
        <p:nvSpPr>
          <p:cNvPr id="14" name="Rounded Rectangle 13"/>
          <p:cNvSpPr/>
          <p:nvPr/>
        </p:nvSpPr>
        <p:spPr>
          <a:xfrm>
            <a:off x="501679" y="4525022"/>
            <a:ext cx="10515600" cy="1110701"/>
          </a:xfrm>
          <a:prstGeom prst="roundRect">
            <a:avLst>
              <a:gd name="adj" fmla="val 10000"/>
            </a:avLst>
          </a:prstGeom>
          <a:solidFill>
            <a:schemeClr val="bg2">
              <a:lumMod val="50000"/>
            </a:schemeClr>
          </a:solidFill>
          <a:ln>
            <a:no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5" name="Rectangle 14" descr="Blog"/>
          <p:cNvSpPr/>
          <p:nvPr/>
        </p:nvSpPr>
        <p:spPr>
          <a:xfrm>
            <a:off x="718750" y="4699050"/>
            <a:ext cx="762643" cy="762643"/>
          </a:xfrm>
          <a:prstGeom prst="rect">
            <a:avLst/>
          </a:prstGeom>
          <a:blipFill>
            <a:blip r:embed="rId3">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6" name="Group 15"/>
          <p:cNvGrpSpPr/>
          <p:nvPr/>
        </p:nvGrpSpPr>
        <p:grpSpPr>
          <a:xfrm>
            <a:off x="1742650" y="4525022"/>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defTabSz="1244600">
                <a:lnSpc>
                  <a:spcPct val="90000"/>
                </a:lnSpc>
                <a:spcBef>
                  <a:spcPct val="0"/>
                </a:spcBef>
                <a:spcAft>
                  <a:spcPct val="35000"/>
                </a:spcAft>
              </a:pPr>
              <a:r>
                <a:rPr lang="en-US" sz="2400" b="1" kern="1200" dirty="0" smtClean="0">
                  <a:solidFill>
                    <a:schemeClr val="bg1"/>
                  </a:solidFill>
                </a:rPr>
                <a:t>OBJECTIVE 3: </a:t>
              </a:r>
              <a:r>
                <a:rPr lang="en-GB" sz="2400" dirty="0"/>
                <a:t>To </a:t>
              </a:r>
              <a:r>
                <a:rPr lang="en-GB" sz="2400" dirty="0" smtClean="0"/>
                <a:t>compare and contrast different </a:t>
              </a:r>
              <a:r>
                <a:rPr lang="en-GB" sz="2400" dirty="0"/>
                <a:t>layouts and </a:t>
              </a:r>
              <a:r>
                <a:rPr lang="en-GB" sz="2400" dirty="0" smtClean="0"/>
                <a:t>locations of university campuses.</a:t>
              </a:r>
              <a:endParaRPr lang="en-GB" sz="2400" dirty="0"/>
            </a:p>
          </p:txBody>
        </p:sp>
      </p:grpSp>
      <p:sp>
        <p:nvSpPr>
          <p:cNvPr id="19" name="Rectangle 18"/>
          <p:cNvSpPr/>
          <p:nvPr/>
        </p:nvSpPr>
        <p:spPr>
          <a:xfrm>
            <a:off x="501678" y="604064"/>
            <a:ext cx="7594571"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PREVIOUS SESSION’S OBJECTIVES</a:t>
            </a:r>
            <a:endParaRPr lang="en-GB" sz="3600" b="1" dirty="0"/>
          </a:p>
        </p:txBody>
      </p:sp>
    </p:spTree>
    <p:extLst>
      <p:ext uri="{BB962C8B-B14F-4D97-AF65-F5344CB8AC3E}">
        <p14:creationId xmlns:p14="http://schemas.microsoft.com/office/powerpoint/2010/main" val="33522440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12722" y="2077812"/>
            <a:ext cx="7634678" cy="2031325"/>
          </a:xfrm>
          <a:prstGeom prst="rect">
            <a:avLst/>
          </a:prstGeom>
          <a:noFill/>
        </p:spPr>
        <p:txBody>
          <a:bodyPr wrap="square" rtlCol="0">
            <a:spAutoFit/>
          </a:bodyPr>
          <a:lstStyle/>
          <a:p>
            <a:pPr>
              <a:lnSpc>
                <a:spcPct val="150000"/>
              </a:lnSpc>
            </a:pPr>
            <a:r>
              <a:rPr lang="en-GB" sz="2800" dirty="0" smtClean="0"/>
              <a:t>Discuss: what’s the best assessment method:</a:t>
            </a:r>
          </a:p>
          <a:p>
            <a:pPr>
              <a:lnSpc>
                <a:spcPct val="150000"/>
              </a:lnSpc>
            </a:pPr>
            <a:endParaRPr lang="en-GB" sz="2800" dirty="0"/>
          </a:p>
          <a:p>
            <a:pPr>
              <a:lnSpc>
                <a:spcPct val="150000"/>
              </a:lnSpc>
            </a:pPr>
            <a:r>
              <a:rPr lang="en-GB" sz="2800" dirty="0"/>
              <a:t>Group presentation or individual spoken exam?</a:t>
            </a:r>
          </a:p>
        </p:txBody>
      </p:sp>
      <p:pic>
        <p:nvPicPr>
          <p:cNvPr id="5" name="Picture 2" descr="C:\Users\in4081\AppData\Local\Microsoft\Windows\Temporary Internet Files\Content.IE5\127VV5IV\question-mark[1].jp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8195" y="2030132"/>
            <a:ext cx="2142803" cy="21428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1679" y="445721"/>
            <a:ext cx="5722658" cy="901816"/>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ASSESSMENT METHODS</a:t>
            </a:r>
          </a:p>
        </p:txBody>
      </p:sp>
    </p:spTree>
    <p:extLst>
      <p:ext uri="{BB962C8B-B14F-4D97-AF65-F5344CB8AC3E}">
        <p14:creationId xmlns:p14="http://schemas.microsoft.com/office/powerpoint/2010/main" val="8622856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429679"/>
            <a:ext cx="6139753" cy="1222658"/>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POSSIBLE UNIVERSITY ASSESSMENT METHODS</a:t>
            </a:r>
          </a:p>
        </p:txBody>
      </p:sp>
      <p:graphicFrame>
        <p:nvGraphicFramePr>
          <p:cNvPr id="6" name="Table 5"/>
          <p:cNvGraphicFramePr>
            <a:graphicFrameLocks noGrp="1"/>
          </p:cNvGraphicFramePr>
          <p:nvPr>
            <p:extLst>
              <p:ext uri="{D42A27DB-BD31-4B8C-83A1-F6EECF244321}">
                <p14:modId xmlns:p14="http://schemas.microsoft.com/office/powerpoint/2010/main" val="909879806"/>
              </p:ext>
            </p:extLst>
          </p:nvPr>
        </p:nvGraphicFramePr>
        <p:xfrm>
          <a:off x="501679" y="1866900"/>
          <a:ext cx="9112221" cy="4346668"/>
        </p:xfrm>
        <a:graphic>
          <a:graphicData uri="http://schemas.openxmlformats.org/drawingml/2006/table">
            <a:tbl>
              <a:tblPr firstRow="1" bandRow="1">
                <a:tableStyleId>{2D5ABB26-0587-4C30-8999-92F81FD0307C}</a:tableStyleId>
              </a:tblPr>
              <a:tblGrid>
                <a:gridCol w="4502121">
                  <a:extLst>
                    <a:ext uri="{9D8B030D-6E8A-4147-A177-3AD203B41FA5}">
                      <a16:colId xmlns="" xmlns:a16="http://schemas.microsoft.com/office/drawing/2014/main" val="2589614349"/>
                    </a:ext>
                  </a:extLst>
                </a:gridCol>
                <a:gridCol w="4610100">
                  <a:extLst>
                    <a:ext uri="{9D8B030D-6E8A-4147-A177-3AD203B41FA5}">
                      <a16:colId xmlns="" xmlns:a16="http://schemas.microsoft.com/office/drawing/2014/main" val="2142311288"/>
                    </a:ext>
                  </a:extLst>
                </a:gridCol>
              </a:tblGrid>
              <a:tr h="631595">
                <a:tc>
                  <a:txBody>
                    <a:bodyPr/>
                    <a:lstStyle/>
                    <a:p>
                      <a:r>
                        <a:rPr lang="en-GB" sz="2000" b="1" dirty="0" smtClean="0">
                          <a:solidFill>
                            <a:schemeClr val="bg1"/>
                          </a:solidFill>
                        </a:rPr>
                        <a:t>Most common</a:t>
                      </a:r>
                      <a:r>
                        <a:rPr lang="en-GB" sz="2000" b="1" baseline="0" dirty="0" smtClean="0">
                          <a:solidFill>
                            <a:schemeClr val="bg1"/>
                          </a:solidFill>
                        </a:rPr>
                        <a:t> at university:</a:t>
                      </a:r>
                      <a:endParaRPr lang="en-GB"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217C"/>
                    </a:solidFill>
                  </a:tcPr>
                </a:tc>
                <a:tc>
                  <a:txBody>
                    <a:bodyPr/>
                    <a:lstStyle/>
                    <a:p>
                      <a:r>
                        <a:rPr lang="en-GB" sz="2000" b="1" dirty="0" smtClean="0">
                          <a:solidFill>
                            <a:schemeClr val="bg1"/>
                          </a:solidFill>
                        </a:rPr>
                        <a:t>Also</a:t>
                      </a:r>
                      <a:r>
                        <a:rPr lang="en-GB" sz="2000" b="1" baseline="0" dirty="0" smtClean="0">
                          <a:solidFill>
                            <a:schemeClr val="bg1"/>
                          </a:solidFill>
                        </a:rPr>
                        <a:t> possible:</a:t>
                      </a:r>
                    </a:p>
                    <a:p>
                      <a:r>
                        <a:rPr lang="en-GB" sz="2000" b="1" baseline="0" dirty="0" smtClean="0">
                          <a:solidFill>
                            <a:schemeClr val="bg1"/>
                          </a:solidFill>
                        </a:rPr>
                        <a:t>(often depending on course)</a:t>
                      </a:r>
                      <a:endParaRPr lang="en-GB"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217C"/>
                    </a:solidFill>
                  </a:tcPr>
                </a:tc>
                <a:extLst>
                  <a:ext uri="{0D108BD9-81ED-4DB2-BD59-A6C34878D82A}">
                    <a16:rowId xmlns="" xmlns:a16="http://schemas.microsoft.com/office/drawing/2014/main" val="2579698543"/>
                  </a:ext>
                </a:extLst>
              </a:tr>
              <a:tr h="463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Written Exams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Spoken/oral Exams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1"/>
                  </a:ext>
                </a:extLst>
              </a:tr>
              <a:tr h="463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Essays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Computerised</a:t>
                      </a:r>
                      <a:r>
                        <a:rPr lang="en-GB" sz="2000" baseline="0" dirty="0" smtClean="0"/>
                        <a:t> Tests</a:t>
                      </a:r>
                      <a:endParaRPr lang="en-GB"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47805417"/>
                  </a:ext>
                </a:extLst>
              </a:tr>
              <a:tr h="463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Group</a:t>
                      </a:r>
                      <a:r>
                        <a:rPr lang="en-GB" sz="2000" baseline="0" dirty="0" smtClean="0"/>
                        <a:t> Work </a:t>
                      </a:r>
                      <a:endParaRPr lang="en-GB"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Simulated</a:t>
                      </a:r>
                      <a:r>
                        <a:rPr lang="en-GB" sz="2000" baseline="0" dirty="0" smtClean="0"/>
                        <a:t> Scenarios (Healthcare)</a:t>
                      </a:r>
                      <a:endParaRPr lang="en-GB"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90471178"/>
                  </a:ext>
                </a:extLst>
              </a:tr>
              <a:tr h="463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Project 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Mooting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55373335"/>
                  </a:ext>
                </a:extLst>
              </a:tr>
              <a:tr h="437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Practical</a:t>
                      </a:r>
                      <a:r>
                        <a:rPr lang="en-GB" sz="2000" baseline="0" dirty="0" smtClean="0"/>
                        <a:t> Assessment (e.g. labs, field)</a:t>
                      </a:r>
                      <a:endParaRPr lang="en-GB"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Entrepreneurial</a:t>
                      </a:r>
                      <a:r>
                        <a:rPr lang="en-GB" sz="2000" baseline="0" dirty="0" smtClean="0"/>
                        <a:t> Projects</a:t>
                      </a:r>
                      <a:endParaRPr lang="en-GB"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722426615"/>
                  </a:ext>
                </a:extLst>
              </a:tr>
              <a:tr h="463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Posters</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04048512"/>
                  </a:ext>
                </a:extLst>
              </a:tr>
              <a:tr h="463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Reports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2000" dirty="0" smtClean="0"/>
                        <a:t>Role Play (e.g. Courtroom</a:t>
                      </a:r>
                      <a:r>
                        <a:rPr lang="en-GB" sz="2000" baseline="0" dirty="0" smtClean="0"/>
                        <a:t> – Law)</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682137471"/>
                  </a:ext>
                </a:extLst>
              </a:tr>
              <a:tr h="429682">
                <a:tc>
                  <a:txBody>
                    <a:bodyPr/>
                    <a:lstStyle/>
                    <a:p>
                      <a:r>
                        <a:rPr lang="en-GB" sz="2000" dirty="0" smtClean="0"/>
                        <a:t>Portfolios</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Performance</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61765242"/>
                  </a:ext>
                </a:extLst>
              </a:tr>
            </a:tbl>
          </a:graphicData>
        </a:graphic>
      </p:graphicFrame>
    </p:spTree>
    <p:extLst>
      <p:ext uri="{BB962C8B-B14F-4D97-AF65-F5344CB8AC3E}">
        <p14:creationId xmlns:p14="http://schemas.microsoft.com/office/powerpoint/2010/main" val="4128285391"/>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493847"/>
            <a:ext cx="5562237" cy="901816"/>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INDEPENDENT ACTIVITY</a:t>
            </a:r>
            <a:endParaRPr lang="en-GB" sz="3600" b="1" dirty="0"/>
          </a:p>
        </p:txBody>
      </p:sp>
      <p:sp>
        <p:nvSpPr>
          <p:cNvPr id="6" name="Rectangle 5"/>
          <p:cNvSpPr/>
          <p:nvPr/>
        </p:nvSpPr>
        <p:spPr>
          <a:xfrm>
            <a:off x="1442438" y="2561608"/>
            <a:ext cx="9332242" cy="1294112"/>
          </a:xfrm>
          <a:prstGeom prst="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FIND OUT HOW THE COURSES YOU’VE BEEN RESEARCHING ARE TAUGHT &amp; ASSESSED </a:t>
            </a:r>
            <a:endParaRPr lang="en-GB" sz="3200" b="1" dirty="0"/>
          </a:p>
        </p:txBody>
      </p:sp>
    </p:spTree>
    <p:extLst>
      <p:ext uri="{BB962C8B-B14F-4D97-AF65-F5344CB8AC3E}">
        <p14:creationId xmlns:p14="http://schemas.microsoft.com/office/powerpoint/2010/main" val="1807109871"/>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0470" y="5488839"/>
            <a:ext cx="2245718" cy="1132821"/>
            <a:chOff x="4940529" y="4696636"/>
            <a:chExt cx="2245718" cy="1132821"/>
          </a:xfrm>
        </p:grpSpPr>
        <p:grpSp>
          <p:nvGrpSpPr>
            <p:cNvPr id="4" name="Group 3"/>
            <p:cNvGrpSpPr/>
            <p:nvPr/>
          </p:nvGrpSpPr>
          <p:grpSpPr>
            <a:xfrm>
              <a:off x="4940529" y="4696636"/>
              <a:ext cx="2245718" cy="609601"/>
              <a:chOff x="4471605" y="5277852"/>
              <a:chExt cx="2844653" cy="747811"/>
            </a:xfrm>
          </p:grpSpPr>
          <p:pic>
            <p:nvPicPr>
              <p:cNvPr id="1028" name="Picture 4" descr="Transparent Background White Instagram Logo, Cliparts &amp; Cartoons - Jing.fm"/>
              <p:cNvPicPr>
                <a:picLocks noChangeAspect="1" noChangeArrowheads="1"/>
              </p:cNvPicPr>
              <p:nvPr/>
            </p:nvPicPr>
            <p:blipFill rotWithShape="1">
              <a:blip r:embed="rId2" cstate="print">
                <a:clrChange>
                  <a:clrFrom>
                    <a:srgbClr val="EEEEEE"/>
                  </a:clrFrom>
                  <a:clrTo>
                    <a:srgbClr val="EEEEEE">
                      <a:alpha val="0"/>
                    </a:srgbClr>
                  </a:clrTo>
                </a:clrChange>
                <a:extLst>
                  <a:ext uri="{28A0092B-C50C-407E-A947-70E740481C1C}">
                    <a14:useLocalDpi xmlns:a14="http://schemas.microsoft.com/office/drawing/2010/main" val="0"/>
                  </a:ext>
                </a:extLst>
              </a:blip>
              <a:srcRect l="15213" t="5134" r="13381" b="3972"/>
              <a:stretch/>
            </p:blipFill>
            <p:spPr bwMode="auto">
              <a:xfrm>
                <a:off x="4471605" y="5277853"/>
                <a:ext cx="729057" cy="74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Icon White Transparent #176653 - Free Icons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l="30710" t="34142" r="31357" b="33489"/>
              <a:stretch/>
            </p:blipFill>
            <p:spPr bwMode="auto">
              <a:xfrm>
                <a:off x="5438428" y="5277852"/>
                <a:ext cx="876342" cy="7478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Square Facebook Logos PNG Transparent Background, Free Download #774  - FreeIcon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42" t="17460" r="16412" b="16890"/>
              <a:stretch/>
            </p:blipFill>
            <p:spPr bwMode="auto">
              <a:xfrm>
                <a:off x="6552536" y="5277852"/>
                <a:ext cx="763722" cy="74781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962561" y="5306237"/>
              <a:ext cx="2223686" cy="523220"/>
            </a:xfrm>
            <a:prstGeom prst="rect">
              <a:avLst/>
            </a:prstGeom>
            <a:noFill/>
          </p:spPr>
          <p:txBody>
            <a:bodyPr wrap="none" rtlCol="0">
              <a:spAutoFit/>
            </a:bodyPr>
            <a:lstStyle/>
            <a:p>
              <a:r>
                <a:rPr lang="en-GB" sz="2800" b="1" dirty="0" smtClean="0">
                  <a:solidFill>
                    <a:schemeClr val="bg1"/>
                  </a:solidFill>
                  <a:latin typeface="Roboto" panose="02000000000000000000" pitchFamily="2" charset="0"/>
                  <a:ea typeface="Roboto" panose="02000000000000000000" pitchFamily="2" charset="0"/>
                  <a:cs typeface="Roboto" panose="02000000000000000000" pitchFamily="2" charset="0"/>
                </a:rPr>
                <a:t>@aspiretohe</a:t>
              </a:r>
              <a:endParaRPr lang="en-GB" sz="28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3963104753"/>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2375992"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CHECK-IN</a:t>
            </a:r>
          </a:p>
        </p:txBody>
      </p:sp>
      <p:sp>
        <p:nvSpPr>
          <p:cNvPr id="6" name="TextBox 5"/>
          <p:cNvSpPr txBox="1"/>
          <p:nvPr/>
        </p:nvSpPr>
        <p:spPr>
          <a:xfrm>
            <a:off x="1270729" y="2018771"/>
            <a:ext cx="9731221" cy="2805063"/>
          </a:xfrm>
          <a:prstGeom prst="rect">
            <a:avLst/>
          </a:prstGeom>
          <a:noFill/>
        </p:spPr>
        <p:txBody>
          <a:bodyPr wrap="square" rtlCol="0">
            <a:spAutoFit/>
          </a:bodyPr>
          <a:lstStyle/>
          <a:p>
            <a:pPr algn="ctr">
              <a:lnSpc>
                <a:spcPct val="150000"/>
              </a:lnSpc>
            </a:pPr>
            <a:r>
              <a:rPr lang="en-GB" sz="2400" dirty="0">
                <a:latin typeface="Roboto" panose="02000000000000000000" pitchFamily="2" charset="0"/>
                <a:ea typeface="Roboto" panose="02000000000000000000" pitchFamily="2" charset="0"/>
                <a:cs typeface="Roboto" panose="02000000000000000000" pitchFamily="2" charset="0"/>
              </a:rPr>
              <a:t>Find two courses (either university or apprenticeship - or one of each) based on your informed choices</a:t>
            </a:r>
            <a:r>
              <a:rPr lang="en-GB" sz="2400" dirty="0" smtClean="0">
                <a:latin typeface="Roboto" panose="02000000000000000000" pitchFamily="2" charset="0"/>
                <a:ea typeface="Roboto" panose="02000000000000000000" pitchFamily="2" charset="0"/>
                <a:cs typeface="Roboto" panose="02000000000000000000" pitchFamily="2" charset="0"/>
              </a:rPr>
              <a:t>! – </a:t>
            </a:r>
            <a:r>
              <a:rPr lang="en-GB" sz="2400" b="1" dirty="0" smtClean="0">
                <a:latin typeface="Roboto" panose="02000000000000000000" pitchFamily="2" charset="0"/>
                <a:ea typeface="Roboto" panose="02000000000000000000" pitchFamily="2" charset="0"/>
                <a:cs typeface="Roboto" panose="02000000000000000000" pitchFamily="2" charset="0"/>
              </a:rPr>
              <a:t>What did you find?</a:t>
            </a:r>
            <a:endParaRPr lang="en-GB" sz="2400" b="1" dirty="0">
              <a:latin typeface="Roboto" panose="02000000000000000000" pitchFamily="2" charset="0"/>
              <a:ea typeface="Roboto" panose="02000000000000000000" pitchFamily="2" charset="0"/>
              <a:cs typeface="Roboto" panose="02000000000000000000" pitchFamily="2" charset="0"/>
            </a:endParaRPr>
          </a:p>
          <a:p>
            <a:pPr algn="ctr">
              <a:lnSpc>
                <a:spcPct val="150000"/>
              </a:lnSpc>
            </a:pPr>
            <a:endParaRPr lang="en-GB" sz="2400" dirty="0">
              <a:latin typeface="Roboto" panose="02000000000000000000" pitchFamily="2" charset="0"/>
              <a:ea typeface="Roboto" panose="02000000000000000000" pitchFamily="2" charset="0"/>
              <a:cs typeface="Roboto" panose="02000000000000000000" pitchFamily="2" charset="0"/>
            </a:endParaRPr>
          </a:p>
          <a:p>
            <a:pPr algn="ctr">
              <a:lnSpc>
                <a:spcPct val="150000"/>
              </a:lnSpc>
            </a:pPr>
            <a:r>
              <a:rPr lang="en-GB" sz="2400" dirty="0">
                <a:latin typeface="Roboto" panose="02000000000000000000" pitchFamily="2" charset="0"/>
                <a:ea typeface="Roboto" panose="02000000000000000000" pitchFamily="2" charset="0"/>
                <a:cs typeface="Roboto" panose="02000000000000000000" pitchFamily="2" charset="0"/>
              </a:rPr>
              <a:t>Write down where they are, what the courses are and what made you choose those two</a:t>
            </a:r>
            <a:r>
              <a:rPr lang="en-GB" sz="2400" dirty="0" smtClean="0">
                <a:latin typeface="Roboto" panose="02000000000000000000" pitchFamily="2" charset="0"/>
                <a:ea typeface="Roboto" panose="02000000000000000000" pitchFamily="2" charset="0"/>
                <a:cs typeface="Roboto" panose="02000000000000000000" pitchFamily="2" charset="0"/>
              </a:rPr>
              <a:t>! – </a:t>
            </a:r>
            <a:r>
              <a:rPr lang="en-GB" sz="2400" b="1" dirty="0" smtClean="0">
                <a:latin typeface="Roboto" panose="02000000000000000000" pitchFamily="2" charset="0"/>
                <a:ea typeface="Roboto" panose="02000000000000000000" pitchFamily="2" charset="0"/>
                <a:cs typeface="Roboto" panose="02000000000000000000" pitchFamily="2" charset="0"/>
              </a:rPr>
              <a:t>What did you find?</a:t>
            </a:r>
            <a:endParaRPr lang="en-GB" sz="24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27608720"/>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5060921" cy="685106"/>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SESSION OBJECTIVES</a:t>
            </a:r>
            <a:endParaRPr lang="en-GB" sz="3600" b="1" dirty="0"/>
          </a:p>
        </p:txBody>
      </p:sp>
      <p:sp>
        <p:nvSpPr>
          <p:cNvPr id="3" name="Rounded Rectangle 2"/>
          <p:cNvSpPr/>
          <p:nvPr/>
        </p:nvSpPr>
        <p:spPr>
          <a:xfrm>
            <a:off x="501679" y="1613864"/>
            <a:ext cx="10515600" cy="1110701"/>
          </a:xfrm>
          <a:prstGeom prst="roundRect">
            <a:avLst>
              <a:gd name="adj" fmla="val 10000"/>
            </a:avLst>
          </a:prstGeom>
          <a:solidFill>
            <a:srgbClr val="00AEEF"/>
          </a:solidFill>
          <a:ln>
            <a:solidFill>
              <a:srgbClr val="00AEEF"/>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5" name="Rectangle 4" descr="Blog"/>
          <p:cNvSpPr/>
          <p:nvPr/>
        </p:nvSpPr>
        <p:spPr>
          <a:xfrm>
            <a:off x="718750" y="1787892"/>
            <a:ext cx="762643" cy="762643"/>
          </a:xfrm>
          <a:prstGeom prst="rect">
            <a:avLst/>
          </a:prstGeom>
          <a:blipFill>
            <a:blip r:embed="rId2">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1742650" y="1613864"/>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smtClean="0">
                  <a:solidFill>
                    <a:schemeClr val="bg1"/>
                  </a:solidFill>
                </a:rPr>
                <a:t>OBJECTIVE 1: </a:t>
              </a:r>
              <a:r>
                <a:rPr lang="en-GB" sz="2400" kern="1200" dirty="0" smtClean="0"/>
                <a:t>To understand university entry requirements and why courses and universities have different requirements.</a:t>
              </a:r>
              <a:endParaRPr lang="en-US" sz="2400" b="1" kern="1200" dirty="0">
                <a:solidFill>
                  <a:schemeClr val="bg1"/>
                </a:solidFill>
              </a:endParaRPr>
            </a:p>
          </p:txBody>
        </p:sp>
      </p:grpSp>
      <p:sp>
        <p:nvSpPr>
          <p:cNvPr id="9" name="Rounded Rectangle 8"/>
          <p:cNvSpPr/>
          <p:nvPr/>
        </p:nvSpPr>
        <p:spPr>
          <a:xfrm>
            <a:off x="501679" y="3050777"/>
            <a:ext cx="10515600" cy="1110701"/>
          </a:xfrm>
          <a:prstGeom prst="roundRect">
            <a:avLst>
              <a:gd name="adj" fmla="val 10000"/>
            </a:avLst>
          </a:prstGeom>
          <a:solidFill>
            <a:srgbClr val="0F7CC6"/>
          </a:solidFill>
          <a:ln>
            <a:solidFill>
              <a:srgbClr val="0F7CC6"/>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0" name="Rectangle 9" descr="Blog"/>
          <p:cNvSpPr/>
          <p:nvPr/>
        </p:nvSpPr>
        <p:spPr>
          <a:xfrm>
            <a:off x="718750" y="3224805"/>
            <a:ext cx="762643" cy="762643"/>
          </a:xfrm>
          <a:prstGeom prst="rect">
            <a:avLst/>
          </a:prstGeom>
          <a:blipFill>
            <a:blip r:embed="rId2">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1742650" y="3050777"/>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smtClean="0">
                  <a:solidFill>
                    <a:schemeClr val="bg1"/>
                  </a:solidFill>
                </a:rPr>
                <a:t>OBJECTIVE 2: </a:t>
              </a:r>
              <a:r>
                <a:rPr lang="en-GB" sz="2400" kern="1200" dirty="0" smtClean="0"/>
                <a:t>To understand the different types of learning and assessment at university.</a:t>
              </a:r>
              <a:endParaRPr lang="en-US" sz="2400" b="1" kern="1200" dirty="0">
                <a:solidFill>
                  <a:schemeClr val="bg1"/>
                </a:solidFill>
              </a:endParaRPr>
            </a:p>
          </p:txBody>
        </p:sp>
      </p:grpSp>
      <p:sp>
        <p:nvSpPr>
          <p:cNvPr id="14" name="Rounded Rectangle 13"/>
          <p:cNvSpPr/>
          <p:nvPr/>
        </p:nvSpPr>
        <p:spPr>
          <a:xfrm>
            <a:off x="501679" y="4520350"/>
            <a:ext cx="10515600" cy="1110701"/>
          </a:xfrm>
          <a:prstGeom prst="roundRect">
            <a:avLst>
              <a:gd name="adj" fmla="val 10000"/>
            </a:avLst>
          </a:prstGeom>
          <a:solidFill>
            <a:srgbClr val="132E4B"/>
          </a:solidFill>
          <a:ln>
            <a:solidFill>
              <a:srgbClr val="132E4B"/>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5" name="Rectangle 14" descr="Blog"/>
          <p:cNvSpPr/>
          <p:nvPr/>
        </p:nvSpPr>
        <p:spPr>
          <a:xfrm>
            <a:off x="718750" y="4694378"/>
            <a:ext cx="762643" cy="762643"/>
          </a:xfrm>
          <a:prstGeom prst="rect">
            <a:avLst/>
          </a:prstGeom>
          <a:blipFill>
            <a:blip r:embed="rId2">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6" name="Group 15"/>
          <p:cNvGrpSpPr/>
          <p:nvPr/>
        </p:nvGrpSpPr>
        <p:grpSpPr>
          <a:xfrm>
            <a:off x="1742650" y="4520350"/>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smtClean="0">
                  <a:solidFill>
                    <a:schemeClr val="bg1"/>
                  </a:solidFill>
                </a:rPr>
                <a:t>OBJECTIVE 3: </a:t>
              </a:r>
              <a:r>
                <a:rPr lang="en-GB" sz="2400" kern="1200" dirty="0" smtClean="0"/>
                <a:t>To think about your own preferred way of learning and assessment.</a:t>
              </a:r>
              <a:endParaRPr lang="en-US" sz="2400" b="1" kern="1200" dirty="0">
                <a:solidFill>
                  <a:schemeClr val="bg1"/>
                </a:solidFill>
              </a:endParaRPr>
            </a:p>
          </p:txBody>
        </p:sp>
      </p:grpSp>
      <p:sp>
        <p:nvSpPr>
          <p:cNvPr id="19" name="Rectangle 18" descr="Blog"/>
          <p:cNvSpPr/>
          <p:nvPr/>
        </p:nvSpPr>
        <p:spPr>
          <a:xfrm>
            <a:off x="718750" y="1793757"/>
            <a:ext cx="762643" cy="762643"/>
          </a:xfrm>
          <a:prstGeom prst="rect">
            <a:avLst/>
          </a:prstGeom>
          <a:blipFill>
            <a:blip r:embed="rId2">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2050355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5226021" cy="85369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ENTRY REQUIREMENTS</a:t>
            </a:r>
            <a:endParaRPr lang="en-GB" sz="3600" b="1" dirty="0"/>
          </a:p>
        </p:txBody>
      </p:sp>
      <p:sp>
        <p:nvSpPr>
          <p:cNvPr id="3" name="Rounded Rectangular Callout 2"/>
          <p:cNvSpPr/>
          <p:nvPr/>
        </p:nvSpPr>
        <p:spPr>
          <a:xfrm>
            <a:off x="538330" y="2100944"/>
            <a:ext cx="11098500" cy="982432"/>
          </a:xfrm>
          <a:prstGeom prst="wedgeRoundRectCallout">
            <a:avLst>
              <a:gd name="adj1" fmla="val -43465"/>
              <a:gd name="adj2" fmla="val 19780"/>
              <a:gd name="adj3" fmla="val 16667"/>
            </a:avLst>
          </a:prstGeom>
          <a:solidFill>
            <a:srgbClr val="ED21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bg1"/>
                </a:solidFill>
              </a:rPr>
              <a:t>WHAT ARE UNIVERSITY ENTRY REQUIREMENTS?</a:t>
            </a:r>
            <a:endParaRPr lang="en-GB" sz="3600" b="1" dirty="0">
              <a:solidFill>
                <a:schemeClr val="bg1"/>
              </a:solidFill>
            </a:endParaRPr>
          </a:p>
        </p:txBody>
      </p:sp>
      <p:sp>
        <p:nvSpPr>
          <p:cNvPr id="5" name="Rectangle 4"/>
          <p:cNvSpPr/>
          <p:nvPr/>
        </p:nvSpPr>
        <p:spPr>
          <a:xfrm>
            <a:off x="651269" y="3448117"/>
            <a:ext cx="10872622" cy="2349361"/>
          </a:xfrm>
          <a:prstGeom prst="rect">
            <a:avLst/>
          </a:prstGeom>
        </p:spPr>
        <p:txBody>
          <a:bodyPr wrap="square">
            <a:spAutoFit/>
          </a:bodyPr>
          <a:lstStyle/>
          <a:p>
            <a:pPr marL="342900" indent="-342900">
              <a:lnSpc>
                <a:spcPct val="150000"/>
              </a:lnSpc>
              <a:buFont typeface="Arial" panose="020B0604020202020204" pitchFamily="34" charset="0"/>
              <a:buChar char="•"/>
            </a:pPr>
            <a:r>
              <a:rPr lang="en-GB" sz="2000" dirty="0" smtClean="0"/>
              <a:t>Universities will often ask you to achieve certain grades or marks in your sixth form or college qualifications (such as A Levels or BTECS).</a:t>
            </a:r>
          </a:p>
          <a:p>
            <a:pPr marL="342900" indent="-342900">
              <a:lnSpc>
                <a:spcPct val="150000"/>
              </a:lnSpc>
              <a:buFont typeface="Arial" panose="020B0604020202020204" pitchFamily="34" charset="0"/>
              <a:buChar char="•"/>
            </a:pPr>
            <a:r>
              <a:rPr lang="en-GB" sz="2000" dirty="0" smtClean="0"/>
              <a:t>You may have to study certain subjects, e.g. A Level Maths for certain Engineering courses.</a:t>
            </a:r>
          </a:p>
          <a:p>
            <a:pPr marL="342900" indent="-342900">
              <a:lnSpc>
                <a:spcPct val="150000"/>
              </a:lnSpc>
              <a:buFont typeface="Arial" panose="020B0604020202020204" pitchFamily="34" charset="0"/>
              <a:buChar char="•"/>
            </a:pPr>
            <a:r>
              <a:rPr lang="en-GB" sz="2000" dirty="0" smtClean="0"/>
              <a:t>Some courses and universities may have additional requirements, such as interviews, competency assessments or Art portfolios.</a:t>
            </a:r>
          </a:p>
        </p:txBody>
      </p:sp>
    </p:spTree>
    <p:extLst>
      <p:ext uri="{BB962C8B-B14F-4D97-AF65-F5344CB8AC3E}">
        <p14:creationId xmlns:p14="http://schemas.microsoft.com/office/powerpoint/2010/main" val="5003816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538330" y="2100943"/>
            <a:ext cx="11098500" cy="1347173"/>
          </a:xfrm>
          <a:prstGeom prst="wedgeRoundRectCallout">
            <a:avLst>
              <a:gd name="adj1" fmla="val -43465"/>
              <a:gd name="adj2" fmla="val 19780"/>
              <a:gd name="adj3" fmla="val 16667"/>
            </a:avLst>
          </a:prstGeom>
          <a:solidFill>
            <a:srgbClr val="0B94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bg1"/>
                </a:solidFill>
              </a:rPr>
              <a:t>WHY DO DIFFERENT COURSES HAVE DIFFERENT ENTRY REQUIREMENTS?</a:t>
            </a:r>
            <a:endParaRPr lang="en-GB" sz="3600" b="1" dirty="0">
              <a:solidFill>
                <a:schemeClr val="bg1"/>
              </a:solidFill>
            </a:endParaRPr>
          </a:p>
        </p:txBody>
      </p:sp>
      <p:sp>
        <p:nvSpPr>
          <p:cNvPr id="7" name="Rectangle 6"/>
          <p:cNvSpPr/>
          <p:nvPr/>
        </p:nvSpPr>
        <p:spPr>
          <a:xfrm>
            <a:off x="651269" y="3633174"/>
            <a:ext cx="10872622" cy="2349361"/>
          </a:xfrm>
          <a:prstGeom prst="rect">
            <a:avLst/>
          </a:prstGeom>
        </p:spPr>
        <p:txBody>
          <a:bodyPr wrap="square">
            <a:spAutoFit/>
          </a:bodyPr>
          <a:lstStyle/>
          <a:p>
            <a:pPr marL="342900" indent="-342900">
              <a:lnSpc>
                <a:spcPct val="150000"/>
              </a:lnSpc>
              <a:buFont typeface="Arial" panose="020B0604020202020204" pitchFamily="34" charset="0"/>
              <a:buChar char="•"/>
            </a:pPr>
            <a:r>
              <a:rPr lang="en-GB" sz="2000" dirty="0" smtClean="0"/>
              <a:t>Universities set entry requirements for each course to ensure you have the right skills and knowledge to be successful on the course.</a:t>
            </a:r>
          </a:p>
          <a:p>
            <a:pPr marL="342900" indent="-342900">
              <a:lnSpc>
                <a:spcPct val="150000"/>
              </a:lnSpc>
              <a:buFont typeface="Arial" panose="020B0604020202020204" pitchFamily="34" charset="0"/>
              <a:buChar char="•"/>
            </a:pPr>
            <a:r>
              <a:rPr lang="en-GB" sz="2000" dirty="0" smtClean="0"/>
              <a:t>Different types of courses will require you to have different types of skills &amp; knowledge</a:t>
            </a:r>
          </a:p>
          <a:p>
            <a:pPr marL="342900" indent="-342900">
              <a:lnSpc>
                <a:spcPct val="150000"/>
              </a:lnSpc>
              <a:buFont typeface="Arial" panose="020B0604020202020204" pitchFamily="34" charset="0"/>
              <a:buChar char="•"/>
            </a:pPr>
            <a:r>
              <a:rPr lang="en-GB" sz="2000" dirty="0" smtClean="0"/>
              <a:t>‘Higher Tariff’ universities, such as the University of Oxford, will have higher entry requirements</a:t>
            </a:r>
          </a:p>
        </p:txBody>
      </p:sp>
      <p:sp>
        <p:nvSpPr>
          <p:cNvPr id="5" name="Rectangle 4"/>
          <p:cNvSpPr/>
          <p:nvPr/>
        </p:nvSpPr>
        <p:spPr>
          <a:xfrm>
            <a:off x="501679" y="622184"/>
            <a:ext cx="5226021" cy="85369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ENTRY REQUIREMENTS</a:t>
            </a:r>
            <a:endParaRPr lang="en-GB" sz="3600" b="1" dirty="0"/>
          </a:p>
        </p:txBody>
      </p:sp>
    </p:spTree>
    <p:extLst>
      <p:ext uri="{BB962C8B-B14F-4D97-AF65-F5344CB8AC3E}">
        <p14:creationId xmlns:p14="http://schemas.microsoft.com/office/powerpoint/2010/main" val="29203573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429679"/>
            <a:ext cx="7600921" cy="901816"/>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DIFFERING ENTRY REQUIREMENTS</a:t>
            </a:r>
          </a:p>
        </p:txBody>
      </p:sp>
      <p:sp>
        <p:nvSpPr>
          <p:cNvPr id="5" name="Rectangle 4"/>
          <p:cNvSpPr/>
          <p:nvPr/>
        </p:nvSpPr>
        <p:spPr>
          <a:xfrm>
            <a:off x="501679" y="1527469"/>
            <a:ext cx="8525388" cy="3477875"/>
          </a:xfrm>
          <a:prstGeom prst="rect">
            <a:avLst/>
          </a:prstGeom>
        </p:spPr>
        <p:txBody>
          <a:bodyPr wrap="square">
            <a:spAutoFit/>
          </a:bodyPr>
          <a:lstStyle/>
          <a:p>
            <a:pPr>
              <a:lnSpc>
                <a:spcPct val="150000"/>
              </a:lnSpc>
            </a:pPr>
            <a:r>
              <a:rPr lang="en-GB" sz="2000" b="1" dirty="0" smtClean="0"/>
              <a:t>Business Management</a:t>
            </a:r>
            <a:r>
              <a:rPr lang="en-GB" sz="2000" dirty="0" smtClean="0"/>
              <a:t> – 3,108 different options for this subject on UCAS website. </a:t>
            </a:r>
            <a:r>
              <a:rPr lang="en-GB" sz="2000" dirty="0"/>
              <a:t>E</a:t>
            </a:r>
            <a:r>
              <a:rPr lang="en-GB" sz="2000" dirty="0" smtClean="0"/>
              <a:t>ntry and qualification requirements can really vary:</a:t>
            </a:r>
          </a:p>
          <a:p>
            <a:pPr marL="342900" indent="-342900">
              <a:lnSpc>
                <a:spcPct val="200000"/>
              </a:lnSpc>
              <a:buFont typeface="Arial" panose="020B0604020202020204" pitchFamily="34" charset="0"/>
              <a:buChar char="•"/>
            </a:pPr>
            <a:r>
              <a:rPr lang="en-GB" sz="2000" dirty="0" smtClean="0"/>
              <a:t>Birmingham City University – </a:t>
            </a:r>
            <a:r>
              <a:rPr lang="en-GB" sz="2000" b="1" dirty="0" smtClean="0">
                <a:solidFill>
                  <a:srgbClr val="ED217C"/>
                </a:solidFill>
              </a:rPr>
              <a:t>BBC at A Level</a:t>
            </a:r>
            <a:r>
              <a:rPr lang="en-GB" sz="2000" dirty="0" smtClean="0">
                <a:solidFill>
                  <a:srgbClr val="ED217C"/>
                </a:solidFill>
              </a:rPr>
              <a:t> </a:t>
            </a:r>
            <a:r>
              <a:rPr lang="en-GB" sz="2000" dirty="0" smtClean="0"/>
              <a:t>or </a:t>
            </a:r>
            <a:r>
              <a:rPr lang="en-GB" sz="2000" b="1" dirty="0" smtClean="0">
                <a:solidFill>
                  <a:srgbClr val="ED217C"/>
                </a:solidFill>
              </a:rPr>
              <a:t>112 UCAS tariff points</a:t>
            </a:r>
          </a:p>
          <a:p>
            <a:pPr marL="342900" indent="-342900">
              <a:lnSpc>
                <a:spcPct val="200000"/>
              </a:lnSpc>
              <a:buFont typeface="Arial" panose="020B0604020202020204" pitchFamily="34" charset="0"/>
              <a:buChar char="•"/>
            </a:pPr>
            <a:r>
              <a:rPr lang="en-GB" sz="2000" dirty="0" smtClean="0"/>
              <a:t>Harper Adams University – </a:t>
            </a:r>
            <a:r>
              <a:rPr lang="en-GB" sz="2000" b="1" dirty="0" smtClean="0">
                <a:solidFill>
                  <a:srgbClr val="ED217C"/>
                </a:solidFill>
              </a:rPr>
              <a:t>88-104 UCAS tariff points</a:t>
            </a:r>
            <a:r>
              <a:rPr lang="en-GB" sz="2000" dirty="0" smtClean="0">
                <a:solidFill>
                  <a:srgbClr val="ED217C"/>
                </a:solidFill>
              </a:rPr>
              <a:t> </a:t>
            </a:r>
            <a:r>
              <a:rPr lang="en-GB" sz="2000" dirty="0" smtClean="0"/>
              <a:t>or </a:t>
            </a:r>
            <a:r>
              <a:rPr lang="en-GB" sz="2000" b="1" dirty="0" smtClean="0">
                <a:solidFill>
                  <a:srgbClr val="ED217C"/>
                </a:solidFill>
              </a:rPr>
              <a:t>DDD at BTEC</a:t>
            </a:r>
          </a:p>
          <a:p>
            <a:pPr marL="342900" indent="-342900">
              <a:lnSpc>
                <a:spcPct val="200000"/>
              </a:lnSpc>
              <a:buFont typeface="Arial" panose="020B0604020202020204" pitchFamily="34" charset="0"/>
              <a:buChar char="•"/>
            </a:pPr>
            <a:r>
              <a:rPr lang="en-GB" sz="2000" dirty="0" smtClean="0"/>
              <a:t>University of Birmingham – </a:t>
            </a:r>
            <a:r>
              <a:rPr lang="en-GB" sz="2000" b="1" dirty="0" smtClean="0">
                <a:solidFill>
                  <a:srgbClr val="ED217C"/>
                </a:solidFill>
              </a:rPr>
              <a:t>AAB at A Level</a:t>
            </a:r>
          </a:p>
          <a:p>
            <a:pPr marL="342900" indent="-342900">
              <a:lnSpc>
                <a:spcPct val="200000"/>
              </a:lnSpc>
              <a:buFont typeface="Arial" panose="020B0604020202020204" pitchFamily="34" charset="0"/>
              <a:buChar char="•"/>
            </a:pPr>
            <a:r>
              <a:rPr lang="en-GB" sz="2000" dirty="0" smtClean="0"/>
              <a:t>University of Wolverhampton – </a:t>
            </a:r>
            <a:r>
              <a:rPr lang="en-GB" sz="2000" b="1" dirty="0" smtClean="0">
                <a:solidFill>
                  <a:srgbClr val="ED217C"/>
                </a:solidFill>
              </a:rPr>
              <a:t>96 UCAS tariff points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3229" y="1928081"/>
            <a:ext cx="2481944" cy="7356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6332" y="2913822"/>
            <a:ext cx="2278841" cy="8334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1040" y="3955789"/>
            <a:ext cx="2414133" cy="8552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University of Wolverhampton - Wolverhampton - United Kingdom ..."/>
          <p:cNvPicPr>
            <a:picLocks noChangeAspect="1" noChangeArrowheads="1"/>
          </p:cNvPicPr>
          <p:nvPr/>
        </p:nvPicPr>
        <p:blipFill rotWithShape="1">
          <a:blip r:embed="rId6">
            <a:extLst>
              <a:ext uri="{28A0092B-C50C-407E-A947-70E740481C1C}">
                <a14:useLocalDpi xmlns:a14="http://schemas.microsoft.com/office/drawing/2010/main" val="0"/>
              </a:ext>
            </a:extLst>
          </a:blip>
          <a:srcRect l="3484" b="7973"/>
          <a:stretch/>
        </p:blipFill>
        <p:spPr bwMode="auto">
          <a:xfrm>
            <a:off x="9027067" y="5019527"/>
            <a:ext cx="2968111" cy="735031"/>
          </a:xfrm>
          <a:prstGeom prst="rect">
            <a:avLst/>
          </a:prstGeom>
          <a:noFill/>
          <a:effectLst>
            <a:outerShdw blurRad="1905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501679" y="4946375"/>
            <a:ext cx="4413504" cy="1198393"/>
          </a:xfrm>
          <a:prstGeom prst="wedgeRoundRectCallou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UCAS Tariff points translate your qualifications and grades into a numerical value</a:t>
            </a:r>
            <a:r>
              <a:rPr lang="en-GB" b="1" dirty="0" smtClean="0"/>
              <a:t>.</a:t>
            </a:r>
            <a:endParaRPr lang="en-GB" b="1" dirty="0"/>
          </a:p>
        </p:txBody>
      </p:sp>
    </p:spTree>
    <p:extLst>
      <p:ext uri="{BB962C8B-B14F-4D97-AF65-F5344CB8AC3E}">
        <p14:creationId xmlns:p14="http://schemas.microsoft.com/office/powerpoint/2010/main" val="11380715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500"/>
                                        <p:tgtEl>
                                          <p:spTgt spid="5">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fade">
                                      <p:cBhvr>
                                        <p:cTn id="39"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445721"/>
            <a:ext cx="5530153" cy="853690"/>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ENTRY REQUIREMENTS</a:t>
            </a:r>
            <a:endParaRPr lang="en-GB" sz="3600" b="1" dirty="0"/>
          </a:p>
        </p:txBody>
      </p:sp>
      <p:sp>
        <p:nvSpPr>
          <p:cNvPr id="5" name="Rounded Rectangular Callout 4"/>
          <p:cNvSpPr/>
          <p:nvPr/>
        </p:nvSpPr>
        <p:spPr>
          <a:xfrm>
            <a:off x="538330" y="1687282"/>
            <a:ext cx="11098500" cy="1913231"/>
          </a:xfrm>
          <a:prstGeom prst="wedgeRoundRectCallout">
            <a:avLst>
              <a:gd name="adj1" fmla="val -43465"/>
              <a:gd name="adj2" fmla="val 19780"/>
              <a:gd name="adj3" fmla="val 16667"/>
            </a:avLst>
          </a:prstGeom>
          <a:solidFill>
            <a:srgbClr val="9227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rgbClr val="FFFF00"/>
                </a:solidFill>
              </a:rPr>
              <a:t>TRUE OR FALSE</a:t>
            </a:r>
            <a:r>
              <a:rPr lang="en-GB" sz="3600" b="1" dirty="0" smtClean="0">
                <a:solidFill>
                  <a:schemeClr val="bg1"/>
                </a:solidFill>
              </a:rPr>
              <a:t>: ENTRY REQUIREMENTS ARE THE MOST IMPORTANT THING TO CONSIDER WHEN CHOOSING A COURSE OR UNIVERSITY?</a:t>
            </a:r>
            <a:endParaRPr lang="en-GB" sz="3600" b="1" dirty="0">
              <a:solidFill>
                <a:schemeClr val="bg1"/>
              </a:solidFill>
            </a:endParaRPr>
          </a:p>
        </p:txBody>
      </p:sp>
      <p:sp>
        <p:nvSpPr>
          <p:cNvPr id="8" name="Rectangle 7"/>
          <p:cNvSpPr/>
          <p:nvPr/>
        </p:nvSpPr>
        <p:spPr>
          <a:xfrm>
            <a:off x="651269" y="3728487"/>
            <a:ext cx="10872622" cy="1887696"/>
          </a:xfrm>
          <a:prstGeom prst="rect">
            <a:avLst/>
          </a:prstGeom>
        </p:spPr>
        <p:txBody>
          <a:bodyPr wrap="square">
            <a:spAutoFit/>
          </a:bodyPr>
          <a:lstStyle/>
          <a:p>
            <a:pPr>
              <a:lnSpc>
                <a:spcPct val="150000"/>
              </a:lnSpc>
            </a:pPr>
            <a:r>
              <a:rPr lang="en-GB" sz="2000" b="1" dirty="0" smtClean="0"/>
              <a:t>FALSE</a:t>
            </a:r>
            <a:r>
              <a:rPr lang="en-GB" sz="2000" dirty="0" smtClean="0"/>
              <a:t>: whilst entry requirements are very important, it’s crucial to consider everything else the university and course offers, such as:</a:t>
            </a:r>
          </a:p>
          <a:p>
            <a:pPr marL="342900" indent="-342900">
              <a:lnSpc>
                <a:spcPct val="150000"/>
              </a:lnSpc>
              <a:buFont typeface="Arial" panose="020B0604020202020204" pitchFamily="34" charset="0"/>
              <a:buChar char="•"/>
            </a:pPr>
            <a:r>
              <a:rPr lang="en-GB" sz="2000" dirty="0" smtClean="0"/>
              <a:t>Location, campus facilities, social opportunities, extracurricular activities, career prospects, learning support, </a:t>
            </a:r>
            <a:r>
              <a:rPr lang="en-GB" sz="2000" b="1" dirty="0" smtClean="0"/>
              <a:t>teaching/learning methods</a:t>
            </a:r>
            <a:r>
              <a:rPr lang="en-GB" sz="2000" dirty="0" smtClean="0"/>
              <a:t> and </a:t>
            </a:r>
            <a:r>
              <a:rPr lang="en-GB" sz="2000" b="1" dirty="0" smtClean="0"/>
              <a:t>assessment methods</a:t>
            </a:r>
            <a:r>
              <a:rPr lang="en-GB" sz="2000" dirty="0" smtClean="0"/>
              <a:t>.</a:t>
            </a:r>
          </a:p>
        </p:txBody>
      </p:sp>
    </p:spTree>
    <p:extLst>
      <p:ext uri="{BB962C8B-B14F-4D97-AF65-F5344CB8AC3E}">
        <p14:creationId xmlns:p14="http://schemas.microsoft.com/office/powerpoint/2010/main" val="41731352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427" y="413637"/>
            <a:ext cx="8362921" cy="917858"/>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ACCESSIBILITY &amp; LEARNING SUPPORT</a:t>
            </a:r>
          </a:p>
        </p:txBody>
      </p:sp>
      <p:sp>
        <p:nvSpPr>
          <p:cNvPr id="6" name="TextBox 5"/>
          <p:cNvSpPr txBox="1"/>
          <p:nvPr/>
        </p:nvSpPr>
        <p:spPr>
          <a:xfrm>
            <a:off x="3312722" y="2292701"/>
            <a:ext cx="7172657" cy="2246769"/>
          </a:xfrm>
          <a:prstGeom prst="rect">
            <a:avLst/>
          </a:prstGeom>
          <a:noFill/>
        </p:spPr>
        <p:txBody>
          <a:bodyPr wrap="square" rtlCol="0">
            <a:spAutoFit/>
          </a:bodyPr>
          <a:lstStyle/>
          <a:p>
            <a:pPr>
              <a:lnSpc>
                <a:spcPct val="150000"/>
              </a:lnSpc>
            </a:pPr>
            <a:r>
              <a:rPr lang="en-GB" sz="2400" dirty="0" smtClean="0"/>
              <a:t>Can you think of any types of learning support at your school? </a:t>
            </a:r>
          </a:p>
          <a:p>
            <a:pPr>
              <a:lnSpc>
                <a:spcPct val="150000"/>
              </a:lnSpc>
            </a:pPr>
            <a:endParaRPr lang="en-GB" sz="2400" dirty="0"/>
          </a:p>
          <a:p>
            <a:pPr>
              <a:lnSpc>
                <a:spcPct val="150000"/>
              </a:lnSpc>
            </a:pPr>
            <a:r>
              <a:rPr lang="en-GB" sz="2400" dirty="0" smtClean="0"/>
              <a:t>Do you find these useful?</a:t>
            </a:r>
            <a:endParaRPr lang="en-GB" sz="2400" dirty="0"/>
          </a:p>
        </p:txBody>
      </p:sp>
      <p:pic>
        <p:nvPicPr>
          <p:cNvPr id="7" name="Picture 2" descr="C:\Users\in4081\AppData\Local\Microsoft\Windows\Temporary Internet Files\Content.IE5\127VV5IV\question-mark[1].jp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8195" y="2396667"/>
            <a:ext cx="2142803" cy="21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6283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2388</TotalTime>
  <Words>2562</Words>
  <Application>Microsoft Office PowerPoint</Application>
  <PresentationFormat>Custom</PresentationFormat>
  <Paragraphs>253</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Stephen Heslegrave</cp:lastModifiedBy>
  <cp:revision>122</cp:revision>
  <dcterms:created xsi:type="dcterms:W3CDTF">2017-03-14T08:31:32Z</dcterms:created>
  <dcterms:modified xsi:type="dcterms:W3CDTF">2021-05-11T20:59:10Z</dcterms:modified>
</cp:coreProperties>
</file>