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73" r:id="rId2"/>
    <p:sldId id="326" r:id="rId3"/>
    <p:sldId id="290" r:id="rId4"/>
    <p:sldId id="276" r:id="rId5"/>
    <p:sldId id="297" r:id="rId6"/>
    <p:sldId id="298" r:id="rId7"/>
    <p:sldId id="300" r:id="rId8"/>
    <p:sldId id="317" r:id="rId9"/>
    <p:sldId id="318" r:id="rId10"/>
    <p:sldId id="302" r:id="rId11"/>
    <p:sldId id="321" r:id="rId12"/>
    <p:sldId id="327" r:id="rId13"/>
    <p:sldId id="332" r:id="rId14"/>
    <p:sldId id="303" r:id="rId15"/>
    <p:sldId id="325" r:id="rId16"/>
    <p:sldId id="301" r:id="rId17"/>
    <p:sldId id="322" r:id="rId18"/>
    <p:sldId id="323" r:id="rId19"/>
    <p:sldId id="324" r:id="rId20"/>
    <p:sldId id="304" r:id="rId21"/>
    <p:sldId id="296" r:id="rId22"/>
    <p:sldId id="299" r:id="rId23"/>
    <p:sldId id="305" r:id="rId24"/>
    <p:sldId id="306" r:id="rId25"/>
    <p:sldId id="307" r:id="rId26"/>
    <p:sldId id="315" r:id="rId27"/>
    <p:sldId id="308" r:id="rId28"/>
    <p:sldId id="309" r:id="rId29"/>
    <p:sldId id="310" r:id="rId30"/>
    <p:sldId id="311" r:id="rId31"/>
    <p:sldId id="312" r:id="rId32"/>
    <p:sldId id="316" r:id="rId33"/>
    <p:sldId id="313" r:id="rId34"/>
    <p:sldId id="314" r:id="rId35"/>
    <p:sldId id="288" r:id="rId36"/>
    <p:sldId id="33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87C4"/>
    <a:srgbClr val="ED217C"/>
    <a:srgbClr val="0B9445"/>
    <a:srgbClr val="ED1C24"/>
    <a:srgbClr val="8DC6A3"/>
    <a:srgbClr val="FFDE16"/>
    <a:srgbClr val="92278F"/>
    <a:srgbClr val="F8E4F8"/>
    <a:srgbClr val="E8AAE7"/>
    <a:srgbClr val="FDE7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141008-CB9F-E6BE-FAA6-D8CF76B977D2}" v="31" dt="2020-09-30T14:17:44.454"/>
    <p1510:client id="{64426B8F-8052-2BBC-DD19-45B00D8F0F18}" v="235" dt="2020-10-27T14:57:40.109"/>
    <p1510:client id="{E84C38D9-0BEF-BCA2-6B55-54F42790047B}" v="9" dt="2020-09-29T13:09:04.6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8" autoAdjust="0"/>
    <p:restoredTop sz="74954" autoAdjust="0"/>
  </p:normalViewPr>
  <p:slideViewPr>
    <p:cSldViewPr snapToGrid="0" snapToObjects="1">
      <p:cViewPr varScale="1">
        <p:scale>
          <a:sx n="50" d="100"/>
          <a:sy n="50" d="100"/>
        </p:scale>
        <p:origin x="1256" y="3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184A3-5229-1E4D-9B13-00844BF0555E}" type="datetimeFigureOut">
              <a:rPr lang="en-US" smtClean="0"/>
              <a:t>8/17/2023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8161D5-11C8-8D46-A559-45939B83D677}" type="slidenum">
              <a:rPr lang="en-US" smtClean="0"/>
              <a:t>‹#›</a:t>
            </a:fld>
            <a:endParaRPr lang="en-US"/>
          </a:p>
        </p:txBody>
      </p:sp>
    </p:spTree>
    <p:extLst>
      <p:ext uri="{BB962C8B-B14F-4D97-AF65-F5344CB8AC3E}">
        <p14:creationId xmlns:p14="http://schemas.microsoft.com/office/powerpoint/2010/main" val="333456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34686-57C3-D54F-B396-5ACAB96AFB98}" type="datetimeFigureOut">
              <a:rPr lang="en-US" smtClean="0"/>
              <a:t>8/17/2023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CBC23-9250-7349-A59D-41C845E0C87D}" type="slidenum">
              <a:rPr lang="en-US" smtClean="0"/>
              <a:t>‹#›</a:t>
            </a:fld>
            <a:endParaRPr lang="en-US"/>
          </a:p>
        </p:txBody>
      </p:sp>
    </p:spTree>
    <p:extLst>
      <p:ext uri="{BB962C8B-B14F-4D97-AF65-F5344CB8AC3E}">
        <p14:creationId xmlns:p14="http://schemas.microsoft.com/office/powerpoint/2010/main" val="157105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a:t>
            </a:fld>
            <a:endParaRPr lang="en-US"/>
          </a:p>
        </p:txBody>
      </p:sp>
    </p:spTree>
    <p:extLst>
      <p:ext uri="{BB962C8B-B14F-4D97-AF65-F5344CB8AC3E}">
        <p14:creationId xmlns:p14="http://schemas.microsoft.com/office/powerpoint/2010/main" val="4227209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Discuss all answers and respond to any questions from students.</a:t>
            </a: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2CBC23-9250-7349-A59D-41C845E0C87D}" type="slidenum">
              <a:rPr lang="en-US" smtClean="0"/>
              <a:t>10</a:t>
            </a:fld>
            <a:endParaRPr lang="en-US"/>
          </a:p>
        </p:txBody>
      </p:sp>
    </p:spTree>
    <p:extLst>
      <p:ext uri="{BB962C8B-B14F-4D97-AF65-F5344CB8AC3E}">
        <p14:creationId xmlns:p14="http://schemas.microsoft.com/office/powerpoint/2010/main" val="1410629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Discuss all answers and respond to any questions from students.</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11</a:t>
            </a:fld>
            <a:endParaRPr lang="en-US"/>
          </a:p>
        </p:txBody>
      </p:sp>
    </p:spTree>
    <p:extLst>
      <p:ext uri="{BB962C8B-B14F-4D97-AF65-F5344CB8AC3E}">
        <p14:creationId xmlns:p14="http://schemas.microsoft.com/office/powerpoint/2010/main" val="2841745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12</a:t>
            </a:fld>
            <a:endParaRPr lang="en-US"/>
          </a:p>
        </p:txBody>
      </p:sp>
    </p:spTree>
    <p:extLst>
      <p:ext uri="{BB962C8B-B14F-4D97-AF65-F5344CB8AC3E}">
        <p14:creationId xmlns:p14="http://schemas.microsoft.com/office/powerpoint/2010/main" val="1228655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13</a:t>
            </a:fld>
            <a:endParaRPr lang="en-US"/>
          </a:p>
        </p:txBody>
      </p:sp>
    </p:spTree>
    <p:extLst>
      <p:ext uri="{BB962C8B-B14F-4D97-AF65-F5344CB8AC3E}">
        <p14:creationId xmlns:p14="http://schemas.microsoft.com/office/powerpoint/2010/main" val="3743380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Discuss all answers and respond to any questions from students.</a:t>
            </a:r>
            <a:endParaRPr lang="en-GB" dirty="0"/>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14</a:t>
            </a:fld>
            <a:endParaRPr lang="en-US"/>
          </a:p>
        </p:txBody>
      </p:sp>
    </p:spTree>
    <p:extLst>
      <p:ext uri="{BB962C8B-B14F-4D97-AF65-F5344CB8AC3E}">
        <p14:creationId xmlns:p14="http://schemas.microsoft.com/office/powerpoint/2010/main" val="2564517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Discuss all answers and respond to any questions from students.</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16</a:t>
            </a:fld>
            <a:endParaRPr lang="en-US"/>
          </a:p>
        </p:txBody>
      </p:sp>
    </p:spTree>
    <p:extLst>
      <p:ext uri="{BB962C8B-B14F-4D97-AF65-F5344CB8AC3E}">
        <p14:creationId xmlns:p14="http://schemas.microsoft.com/office/powerpoint/2010/main" val="1812671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Talk through different options, explain that they will usually have to apply for multiple and may not get there first choice…</a:t>
            </a:r>
          </a:p>
          <a:p>
            <a:pPr>
              <a:defRPr/>
            </a:pPr>
            <a:endParaRPr lang="en-GB" dirty="0">
              <a:cs typeface="Calibri"/>
            </a:endParaRPr>
          </a:p>
          <a:p>
            <a:pPr>
              <a:defRPr/>
            </a:pPr>
            <a:r>
              <a:rPr lang="en-GB" dirty="0">
                <a:cs typeface="Calibri"/>
              </a:rPr>
              <a:t>Emphasise that </a:t>
            </a:r>
            <a:r>
              <a:rPr lang="en-GB" b="1" dirty="0">
                <a:cs typeface="Calibri"/>
              </a:rPr>
              <a:t>each</a:t>
            </a:r>
            <a:r>
              <a:rPr lang="en-GB" dirty="0">
                <a:cs typeface="Calibri"/>
              </a:rPr>
              <a:t> university is </a:t>
            </a:r>
            <a:r>
              <a:rPr lang="en-GB" b="1" dirty="0">
                <a:cs typeface="Calibri"/>
              </a:rPr>
              <a:t>different</a:t>
            </a:r>
            <a:r>
              <a:rPr lang="en-GB" dirty="0">
                <a:cs typeface="Calibri"/>
              </a:rPr>
              <a:t> and they should do research to find their preference! </a:t>
            </a:r>
          </a:p>
        </p:txBody>
      </p:sp>
      <p:sp>
        <p:nvSpPr>
          <p:cNvPr id="4" name="Slide Number Placeholder 3"/>
          <p:cNvSpPr>
            <a:spLocks noGrp="1"/>
          </p:cNvSpPr>
          <p:nvPr>
            <p:ph type="sldNum" sz="quarter" idx="10"/>
          </p:nvPr>
        </p:nvSpPr>
        <p:spPr/>
        <p:txBody>
          <a:bodyPr/>
          <a:lstStyle/>
          <a:p>
            <a:fld id="{812CBC23-9250-7349-A59D-41C845E0C87D}" type="slidenum">
              <a:rPr lang="en-US" smtClean="0"/>
              <a:t>17</a:t>
            </a:fld>
            <a:endParaRPr lang="en-US"/>
          </a:p>
        </p:txBody>
      </p:sp>
    </p:spTree>
    <p:extLst>
      <p:ext uri="{BB962C8B-B14F-4D97-AF65-F5344CB8AC3E}">
        <p14:creationId xmlns:p14="http://schemas.microsoft.com/office/powerpoint/2010/main" val="4287311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Talk through different options, explain that they will usually have to apply for multiple and may not get there first choice…</a:t>
            </a:r>
            <a:endParaRPr lang="en-US"/>
          </a:p>
          <a:p>
            <a:pPr>
              <a:defRPr/>
            </a:pPr>
            <a:endParaRPr lang="en-GB" dirty="0"/>
          </a:p>
          <a:p>
            <a:pPr>
              <a:defRPr/>
            </a:pPr>
            <a:r>
              <a:rPr lang="en-GB" dirty="0"/>
              <a:t>Emphasise that </a:t>
            </a:r>
            <a:r>
              <a:rPr lang="en-GB" b="1" dirty="0"/>
              <a:t>each</a:t>
            </a:r>
            <a:r>
              <a:rPr lang="en-GB" dirty="0"/>
              <a:t> university is </a:t>
            </a:r>
            <a:r>
              <a:rPr lang="en-GB" b="1" dirty="0"/>
              <a:t>different</a:t>
            </a:r>
            <a:r>
              <a:rPr lang="en-GB" dirty="0"/>
              <a:t> and they should do research to find their preference!</a:t>
            </a:r>
          </a:p>
        </p:txBody>
      </p:sp>
      <p:sp>
        <p:nvSpPr>
          <p:cNvPr id="4" name="Slide Number Placeholder 3"/>
          <p:cNvSpPr>
            <a:spLocks noGrp="1"/>
          </p:cNvSpPr>
          <p:nvPr>
            <p:ph type="sldNum" sz="quarter" idx="10"/>
          </p:nvPr>
        </p:nvSpPr>
        <p:spPr/>
        <p:txBody>
          <a:bodyPr/>
          <a:lstStyle/>
          <a:p>
            <a:fld id="{812CBC23-9250-7349-A59D-41C845E0C87D}" type="slidenum">
              <a:rPr lang="en-US" smtClean="0"/>
              <a:t>18</a:t>
            </a:fld>
            <a:endParaRPr lang="en-US"/>
          </a:p>
        </p:txBody>
      </p:sp>
    </p:spTree>
    <p:extLst>
      <p:ext uri="{BB962C8B-B14F-4D97-AF65-F5344CB8AC3E}">
        <p14:creationId xmlns:p14="http://schemas.microsoft.com/office/powerpoint/2010/main" val="3284574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Talk through different options, explain that they will usually have to apply for multiple and may not get there first choice…</a:t>
            </a:r>
            <a:endParaRPr lang="en-US" dirty="0"/>
          </a:p>
          <a:p>
            <a:pPr>
              <a:defRPr/>
            </a:pPr>
            <a:endParaRPr lang="en-GB" dirty="0"/>
          </a:p>
          <a:p>
            <a:pPr>
              <a:defRPr/>
            </a:pPr>
            <a:r>
              <a:rPr lang="en-GB" dirty="0"/>
              <a:t>Emphasise that </a:t>
            </a:r>
            <a:r>
              <a:rPr lang="en-GB" b="1" dirty="0"/>
              <a:t>each</a:t>
            </a:r>
            <a:r>
              <a:rPr lang="en-GB" dirty="0"/>
              <a:t> university is </a:t>
            </a:r>
            <a:r>
              <a:rPr lang="en-GB" b="1" dirty="0"/>
              <a:t>different</a:t>
            </a:r>
            <a:r>
              <a:rPr lang="en-GB" dirty="0"/>
              <a:t> and they should do research to find their preference!</a:t>
            </a:r>
          </a:p>
        </p:txBody>
      </p:sp>
      <p:sp>
        <p:nvSpPr>
          <p:cNvPr id="4" name="Slide Number Placeholder 3"/>
          <p:cNvSpPr>
            <a:spLocks noGrp="1"/>
          </p:cNvSpPr>
          <p:nvPr>
            <p:ph type="sldNum" sz="quarter" idx="10"/>
          </p:nvPr>
        </p:nvSpPr>
        <p:spPr/>
        <p:txBody>
          <a:bodyPr/>
          <a:lstStyle/>
          <a:p>
            <a:fld id="{812CBC23-9250-7349-A59D-41C845E0C87D}" type="slidenum">
              <a:rPr lang="en-US" smtClean="0"/>
              <a:t>19</a:t>
            </a:fld>
            <a:endParaRPr lang="en-US"/>
          </a:p>
        </p:txBody>
      </p:sp>
    </p:spTree>
    <p:extLst>
      <p:ext uri="{BB962C8B-B14F-4D97-AF65-F5344CB8AC3E}">
        <p14:creationId xmlns:p14="http://schemas.microsoft.com/office/powerpoint/2010/main" val="3750984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Discuss all answers and respond to any questions from students.</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20</a:t>
            </a:fld>
            <a:endParaRPr lang="en-US"/>
          </a:p>
        </p:txBody>
      </p:sp>
    </p:spTree>
    <p:extLst>
      <p:ext uri="{BB962C8B-B14F-4D97-AF65-F5344CB8AC3E}">
        <p14:creationId xmlns:p14="http://schemas.microsoft.com/office/powerpoint/2010/main" val="2793775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a:t>
            </a:fld>
            <a:endParaRPr lang="en-US"/>
          </a:p>
        </p:txBody>
      </p:sp>
    </p:spTree>
    <p:extLst>
      <p:ext uri="{BB962C8B-B14F-4D97-AF65-F5344CB8AC3E}">
        <p14:creationId xmlns:p14="http://schemas.microsoft.com/office/powerpoint/2010/main" val="507682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Resource </a:t>
            </a:r>
            <a:r>
              <a:rPr lang="en-GB" sz="1200" b="1" kern="1200">
                <a:solidFill>
                  <a:schemeClr val="tx1"/>
                </a:solidFill>
                <a:effectLst/>
                <a:latin typeface="+mn-lt"/>
                <a:ea typeface="+mn-ea"/>
                <a:cs typeface="+mn-cs"/>
              </a:rPr>
              <a:t>Booklet Pages 58-59: </a:t>
            </a:r>
            <a:r>
              <a:rPr lang="en-GB" sz="1200" b="1" kern="1200" dirty="0">
                <a:solidFill>
                  <a:schemeClr val="tx1"/>
                </a:solidFill>
                <a:effectLst/>
                <a:latin typeface="+mn-lt"/>
                <a:ea typeface="+mn-ea"/>
                <a:cs typeface="+mn-cs"/>
              </a:rPr>
              <a:t>5.3 Benefits of HE and</a:t>
            </a:r>
            <a:r>
              <a:rPr lang="en-GB" sz="1200" b="1" kern="1200" baseline="0" dirty="0">
                <a:solidFill>
                  <a:schemeClr val="tx1"/>
                </a:solidFill>
                <a:effectLst/>
                <a:latin typeface="+mn-lt"/>
                <a:ea typeface="+mn-ea"/>
                <a:cs typeface="+mn-cs"/>
              </a:rPr>
              <a:t> recap quiz</a:t>
            </a:r>
            <a:endParaRPr lang="en-GB" sz="120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5.3</a:t>
            </a:r>
          </a:p>
          <a:p>
            <a:r>
              <a:rPr lang="en-GB" sz="1200" b="0" i="0" kern="1200" dirty="0">
                <a:solidFill>
                  <a:schemeClr val="tx1"/>
                </a:solidFill>
                <a:effectLst/>
                <a:latin typeface="+mn-lt"/>
                <a:ea typeface="+mn-ea"/>
                <a:cs typeface="+mn-cs"/>
              </a:rPr>
              <a:t>Ask</a:t>
            </a:r>
            <a:r>
              <a:rPr lang="en-GB" sz="1200" b="0" i="0" kern="1200" baseline="0" dirty="0">
                <a:solidFill>
                  <a:schemeClr val="tx1"/>
                </a:solidFill>
                <a:effectLst/>
                <a:latin typeface="+mn-lt"/>
                <a:ea typeface="+mn-ea"/>
                <a:cs typeface="+mn-cs"/>
              </a:rPr>
              <a:t> students what they think each image represents, text is set up for animation.</a:t>
            </a:r>
          </a:p>
          <a:p>
            <a:endParaRPr lang="en-GB" sz="1200" b="0" i="0" kern="1200" baseline="0" dirty="0">
              <a:solidFill>
                <a:schemeClr val="tx1"/>
              </a:solidFill>
              <a:effectLst/>
              <a:latin typeface="+mn-lt"/>
              <a:ea typeface="+mn-ea"/>
              <a:cs typeface="+mn-cs"/>
            </a:endParaRPr>
          </a:p>
          <a:p>
            <a:r>
              <a:rPr lang="en-GB" dirty="0"/>
              <a:t>Other things to consider:</a:t>
            </a:r>
          </a:p>
          <a:p>
            <a:pPr marL="171450" indent="-171450">
              <a:buFontTx/>
              <a:buChar char="-"/>
            </a:pPr>
            <a:r>
              <a:rPr lang="en-GB" dirty="0"/>
              <a:t>Try new things</a:t>
            </a:r>
          </a:p>
          <a:p>
            <a:pPr marL="171450" indent="-171450">
              <a:buFontTx/>
              <a:buChar char="-"/>
            </a:pPr>
            <a:r>
              <a:rPr lang="en-GB" dirty="0"/>
              <a:t>Learn more about</a:t>
            </a:r>
            <a:r>
              <a:rPr lang="en-GB" baseline="0" dirty="0"/>
              <a:t> a subject you’re passionate about</a:t>
            </a:r>
          </a:p>
          <a:p>
            <a:pPr marL="171450" indent="-171450">
              <a:buFontTx/>
              <a:buChar char="-"/>
            </a:pPr>
            <a:r>
              <a:rPr lang="en-GB" baseline="0" dirty="0"/>
              <a:t>Opens the door to more opportunities such as work experience or study abroad</a:t>
            </a:r>
          </a:p>
          <a:p>
            <a:pPr marL="171450" indent="-171450">
              <a:buFontTx/>
              <a:buChar char="-"/>
            </a:pPr>
            <a:r>
              <a:rPr lang="en-GB" dirty="0"/>
              <a:t>Chance to do a placement</a:t>
            </a:r>
          </a:p>
          <a:p>
            <a:pPr marL="171450" indent="-171450">
              <a:buFontTx/>
              <a:buChar char="-"/>
            </a:pPr>
            <a:r>
              <a:rPr lang="en-GB" dirty="0"/>
              <a:t>Access to materials</a:t>
            </a:r>
            <a:r>
              <a:rPr lang="en-GB" baseline="0" dirty="0"/>
              <a:t> related to subjects/hobbies </a:t>
            </a:r>
          </a:p>
          <a:p>
            <a:pPr marL="171450" indent="-171450">
              <a:buFontTx/>
              <a:buChar char="-"/>
            </a:pPr>
            <a:r>
              <a:rPr lang="en-GB" baseline="0" dirty="0"/>
              <a:t>Enact change through charity work or the Students’ Union</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21</a:t>
            </a:fld>
            <a:endParaRPr lang="en-US"/>
          </a:p>
        </p:txBody>
      </p:sp>
    </p:spTree>
    <p:extLst>
      <p:ext uri="{BB962C8B-B14F-4D97-AF65-F5344CB8AC3E}">
        <p14:creationId xmlns:p14="http://schemas.microsoft.com/office/powerpoint/2010/main" val="3932896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22</a:t>
            </a:fld>
            <a:endParaRPr lang="en-US"/>
          </a:p>
        </p:txBody>
      </p:sp>
    </p:spTree>
    <p:extLst>
      <p:ext uri="{BB962C8B-B14F-4D97-AF65-F5344CB8AC3E}">
        <p14:creationId xmlns:p14="http://schemas.microsoft.com/office/powerpoint/2010/main" val="2041863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Higher</a:t>
            </a:r>
            <a:r>
              <a:rPr lang="en-GB" baseline="0" dirty="0"/>
              <a:t> Education – Optional, after 18.</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23</a:t>
            </a:fld>
            <a:endParaRPr lang="en-US"/>
          </a:p>
        </p:txBody>
      </p:sp>
    </p:spTree>
    <p:extLst>
      <p:ext uri="{BB962C8B-B14F-4D97-AF65-F5344CB8AC3E}">
        <p14:creationId xmlns:p14="http://schemas.microsoft.com/office/powerpoint/2010/main" val="3172391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Education</a:t>
            </a:r>
            <a:r>
              <a:rPr lang="en-GB" baseline="0" dirty="0"/>
              <a:t> – Compulsory, after 16.</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24</a:t>
            </a:fld>
            <a:endParaRPr lang="en-US"/>
          </a:p>
        </p:txBody>
      </p:sp>
    </p:spTree>
    <p:extLst>
      <p:ext uri="{BB962C8B-B14F-4D97-AF65-F5344CB8AC3E}">
        <p14:creationId xmlns:p14="http://schemas.microsoft.com/office/powerpoint/2010/main" val="2919657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Achieve target grades in GCSEs</a:t>
            </a:r>
          </a:p>
          <a:p>
            <a:pPr marL="228600" indent="-228600">
              <a:buAutoNum type="arabicPeriod"/>
            </a:pPr>
            <a:r>
              <a:rPr lang="en-GB" dirty="0"/>
              <a:t>Create revision timetable</a:t>
            </a:r>
          </a:p>
          <a:p>
            <a:pPr marL="228600" indent="-228600">
              <a:buAutoNum type="arabicPeriod"/>
            </a:pPr>
            <a:r>
              <a:rPr lang="en-GB" dirty="0"/>
              <a:t>Create a personal statement for applications</a:t>
            </a:r>
          </a:p>
          <a:p>
            <a:pPr marL="228600" indent="-228600">
              <a:buAutoNum type="arabicPeriod"/>
            </a:pPr>
            <a:r>
              <a:rPr lang="en-GB" dirty="0"/>
              <a:t>Apply for next steps (college/sixth form/apprenticeships)</a:t>
            </a:r>
          </a:p>
          <a:p>
            <a:pPr marL="228600" indent="-228600">
              <a:buAutoNum type="arabicPeriod"/>
            </a:pPr>
            <a:r>
              <a:rPr lang="en-GB" dirty="0"/>
              <a:t>Create a CV</a:t>
            </a:r>
          </a:p>
          <a:p>
            <a:pPr marL="228600" indent="-228600">
              <a:buAutoNum type="arabicPeriod"/>
            </a:pPr>
            <a:r>
              <a:rPr lang="en-GB" dirty="0"/>
              <a:t>Sign-up</a:t>
            </a:r>
            <a:r>
              <a:rPr lang="en-GB" baseline="0" dirty="0"/>
              <a:t> to an extra-curricular activity</a:t>
            </a:r>
          </a:p>
          <a:p>
            <a:pPr marL="228600" indent="-228600">
              <a:buAutoNum type="arabicPeriod"/>
            </a:pPr>
            <a:r>
              <a:rPr lang="en-GB" baseline="0" dirty="0"/>
              <a:t>Complete part-time work or volunteering</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25</a:t>
            </a:fld>
            <a:endParaRPr lang="en-US"/>
          </a:p>
        </p:txBody>
      </p:sp>
    </p:spTree>
    <p:extLst>
      <p:ext uri="{BB962C8B-B14F-4D97-AF65-F5344CB8AC3E}">
        <p14:creationId xmlns:p14="http://schemas.microsoft.com/office/powerpoint/2010/main" val="696438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Independence,</a:t>
            </a:r>
            <a:r>
              <a:rPr lang="en-GB" baseline="0" dirty="0"/>
              <a:t> travelling, degree etc.</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26</a:t>
            </a:fld>
            <a:endParaRPr lang="en-US"/>
          </a:p>
        </p:txBody>
      </p:sp>
    </p:spTree>
    <p:extLst>
      <p:ext uri="{BB962C8B-B14F-4D97-AF65-F5344CB8AC3E}">
        <p14:creationId xmlns:p14="http://schemas.microsoft.com/office/powerpoint/2010/main" val="1870124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College, sixth-form</a:t>
            </a:r>
            <a:r>
              <a:rPr lang="en-GB" baseline="0" dirty="0"/>
              <a:t> or apprenticeship.</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27</a:t>
            </a:fld>
            <a:endParaRPr lang="en-US"/>
          </a:p>
        </p:txBody>
      </p:sp>
    </p:spTree>
    <p:extLst>
      <p:ext uri="{BB962C8B-B14F-4D97-AF65-F5344CB8AC3E}">
        <p14:creationId xmlns:p14="http://schemas.microsoft.com/office/powerpoint/2010/main" val="1937222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physical or online book listing information about courses and information for an institution such as college or university.</a:t>
            </a:r>
          </a:p>
        </p:txBody>
      </p:sp>
      <p:sp>
        <p:nvSpPr>
          <p:cNvPr id="4" name="Slide Number Placeholder 3"/>
          <p:cNvSpPr>
            <a:spLocks noGrp="1"/>
          </p:cNvSpPr>
          <p:nvPr>
            <p:ph type="sldNum" sz="quarter" idx="10"/>
          </p:nvPr>
        </p:nvSpPr>
        <p:spPr/>
        <p:txBody>
          <a:bodyPr/>
          <a:lstStyle/>
          <a:p>
            <a:fld id="{812CBC23-9250-7349-A59D-41C845E0C87D}" type="slidenum">
              <a:rPr lang="en-US" smtClean="0"/>
              <a:t>28</a:t>
            </a:fld>
            <a:endParaRPr lang="en-US"/>
          </a:p>
        </p:txBody>
      </p:sp>
    </p:spTree>
    <p:extLst>
      <p:ext uri="{BB962C8B-B14F-4D97-AF65-F5344CB8AC3E}">
        <p14:creationId xmlns:p14="http://schemas.microsoft.com/office/powerpoint/2010/main" val="4149207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Pen, notebook, CV, questions for interviewer, water, official</a:t>
            </a:r>
            <a:r>
              <a:rPr lang="en-GB" baseline="0" dirty="0"/>
              <a:t> documentation. </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29</a:t>
            </a:fld>
            <a:endParaRPr lang="en-US"/>
          </a:p>
        </p:txBody>
      </p:sp>
    </p:spTree>
    <p:extLst>
      <p:ext uri="{BB962C8B-B14F-4D97-AF65-F5344CB8AC3E}">
        <p14:creationId xmlns:p14="http://schemas.microsoft.com/office/powerpoint/2010/main" val="4248248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Confidence, communication, team</a:t>
            </a:r>
            <a:r>
              <a:rPr lang="en-GB" baseline="0" dirty="0"/>
              <a:t> work for group interview, leadership, initiative, being proactive.</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30</a:t>
            </a:fld>
            <a:endParaRPr lang="en-US"/>
          </a:p>
        </p:txBody>
      </p:sp>
    </p:spTree>
    <p:extLst>
      <p:ext uri="{BB962C8B-B14F-4D97-AF65-F5344CB8AC3E}">
        <p14:creationId xmlns:p14="http://schemas.microsoft.com/office/powerpoint/2010/main" val="3297738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a:t>
            </a:fld>
            <a:endParaRPr lang="en-US"/>
          </a:p>
        </p:txBody>
      </p:sp>
    </p:spTree>
    <p:extLst>
      <p:ext uri="{BB962C8B-B14F-4D97-AF65-F5344CB8AC3E}">
        <p14:creationId xmlns:p14="http://schemas.microsoft.com/office/powerpoint/2010/main" val="137857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Usually used for full-time jobs to describe essential and desirable criteria for a role.</a:t>
            </a:r>
          </a:p>
        </p:txBody>
      </p:sp>
      <p:sp>
        <p:nvSpPr>
          <p:cNvPr id="4" name="Slide Number Placeholder 3"/>
          <p:cNvSpPr>
            <a:spLocks noGrp="1"/>
          </p:cNvSpPr>
          <p:nvPr>
            <p:ph type="sldNum" sz="quarter" idx="10"/>
          </p:nvPr>
        </p:nvSpPr>
        <p:spPr/>
        <p:txBody>
          <a:bodyPr/>
          <a:lstStyle/>
          <a:p>
            <a:fld id="{812CBC23-9250-7349-A59D-41C845E0C87D}" type="slidenum">
              <a:rPr lang="en-US" smtClean="0"/>
              <a:t>31</a:t>
            </a:fld>
            <a:endParaRPr lang="en-US"/>
          </a:p>
        </p:txBody>
      </p:sp>
    </p:spTree>
    <p:extLst>
      <p:ext uri="{BB962C8B-B14F-4D97-AF65-F5344CB8AC3E}">
        <p14:creationId xmlns:p14="http://schemas.microsoft.com/office/powerpoint/2010/main" val="23662399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Cost, only for certain types of people, be really clever</a:t>
            </a:r>
            <a:r>
              <a:rPr lang="en-GB" baseline="0" dirty="0"/>
              <a:t> to go, full-time weeks, doesn’t actually help you with your career, be in debt for the rest of your life.</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32</a:t>
            </a:fld>
            <a:endParaRPr lang="en-US"/>
          </a:p>
        </p:txBody>
      </p:sp>
    </p:spTree>
    <p:extLst>
      <p:ext uri="{BB962C8B-B14F-4D97-AF65-F5344CB8AC3E}">
        <p14:creationId xmlns:p14="http://schemas.microsoft.com/office/powerpoint/2010/main" val="25869691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Cover letter – Personalised letter explaining why this role is relevant to you and any experience</a:t>
            </a:r>
            <a:r>
              <a:rPr lang="en-GB" baseline="0" dirty="0"/>
              <a:t> you have.</a:t>
            </a:r>
            <a:endParaRPr lang="en-GB" dirty="0"/>
          </a:p>
          <a:p>
            <a:r>
              <a:rPr lang="en-GB" dirty="0"/>
              <a:t>CV – Details</a:t>
            </a:r>
            <a:r>
              <a:rPr lang="en-GB" baseline="0" dirty="0"/>
              <a:t> your achievements, experience, and skills.</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33</a:t>
            </a:fld>
            <a:endParaRPr lang="en-US"/>
          </a:p>
        </p:txBody>
      </p:sp>
    </p:spTree>
    <p:extLst>
      <p:ext uri="{BB962C8B-B14F-4D97-AF65-F5344CB8AC3E}">
        <p14:creationId xmlns:p14="http://schemas.microsoft.com/office/powerpoint/2010/main" val="8162771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Personal statement/introduction</a:t>
            </a:r>
          </a:p>
          <a:p>
            <a:r>
              <a:rPr lang="en-GB" dirty="0"/>
              <a:t>Education</a:t>
            </a:r>
          </a:p>
          <a:p>
            <a:r>
              <a:rPr lang="en-GB" dirty="0"/>
              <a:t>Qualifications</a:t>
            </a:r>
          </a:p>
          <a:p>
            <a:r>
              <a:rPr lang="en-GB" dirty="0"/>
              <a:t>Work experience</a:t>
            </a:r>
          </a:p>
          <a:p>
            <a:r>
              <a:rPr lang="en-GB" dirty="0"/>
              <a:t>Skills/attributes</a:t>
            </a:r>
          </a:p>
          <a:p>
            <a:r>
              <a:rPr lang="en-GB" dirty="0"/>
              <a:t>Hobbies</a:t>
            </a:r>
          </a:p>
          <a:p>
            <a:r>
              <a:rPr lang="en-GB" dirty="0"/>
              <a:t>Driving</a:t>
            </a:r>
            <a:r>
              <a:rPr lang="en-GB" baseline="0" dirty="0"/>
              <a:t> license, availability etc.</a:t>
            </a:r>
            <a:endParaRPr lang="en-GB" dirty="0"/>
          </a:p>
          <a:p>
            <a:r>
              <a:rPr lang="en-GB" dirty="0"/>
              <a:t>References</a:t>
            </a:r>
          </a:p>
        </p:txBody>
      </p:sp>
      <p:sp>
        <p:nvSpPr>
          <p:cNvPr id="4" name="Slide Number Placeholder 3"/>
          <p:cNvSpPr>
            <a:spLocks noGrp="1"/>
          </p:cNvSpPr>
          <p:nvPr>
            <p:ph type="sldNum" sz="quarter" idx="10"/>
          </p:nvPr>
        </p:nvSpPr>
        <p:spPr/>
        <p:txBody>
          <a:bodyPr/>
          <a:lstStyle/>
          <a:p>
            <a:fld id="{812CBC23-9250-7349-A59D-41C845E0C87D}" type="slidenum">
              <a:rPr lang="en-US" smtClean="0"/>
              <a:t>34</a:t>
            </a:fld>
            <a:endParaRPr lang="en-US"/>
          </a:p>
        </p:txBody>
      </p:sp>
    </p:spTree>
    <p:extLst>
      <p:ext uri="{BB962C8B-B14F-4D97-AF65-F5344CB8AC3E}">
        <p14:creationId xmlns:p14="http://schemas.microsoft.com/office/powerpoint/2010/main" val="30012839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35</a:t>
            </a:fld>
            <a:endParaRPr lang="en-US"/>
          </a:p>
        </p:txBody>
      </p:sp>
    </p:spTree>
    <p:extLst>
      <p:ext uri="{BB962C8B-B14F-4D97-AF65-F5344CB8AC3E}">
        <p14:creationId xmlns:p14="http://schemas.microsoft.com/office/powerpoint/2010/main" val="2674968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4</a:t>
            </a:fld>
            <a:endParaRPr lang="en-US"/>
          </a:p>
        </p:txBody>
      </p:sp>
    </p:spTree>
    <p:extLst>
      <p:ext uri="{BB962C8B-B14F-4D97-AF65-F5344CB8AC3E}">
        <p14:creationId xmlns:p14="http://schemas.microsoft.com/office/powerpoint/2010/main" val="507682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Resource Booklet Page 57: 5.1 Preparing for</a:t>
            </a:r>
            <a:r>
              <a:rPr lang="en-GB" sz="1200" b="1" kern="1200" baseline="0" dirty="0">
                <a:solidFill>
                  <a:schemeClr val="tx1"/>
                </a:solidFill>
                <a:effectLst/>
                <a:latin typeface="+mn-lt"/>
                <a:ea typeface="+mn-ea"/>
                <a:cs typeface="+mn-cs"/>
              </a:rPr>
              <a:t> Year 12 checklist</a:t>
            </a:r>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5.1</a:t>
            </a:r>
          </a:p>
          <a:p>
            <a:r>
              <a:rPr lang="en-GB" sz="1200" b="0" i="0" kern="1200" dirty="0">
                <a:solidFill>
                  <a:schemeClr val="tx1"/>
                </a:solidFill>
                <a:effectLst/>
                <a:latin typeface="+mn-lt"/>
                <a:ea typeface="+mn-ea"/>
                <a:cs typeface="+mn-cs"/>
              </a:rPr>
              <a:t>Planning for FE – </a:t>
            </a:r>
          </a:p>
          <a:p>
            <a:pPr marL="228600" indent="-228600">
              <a:buAutoNum type="arabicPeriod"/>
            </a:pPr>
            <a:r>
              <a:rPr lang="en-GB" sz="1200" b="0" i="0" kern="1200" dirty="0">
                <a:solidFill>
                  <a:schemeClr val="tx1"/>
                </a:solidFill>
                <a:effectLst/>
                <a:latin typeface="+mn-lt"/>
                <a:ea typeface="+mn-ea"/>
                <a:cs typeface="+mn-cs"/>
              </a:rPr>
              <a:t>Plan your route to your FE destination</a:t>
            </a:r>
          </a:p>
          <a:p>
            <a:pPr marL="228600" indent="-228600">
              <a:buAutoNum type="arabicPeriod"/>
            </a:pPr>
            <a:r>
              <a:rPr lang="en-GB" sz="1200" b="0" i="0" kern="1200" dirty="0">
                <a:solidFill>
                  <a:schemeClr val="tx1"/>
                </a:solidFill>
                <a:effectLst/>
                <a:latin typeface="+mn-lt"/>
                <a:ea typeface="+mn-ea"/>
                <a:cs typeface="+mn-cs"/>
              </a:rPr>
              <a:t>Research your options for support e.g. bus pass, tutor, funding etc.</a:t>
            </a:r>
          </a:p>
          <a:p>
            <a:pPr marL="228600" indent="-228600">
              <a:buAutoNum type="arabicPeriod"/>
            </a:pPr>
            <a:r>
              <a:rPr lang="en-GB" sz="1200" b="0" i="0" kern="1200" dirty="0">
                <a:solidFill>
                  <a:schemeClr val="tx1"/>
                </a:solidFill>
                <a:effectLst/>
                <a:latin typeface="+mn-lt"/>
                <a:ea typeface="+mn-ea"/>
                <a:cs typeface="+mn-cs"/>
              </a:rPr>
              <a:t>Buy professional wear</a:t>
            </a:r>
          </a:p>
          <a:p>
            <a:pPr marL="228600" indent="-228600">
              <a:buAutoNum type="arabicPeriod"/>
            </a:pPr>
            <a:r>
              <a:rPr lang="en-GB" sz="1200" b="0" i="0" kern="1200" dirty="0">
                <a:solidFill>
                  <a:schemeClr val="tx1"/>
                </a:solidFill>
                <a:effectLst/>
                <a:latin typeface="+mn-lt"/>
                <a:ea typeface="+mn-ea"/>
                <a:cs typeface="+mn-cs"/>
              </a:rPr>
              <a:t>Create</a:t>
            </a:r>
            <a:r>
              <a:rPr lang="en-GB" sz="1200" b="0" i="0" kern="1200" baseline="0" dirty="0">
                <a:solidFill>
                  <a:schemeClr val="tx1"/>
                </a:solidFill>
                <a:effectLst/>
                <a:latin typeface="+mn-lt"/>
                <a:ea typeface="+mn-ea"/>
                <a:cs typeface="+mn-cs"/>
              </a:rPr>
              <a:t> a revision timetable</a:t>
            </a:r>
          </a:p>
          <a:p>
            <a:pPr marL="0" indent="0">
              <a:buNone/>
            </a:pPr>
            <a:endParaRPr lang="en-GB" sz="1200" b="0" i="0" kern="1200" baseline="0" dirty="0">
              <a:solidFill>
                <a:schemeClr val="tx1"/>
              </a:solidFill>
              <a:effectLst/>
              <a:latin typeface="+mn-lt"/>
              <a:ea typeface="+mn-ea"/>
              <a:cs typeface="+mn-cs"/>
            </a:endParaRPr>
          </a:p>
          <a:p>
            <a:pPr marL="0" indent="0">
              <a:buNone/>
            </a:pPr>
            <a:r>
              <a:rPr lang="en-GB" sz="1200" b="0" i="0" kern="1200" baseline="0" dirty="0">
                <a:solidFill>
                  <a:schemeClr val="tx1"/>
                </a:solidFill>
                <a:effectLst/>
                <a:latin typeface="+mn-lt"/>
                <a:ea typeface="+mn-ea"/>
                <a:cs typeface="+mn-cs"/>
              </a:rPr>
              <a:t>Complete the check-list in the Resource Booklet in August/September after year 11. </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2CBC23-9250-7349-A59D-41C845E0C87D}" type="slidenum">
              <a:rPr lang="en-US" smtClean="0"/>
              <a:t>5</a:t>
            </a:fld>
            <a:endParaRPr lang="en-US"/>
          </a:p>
        </p:txBody>
      </p:sp>
    </p:spTree>
    <p:extLst>
      <p:ext uri="{BB962C8B-B14F-4D97-AF65-F5344CB8AC3E}">
        <p14:creationId xmlns:p14="http://schemas.microsoft.com/office/powerpoint/2010/main" val="451707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5.2</a:t>
            </a:r>
            <a:r>
              <a:rPr lang="en-GB" sz="1200" b="0" i="0" kern="1200" dirty="0">
                <a:solidFill>
                  <a:schemeClr val="tx1"/>
                </a:solidFill>
                <a:effectLst/>
                <a:latin typeface="+mn-lt"/>
                <a:ea typeface="+mn-ea"/>
                <a:cs typeface="+mn-cs"/>
              </a:rPr>
              <a:t> - Barriers &amp; misconceptions, myth buster (HE)</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6</a:t>
            </a:fld>
            <a:endParaRPr lang="en-US"/>
          </a:p>
        </p:txBody>
      </p:sp>
    </p:spTree>
    <p:extLst>
      <p:ext uri="{BB962C8B-B14F-4D97-AF65-F5344CB8AC3E}">
        <p14:creationId xmlns:p14="http://schemas.microsoft.com/office/powerpoint/2010/main" val="104006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Discuss all answers and respond to any questions from students.</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7</a:t>
            </a:fld>
            <a:endParaRPr lang="en-US"/>
          </a:p>
        </p:txBody>
      </p:sp>
    </p:spTree>
    <p:extLst>
      <p:ext uri="{BB962C8B-B14F-4D97-AF65-F5344CB8AC3E}">
        <p14:creationId xmlns:p14="http://schemas.microsoft.com/office/powerpoint/2010/main" val="1456992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Get</a:t>
            </a:r>
            <a:r>
              <a:rPr lang="en-GB" baseline="0" dirty="0"/>
              <a:t> students to guess the definitions of these terms. Discuss with them and address any concerns the students have.</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8</a:t>
            </a:fld>
            <a:endParaRPr lang="en-US"/>
          </a:p>
        </p:txBody>
      </p:sp>
    </p:spTree>
    <p:extLst>
      <p:ext uri="{BB962C8B-B14F-4D97-AF65-F5344CB8AC3E}">
        <p14:creationId xmlns:p14="http://schemas.microsoft.com/office/powerpoint/2010/main" val="1923817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 students to guess the definitions. Are they obvious? Discuss</a:t>
            </a:r>
            <a:r>
              <a:rPr lang="en-GB" baseline="0" dirty="0"/>
              <a:t> what these are and why they’re relevant. See handbook for examples of University of Wolverhampton scholarships/bursaries/grants.</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9</a:t>
            </a:fld>
            <a:endParaRPr lang="en-US"/>
          </a:p>
        </p:txBody>
      </p:sp>
    </p:spTree>
    <p:extLst>
      <p:ext uri="{BB962C8B-B14F-4D97-AF65-F5344CB8AC3E}">
        <p14:creationId xmlns:p14="http://schemas.microsoft.com/office/powerpoint/2010/main" val="3171524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text">
    <p:spTree>
      <p:nvGrpSpPr>
        <p:cNvPr id="1" name=""/>
        <p:cNvGrpSpPr/>
        <p:nvPr/>
      </p:nvGrpSpPr>
      <p:grpSpPr>
        <a:xfrm>
          <a:off x="0" y="0"/>
          <a:ext cx="0" cy="0"/>
          <a:chOff x="0" y="0"/>
          <a:chExt cx="0" cy="0"/>
        </a:xfrm>
      </p:grpSpPr>
      <p:sp>
        <p:nvSpPr>
          <p:cNvPr id="10" name="TextBox 9"/>
          <p:cNvSpPr txBox="1"/>
          <p:nvPr userDrawn="1"/>
        </p:nvSpPr>
        <p:spPr>
          <a:xfrm>
            <a:off x="1387029" y="4180537"/>
            <a:ext cx="9447922" cy="461665"/>
          </a:xfrm>
          <a:prstGeom prst="rect">
            <a:avLst/>
          </a:prstGeom>
          <a:noFill/>
        </p:spPr>
        <p:txBody>
          <a:bodyPr wrap="square" rtlCol="0">
            <a:spAutoFit/>
          </a:bodyPr>
          <a:lstStyle/>
          <a:p>
            <a:pPr algn="ctr"/>
            <a:r>
              <a:rPr lang="en-US" sz="2400" spc="1000" dirty="0">
                <a:solidFill>
                  <a:schemeClr val="tx2"/>
                </a:solidFill>
                <a:latin typeface="Verdana" charset="0"/>
                <a:ea typeface="Verdana" charset="0"/>
                <a:cs typeface="Verdana" charset="0"/>
              </a:rPr>
              <a:t>SECTION BREAK TITLE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ption 1">
    <p:bg>
      <p:bgPr>
        <a:solidFill>
          <a:schemeClr val="bg1"/>
        </a:solidFill>
        <a:effectLst/>
      </p:bgPr>
    </p:bg>
    <p:spTree>
      <p:nvGrpSpPr>
        <p:cNvPr id="1" name=""/>
        <p:cNvGrpSpPr/>
        <p:nvPr/>
      </p:nvGrpSpPr>
      <p:grpSpPr>
        <a:xfrm>
          <a:off x="0" y="0"/>
          <a:ext cx="0" cy="0"/>
          <a:chOff x="0" y="0"/>
          <a:chExt cx="0" cy="0"/>
        </a:xfrm>
      </p:grpSpPr>
      <p:sp>
        <p:nvSpPr>
          <p:cNvPr id="8" name="TextBox 7"/>
          <p:cNvSpPr txBox="1"/>
          <p:nvPr userDrawn="1"/>
        </p:nvSpPr>
        <p:spPr>
          <a:xfrm>
            <a:off x="1432305" y="1547170"/>
            <a:ext cx="3466587" cy="3760004"/>
          </a:xfrm>
          <a:prstGeom prst="rect">
            <a:avLst/>
          </a:prstGeom>
          <a:noFill/>
        </p:spPr>
        <p:txBody>
          <a:bodyPr wrap="square" rtlCol="0">
            <a:spAutoFit/>
          </a:bodyPr>
          <a:lstStyle/>
          <a:p>
            <a:pPr>
              <a:lnSpc>
                <a:spcPct val="150000"/>
              </a:lnSpc>
            </a:pPr>
            <a:r>
              <a:rPr lang="en-US" sz="1000" kern="1200" dirty="0" err="1">
                <a:solidFill>
                  <a:schemeClr val="tx1">
                    <a:lumMod val="65000"/>
                    <a:lumOff val="35000"/>
                  </a:schemeClr>
                </a:solidFill>
                <a:effectLst/>
                <a:latin typeface="+mn-lt"/>
                <a:ea typeface="+mn-ea"/>
                <a:cs typeface="+mn-cs"/>
              </a:rPr>
              <a:t>Vit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vendicatet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latius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Giaecus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elibus</a:t>
            </a:r>
            <a:r>
              <a:rPr lang="en-US" sz="1000" kern="1200" dirty="0">
                <a:solidFill>
                  <a:schemeClr val="tx1">
                    <a:lumMod val="65000"/>
                    <a:lumOff val="35000"/>
                  </a:schemeClr>
                </a:solidFill>
                <a:effectLst/>
                <a:latin typeface="+mn-lt"/>
                <a:ea typeface="+mn-ea"/>
                <a:cs typeface="+mn-cs"/>
              </a:rPr>
              <a:t> re con </a:t>
            </a:r>
            <a:r>
              <a:rPr lang="en-US" sz="1000" kern="1200" dirty="0" err="1">
                <a:solidFill>
                  <a:schemeClr val="tx1">
                    <a:lumMod val="65000"/>
                    <a:lumOff val="35000"/>
                  </a:schemeClr>
                </a:solidFill>
                <a:effectLst/>
                <a:latin typeface="+mn-lt"/>
                <a:ea typeface="+mn-ea"/>
                <a:cs typeface="+mn-cs"/>
              </a:rPr>
              <a:t>everesto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volore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molorrore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doluptate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lautent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occatur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Equatia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epediaspicia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nonsequi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volori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optatem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poribus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apis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a:t>
            </a:r>
            <a:r>
              <a:rPr lang="en-US" sz="1000" kern="1200" dirty="0">
                <a:solidFill>
                  <a:schemeClr val="tx1">
                    <a:lumMod val="65000"/>
                    <a:lumOff val="35000"/>
                  </a:schemeClr>
                </a:solidFill>
                <a:effectLst/>
                <a:latin typeface="+mn-lt"/>
                <a:ea typeface="+mn-ea"/>
                <a:cs typeface="+mn-cs"/>
              </a:rPr>
              <a:t> min pore, </a:t>
            </a:r>
            <a:r>
              <a:rPr lang="en-US" sz="1000" kern="1200" dirty="0" err="1">
                <a:solidFill>
                  <a:schemeClr val="tx1">
                    <a:lumMod val="65000"/>
                    <a:lumOff val="35000"/>
                  </a:schemeClr>
                </a:solidFill>
                <a:effectLst/>
                <a:latin typeface="+mn-lt"/>
                <a:ea typeface="+mn-ea"/>
                <a:cs typeface="+mn-cs"/>
              </a:rPr>
              <a:t>conserro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prae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dollese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ntempos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sundempore</a:t>
            </a:r>
            <a:r>
              <a:rPr lang="en-US" sz="1000" kern="1200" dirty="0">
                <a:solidFill>
                  <a:schemeClr val="tx1">
                    <a:lumMod val="65000"/>
                    <a:lumOff val="35000"/>
                  </a:schemeClr>
                </a:solidFill>
                <a:effectLst/>
                <a:latin typeface="+mn-lt"/>
                <a:ea typeface="+mn-ea"/>
                <a:cs typeface="+mn-cs"/>
              </a:rPr>
              <a:t> nus.</a:t>
            </a:r>
          </a:p>
          <a:p>
            <a:pPr>
              <a:lnSpc>
                <a:spcPct val="150000"/>
              </a:lnSpc>
            </a:pPr>
            <a:endParaRPr lang="en-US" sz="1000" kern="1200" dirty="0">
              <a:solidFill>
                <a:schemeClr val="tx1">
                  <a:lumMod val="65000"/>
                  <a:lumOff val="35000"/>
                </a:schemeClr>
              </a:solidFill>
              <a:effectLst/>
              <a:latin typeface="+mn-lt"/>
              <a:ea typeface="+mn-ea"/>
              <a:cs typeface="+mn-cs"/>
            </a:endParaRPr>
          </a:p>
          <a:p>
            <a:pPr>
              <a:lnSpc>
                <a:spcPct val="150000"/>
              </a:lnSpc>
            </a:pPr>
            <a:r>
              <a:rPr lang="en-US" sz="1000" kern="1200" dirty="0" err="1">
                <a:solidFill>
                  <a:schemeClr val="tx1">
                    <a:lumMod val="65000"/>
                    <a:lumOff val="35000"/>
                  </a:schemeClr>
                </a:solidFill>
                <a:effectLst/>
                <a:latin typeface="+mn-lt"/>
                <a:ea typeface="+mn-ea"/>
                <a:cs typeface="+mn-cs"/>
              </a:rPr>
              <a:t>Rion</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rehento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ruptas</a:t>
            </a:r>
            <a:r>
              <a:rPr lang="en-US" sz="1000" kern="1200" dirty="0">
                <a:solidFill>
                  <a:schemeClr val="tx1">
                    <a:lumMod val="65000"/>
                    <a:lumOff val="35000"/>
                  </a:schemeClr>
                </a:solidFill>
                <a:effectLst/>
                <a:latin typeface="+mn-lt"/>
                <a:ea typeface="+mn-ea"/>
                <a:cs typeface="+mn-cs"/>
              </a:rPr>
              <a:t> el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eruptatibusa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dolores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tiundipid</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estiuntem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esequas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voluptiunt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facea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idendis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aditas</a:t>
            </a:r>
            <a:r>
              <a:rPr lang="en-US" sz="1000" kern="1200" dirty="0">
                <a:solidFill>
                  <a:schemeClr val="tx1">
                    <a:lumMod val="65000"/>
                    <a:lumOff val="35000"/>
                  </a:schemeClr>
                </a:solidFill>
                <a:effectLst/>
                <a:latin typeface="+mn-lt"/>
                <a:ea typeface="+mn-ea"/>
                <a:cs typeface="+mn-cs"/>
              </a:rPr>
              <a:t> et et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nam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simusdandel</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imillab</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orrumquis</a:t>
            </a:r>
            <a:r>
              <a:rPr lang="en-US" sz="1000" kern="1200" dirty="0">
                <a:solidFill>
                  <a:schemeClr val="tx1">
                    <a:lumMod val="65000"/>
                    <a:lumOff val="35000"/>
                  </a:schemeClr>
                </a:solidFill>
                <a:effectLst/>
                <a:latin typeface="+mn-lt"/>
                <a:ea typeface="+mn-ea"/>
                <a:cs typeface="+mn-cs"/>
              </a:rPr>
              <a:t> que </a:t>
            </a:r>
            <a:r>
              <a:rPr lang="en-US" sz="1000" kern="1200" dirty="0" err="1">
                <a:solidFill>
                  <a:schemeClr val="tx1">
                    <a:lumMod val="65000"/>
                    <a:lumOff val="35000"/>
                  </a:schemeClr>
                </a:solidFill>
                <a:effectLst/>
                <a:latin typeface="+mn-lt"/>
                <a:ea typeface="+mn-ea"/>
                <a:cs typeface="+mn-cs"/>
              </a:rPr>
              <a:t>porrum</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et quod </a:t>
            </a:r>
            <a:r>
              <a:rPr lang="en-US" sz="1000" kern="1200" dirty="0" err="1">
                <a:solidFill>
                  <a:schemeClr val="tx1">
                    <a:lumMod val="65000"/>
                    <a:lumOff val="35000"/>
                  </a:schemeClr>
                </a:solidFill>
                <a:effectLst/>
                <a:latin typeface="+mn-lt"/>
                <a:ea typeface="+mn-ea"/>
                <a:cs typeface="+mn-cs"/>
              </a:rPr>
              <a:t>enim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fugias</a:t>
            </a:r>
            <a:r>
              <a:rPr lang="en-US" sz="1000" kern="1200" dirty="0">
                <a:solidFill>
                  <a:schemeClr val="tx1">
                    <a:lumMod val="65000"/>
                    <a:lumOff val="35000"/>
                  </a:schemeClr>
                </a:solidFill>
                <a:effectLst/>
                <a:latin typeface="+mn-lt"/>
                <a:ea typeface="+mn-ea"/>
                <a:cs typeface="+mn-cs"/>
              </a:rPr>
              <a:t> quae </a:t>
            </a:r>
            <a:r>
              <a:rPr lang="en-US" sz="1000" kern="1200" dirty="0" err="1">
                <a:solidFill>
                  <a:schemeClr val="tx1">
                    <a:lumMod val="65000"/>
                    <a:lumOff val="35000"/>
                  </a:schemeClr>
                </a:solidFill>
                <a:effectLst/>
                <a:latin typeface="+mn-lt"/>
                <a:ea typeface="+mn-ea"/>
                <a:cs typeface="+mn-cs"/>
              </a:rPr>
              <a:t>magnatur</a:t>
            </a:r>
            <a:r>
              <a:rPr lang="en-US" sz="1000" kern="1200" dirty="0">
                <a:solidFill>
                  <a:schemeClr val="tx1">
                    <a:lumMod val="65000"/>
                    <a:lumOff val="35000"/>
                  </a:schemeClr>
                </a:solidFill>
                <a:effectLst/>
                <a:latin typeface="+mn-lt"/>
                <a:ea typeface="+mn-ea"/>
                <a:cs typeface="+mn-cs"/>
              </a:rPr>
              <a:t> mi, </a:t>
            </a:r>
            <a:r>
              <a:rPr lang="en-US" sz="1000" kern="1200" dirty="0" err="1">
                <a:solidFill>
                  <a:schemeClr val="tx1">
                    <a:lumMod val="65000"/>
                    <a:lumOff val="35000"/>
                  </a:schemeClr>
                </a:solidFill>
                <a:effectLst/>
                <a:latin typeface="+mn-lt"/>
                <a:ea typeface="+mn-ea"/>
                <a:cs typeface="+mn-cs"/>
              </a:rPr>
              <a:t>volorit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lantior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iatusci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cuptaturepro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maximint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hit maiorum que </a:t>
            </a:r>
            <a:r>
              <a:rPr lang="en-US" sz="1000" kern="1200" dirty="0" err="1">
                <a:solidFill>
                  <a:schemeClr val="tx1">
                    <a:lumMod val="65000"/>
                    <a:lumOff val="35000"/>
                  </a:schemeClr>
                </a:solidFill>
                <a:effectLst/>
                <a:latin typeface="+mn-lt"/>
                <a:ea typeface="+mn-ea"/>
                <a:cs typeface="+mn-cs"/>
              </a:rPr>
              <a:t>nobis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maiostiasi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ommoloria</a:t>
            </a:r>
            <a:r>
              <a:rPr lang="en-US" sz="1000" kern="1200" dirty="0">
                <a:solidFill>
                  <a:schemeClr val="tx1">
                    <a:lumMod val="65000"/>
                    <a:lumOff val="35000"/>
                  </a:schemeClr>
                </a:solidFill>
                <a:effectLst/>
                <a:latin typeface="+mn-lt"/>
                <a:ea typeface="+mn-ea"/>
                <a:cs typeface="+mn-cs"/>
              </a:rPr>
              <a:t> con re </a:t>
            </a:r>
            <a:r>
              <a:rPr lang="en-US" sz="1000" kern="1200" dirty="0" err="1">
                <a:solidFill>
                  <a:schemeClr val="tx1">
                    <a:lumMod val="65000"/>
                    <a:lumOff val="35000"/>
                  </a:schemeClr>
                </a:solidFill>
                <a:effectLst/>
                <a:latin typeface="+mn-lt"/>
                <a:ea typeface="+mn-ea"/>
                <a:cs typeface="+mn-cs"/>
              </a:rPr>
              <a:t>niendit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corro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enihitium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intio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denis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sedipsum</a:t>
            </a:r>
            <a:r>
              <a:rPr lang="en-US" sz="1000" kern="1200" dirty="0">
                <a:solidFill>
                  <a:schemeClr val="tx1">
                    <a:lumMod val="65000"/>
                    <a:lumOff val="35000"/>
                  </a:schemeClr>
                </a:solidFill>
                <a:effectLst/>
                <a:latin typeface="+mn-lt"/>
                <a:ea typeface="+mn-ea"/>
                <a:cs typeface="+mn-cs"/>
              </a:rPr>
              <a:t> qui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eos</a:t>
            </a:r>
            <a:r>
              <a:rPr lang="en-US" sz="1000" kern="1200" dirty="0">
                <a:solidFill>
                  <a:schemeClr val="tx1">
                    <a:lumMod val="65000"/>
                    <a:lumOff val="35000"/>
                  </a:schemeClr>
                </a:solidFill>
                <a:effectLst/>
                <a:latin typeface="+mn-lt"/>
                <a:ea typeface="+mn-ea"/>
                <a:cs typeface="+mn-cs"/>
              </a:rPr>
              <a:t> res </a:t>
            </a:r>
            <a:r>
              <a:rPr lang="en-US" sz="1000" kern="1200" dirty="0" err="1">
                <a:solidFill>
                  <a:schemeClr val="tx1">
                    <a:lumMod val="65000"/>
                    <a:lumOff val="35000"/>
                  </a:schemeClr>
                </a:solidFill>
                <a:effectLst/>
                <a:latin typeface="+mn-lt"/>
                <a:ea typeface="+mn-ea"/>
                <a:cs typeface="+mn-cs"/>
              </a:rPr>
              <a:t>dolupta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tescidestis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exerio</a:t>
            </a:r>
            <a:r>
              <a:rPr lang="en-US" sz="1000" kern="1200" dirty="0">
                <a:solidFill>
                  <a:schemeClr val="tx1">
                    <a:lumMod val="65000"/>
                    <a:lumOff val="35000"/>
                  </a:schemeClr>
                </a:solidFill>
                <a:effectLst/>
                <a:latin typeface="+mn-lt"/>
                <a:ea typeface="+mn-ea"/>
                <a:cs typeface="+mn-cs"/>
              </a:rPr>
              <a:t>.</a:t>
            </a:r>
          </a:p>
        </p:txBody>
      </p:sp>
      <p:sp>
        <p:nvSpPr>
          <p:cNvPr id="9" name="TextBox 8"/>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mj-lt"/>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ption 2">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447535" y="1906713"/>
            <a:ext cx="4636695" cy="3323987"/>
          </a:xfrm>
          <a:prstGeom prst="rect">
            <a:avLst/>
          </a:prstGeom>
          <a:noFill/>
        </p:spPr>
        <p:txBody>
          <a:bodyPr wrap="square" rtlCol="0">
            <a:spAutoFit/>
          </a:bodyPr>
          <a:lstStyle/>
          <a:p>
            <a:pPr marL="400050" indent="-400050">
              <a:lnSpc>
                <a:spcPct val="200000"/>
              </a:lnSpc>
              <a:buFont typeface="Arial" charset="0"/>
              <a:buChar cha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100000"/>
              </a:lnSpc>
              <a:spcBef>
                <a:spcPts val="0"/>
              </a:spcBef>
              <a:spcAft>
                <a:spcPts val="0"/>
              </a:spcAft>
              <a:buClrTx/>
              <a:buSzTx/>
              <a:buFont typeface="+mj-lt"/>
              <a:buAutoNum type="arabicPeriod"/>
              <a:tabLst/>
              <a:defRPr/>
            </a:pPr>
            <a:endParaRPr lang="en-US" sz="1400" kern="1200" dirty="0">
              <a:solidFill>
                <a:schemeClr val="tx1">
                  <a:lumMod val="65000"/>
                  <a:lumOff val="35000"/>
                </a:schemeClr>
              </a:solidFill>
              <a:effectLst/>
              <a:latin typeface="+mn-lt"/>
              <a:ea typeface="+mn-ea"/>
              <a:cs typeface="+mn-cs"/>
            </a:endParaRPr>
          </a:p>
        </p:txBody>
      </p:sp>
      <p:sp>
        <p:nvSpPr>
          <p:cNvPr id="5" name="TextBox 4"/>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Verdana" charset="0"/>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ption 3">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387334" y="1957133"/>
            <a:ext cx="3466587" cy="3300134"/>
          </a:xfrm>
          <a:prstGeom prst="rect">
            <a:avLst/>
          </a:prstGeom>
          <a:noFill/>
        </p:spPr>
        <p:txBody>
          <a:bodyPr wrap="square" rtlCol="0">
            <a:spAutoFit/>
          </a:bodyPr>
          <a:lstStyle/>
          <a:p>
            <a:pPr>
              <a:lnSpc>
                <a:spcPct val="150000"/>
              </a:lnSpc>
            </a:pPr>
            <a:r>
              <a:rPr lang="en-US" sz="1000" kern="1200" dirty="0" err="1">
                <a:solidFill>
                  <a:schemeClr val="tx1">
                    <a:lumMod val="65000"/>
                    <a:lumOff val="35000"/>
                  </a:schemeClr>
                </a:solidFill>
                <a:effectLst/>
                <a:latin typeface="+mn-lt"/>
                <a:ea typeface="+mn-ea"/>
                <a:cs typeface="+mn-cs"/>
              </a:rPr>
              <a:t>Vit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vendicatet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latius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Giaecus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elibus</a:t>
            </a:r>
            <a:r>
              <a:rPr lang="en-US" sz="1000" kern="1200" dirty="0">
                <a:solidFill>
                  <a:schemeClr val="tx1">
                    <a:lumMod val="65000"/>
                    <a:lumOff val="35000"/>
                  </a:schemeClr>
                </a:solidFill>
                <a:effectLst/>
                <a:latin typeface="+mn-lt"/>
                <a:ea typeface="+mn-ea"/>
                <a:cs typeface="+mn-cs"/>
              </a:rPr>
              <a:t> re con </a:t>
            </a:r>
            <a:r>
              <a:rPr lang="en-US" sz="1000" kern="1200" dirty="0" err="1">
                <a:solidFill>
                  <a:schemeClr val="tx1">
                    <a:lumMod val="65000"/>
                    <a:lumOff val="35000"/>
                  </a:schemeClr>
                </a:solidFill>
                <a:effectLst/>
                <a:latin typeface="+mn-lt"/>
                <a:ea typeface="+mn-ea"/>
                <a:cs typeface="+mn-cs"/>
              </a:rPr>
              <a:t>everesto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volore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molorrore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doluptate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lautent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occatur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Equatia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epediaspicia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nonsequi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volori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optatem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poribus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apis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a:t>
            </a:r>
            <a:r>
              <a:rPr lang="en-US" sz="1000" kern="1200" dirty="0">
                <a:solidFill>
                  <a:schemeClr val="tx1">
                    <a:lumMod val="65000"/>
                    <a:lumOff val="35000"/>
                  </a:schemeClr>
                </a:solidFill>
                <a:effectLst/>
                <a:latin typeface="+mn-lt"/>
                <a:ea typeface="+mn-ea"/>
                <a:cs typeface="+mn-cs"/>
              </a:rPr>
              <a:t> min pore, </a:t>
            </a:r>
            <a:r>
              <a:rPr lang="en-US" sz="1000" kern="1200" dirty="0" err="1">
                <a:solidFill>
                  <a:schemeClr val="tx1">
                    <a:lumMod val="65000"/>
                    <a:lumOff val="35000"/>
                  </a:schemeClr>
                </a:solidFill>
                <a:effectLst/>
                <a:latin typeface="+mn-lt"/>
                <a:ea typeface="+mn-ea"/>
                <a:cs typeface="+mn-cs"/>
              </a:rPr>
              <a:t>conserro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prae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dollese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ntempos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sundempore</a:t>
            </a:r>
            <a:r>
              <a:rPr lang="en-US" sz="1000" kern="1200" dirty="0">
                <a:solidFill>
                  <a:schemeClr val="tx1">
                    <a:lumMod val="65000"/>
                    <a:lumOff val="35000"/>
                  </a:schemeClr>
                </a:solidFill>
                <a:effectLst/>
                <a:latin typeface="+mn-lt"/>
                <a:ea typeface="+mn-ea"/>
                <a:cs typeface="+mn-cs"/>
              </a:rPr>
              <a:t> nus.</a:t>
            </a:r>
          </a:p>
          <a:p>
            <a:pPr>
              <a:lnSpc>
                <a:spcPct val="150000"/>
              </a:lnSpc>
            </a:pPr>
            <a:endParaRPr lang="en-US" sz="1000" kern="1200" dirty="0">
              <a:solidFill>
                <a:schemeClr val="tx1">
                  <a:lumMod val="65000"/>
                  <a:lumOff val="35000"/>
                </a:schemeClr>
              </a:solidFill>
              <a:effectLst/>
              <a:latin typeface="+mn-lt"/>
              <a:ea typeface="+mn-ea"/>
              <a:cs typeface="+mn-cs"/>
            </a:endParaRPr>
          </a:p>
          <a:p>
            <a:pPr>
              <a:lnSpc>
                <a:spcPct val="150000"/>
              </a:lnSpc>
            </a:pPr>
            <a:r>
              <a:rPr lang="en-US" sz="1000" kern="1200" dirty="0" err="1">
                <a:solidFill>
                  <a:schemeClr val="tx1">
                    <a:lumMod val="65000"/>
                    <a:lumOff val="35000"/>
                  </a:schemeClr>
                </a:solidFill>
                <a:effectLst/>
                <a:latin typeface="+mn-lt"/>
                <a:ea typeface="+mn-ea"/>
                <a:cs typeface="+mn-cs"/>
              </a:rPr>
              <a:t>Rion</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rehento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ruptas</a:t>
            </a:r>
            <a:r>
              <a:rPr lang="en-US" sz="1000" kern="1200" dirty="0">
                <a:solidFill>
                  <a:schemeClr val="tx1">
                    <a:lumMod val="65000"/>
                    <a:lumOff val="35000"/>
                  </a:schemeClr>
                </a:solidFill>
                <a:effectLst/>
                <a:latin typeface="+mn-lt"/>
                <a:ea typeface="+mn-ea"/>
                <a:cs typeface="+mn-cs"/>
              </a:rPr>
              <a:t> el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eruptatibusa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dolores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tiundipid</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estiuntem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esequas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voluptiunt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facea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idendis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aditas</a:t>
            </a:r>
            <a:r>
              <a:rPr lang="en-US" sz="1000" kern="1200" dirty="0">
                <a:solidFill>
                  <a:schemeClr val="tx1">
                    <a:lumMod val="65000"/>
                    <a:lumOff val="35000"/>
                  </a:schemeClr>
                </a:solidFill>
                <a:effectLst/>
                <a:latin typeface="+mn-lt"/>
                <a:ea typeface="+mn-ea"/>
                <a:cs typeface="+mn-cs"/>
              </a:rPr>
              <a:t> et et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nam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simusdandel</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imillab</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orrumquis</a:t>
            </a:r>
            <a:r>
              <a:rPr lang="en-US" sz="1000" kern="1200" dirty="0">
                <a:solidFill>
                  <a:schemeClr val="tx1">
                    <a:lumMod val="65000"/>
                    <a:lumOff val="35000"/>
                  </a:schemeClr>
                </a:solidFill>
                <a:effectLst/>
                <a:latin typeface="+mn-lt"/>
                <a:ea typeface="+mn-ea"/>
                <a:cs typeface="+mn-cs"/>
              </a:rPr>
              <a:t> que </a:t>
            </a:r>
            <a:r>
              <a:rPr lang="en-US" sz="1000" kern="1200" dirty="0" err="1">
                <a:solidFill>
                  <a:schemeClr val="tx1">
                    <a:lumMod val="65000"/>
                    <a:lumOff val="35000"/>
                  </a:schemeClr>
                </a:solidFill>
                <a:effectLst/>
                <a:latin typeface="+mn-lt"/>
                <a:ea typeface="+mn-ea"/>
                <a:cs typeface="+mn-cs"/>
              </a:rPr>
              <a:t>porrum</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et quod </a:t>
            </a:r>
            <a:r>
              <a:rPr lang="en-US" sz="1000" kern="1200" dirty="0" err="1">
                <a:solidFill>
                  <a:schemeClr val="tx1">
                    <a:lumMod val="65000"/>
                    <a:lumOff val="35000"/>
                  </a:schemeClr>
                </a:solidFill>
                <a:effectLst/>
                <a:latin typeface="+mn-lt"/>
                <a:ea typeface="+mn-ea"/>
                <a:cs typeface="+mn-cs"/>
              </a:rPr>
              <a:t>enim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fugias</a:t>
            </a:r>
            <a:r>
              <a:rPr lang="en-US" sz="1000" kern="1200" dirty="0">
                <a:solidFill>
                  <a:schemeClr val="tx1">
                    <a:lumMod val="65000"/>
                    <a:lumOff val="35000"/>
                  </a:schemeClr>
                </a:solidFill>
                <a:effectLst/>
                <a:latin typeface="+mn-lt"/>
                <a:ea typeface="+mn-ea"/>
                <a:cs typeface="+mn-cs"/>
              </a:rPr>
              <a:t> quae </a:t>
            </a:r>
            <a:r>
              <a:rPr lang="en-US" sz="1000" kern="1200" dirty="0" err="1">
                <a:solidFill>
                  <a:schemeClr val="tx1">
                    <a:lumMod val="65000"/>
                    <a:lumOff val="35000"/>
                  </a:schemeClr>
                </a:solidFill>
                <a:effectLst/>
                <a:latin typeface="+mn-lt"/>
                <a:ea typeface="+mn-ea"/>
                <a:cs typeface="+mn-cs"/>
              </a:rPr>
              <a:t>magnatur</a:t>
            </a:r>
            <a:r>
              <a:rPr lang="en-US" sz="1000" kern="1200" dirty="0">
                <a:solidFill>
                  <a:schemeClr val="tx1">
                    <a:lumMod val="65000"/>
                    <a:lumOff val="35000"/>
                  </a:schemeClr>
                </a:solidFill>
                <a:effectLst/>
                <a:latin typeface="+mn-lt"/>
                <a:ea typeface="+mn-ea"/>
                <a:cs typeface="+mn-cs"/>
              </a:rPr>
              <a:t> mi, </a:t>
            </a:r>
            <a:r>
              <a:rPr lang="en-US" sz="1000" kern="1200" dirty="0" err="1">
                <a:solidFill>
                  <a:schemeClr val="tx1">
                    <a:lumMod val="65000"/>
                    <a:lumOff val="35000"/>
                  </a:schemeClr>
                </a:solidFill>
                <a:effectLst/>
                <a:latin typeface="+mn-lt"/>
                <a:ea typeface="+mn-ea"/>
                <a:cs typeface="+mn-cs"/>
              </a:rPr>
              <a:t>volorit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lantior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iatusci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cuptaturepro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maximint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hit maiorum que </a:t>
            </a:r>
            <a:r>
              <a:rPr lang="en-US" sz="1000" kern="1200" dirty="0" err="1">
                <a:solidFill>
                  <a:schemeClr val="tx1">
                    <a:lumMod val="65000"/>
                    <a:lumOff val="35000"/>
                  </a:schemeClr>
                </a:solidFill>
                <a:effectLst/>
                <a:latin typeface="+mn-lt"/>
                <a:ea typeface="+mn-ea"/>
                <a:cs typeface="+mn-cs"/>
              </a:rPr>
              <a:t>nobis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maiostiasi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ommoloria</a:t>
            </a:r>
            <a:r>
              <a:rPr lang="en-US" sz="1000" kern="1200" dirty="0">
                <a:solidFill>
                  <a:schemeClr val="tx1">
                    <a:lumMod val="65000"/>
                    <a:lumOff val="35000"/>
                  </a:schemeClr>
                </a:solidFill>
                <a:effectLst/>
                <a:latin typeface="+mn-lt"/>
                <a:ea typeface="+mn-ea"/>
                <a:cs typeface="+mn-cs"/>
              </a:rPr>
              <a:t> con re </a:t>
            </a:r>
            <a:r>
              <a:rPr lang="en-US" sz="1000" kern="1200" dirty="0" err="1">
                <a:solidFill>
                  <a:schemeClr val="tx1">
                    <a:lumMod val="65000"/>
                    <a:lumOff val="35000"/>
                  </a:schemeClr>
                </a:solidFill>
                <a:effectLst/>
                <a:latin typeface="+mn-lt"/>
                <a:ea typeface="+mn-ea"/>
                <a:cs typeface="+mn-cs"/>
              </a:rPr>
              <a:t>niendit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corro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enihitium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intio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denis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sedipsum</a:t>
            </a:r>
            <a:r>
              <a:rPr lang="en-US" sz="1000" kern="1200" dirty="0">
                <a:solidFill>
                  <a:schemeClr val="tx1">
                    <a:lumMod val="65000"/>
                    <a:lumOff val="35000"/>
                  </a:schemeClr>
                </a:solidFill>
                <a:effectLst/>
                <a:latin typeface="+mn-lt"/>
                <a:ea typeface="+mn-ea"/>
                <a:cs typeface="+mn-cs"/>
              </a:rPr>
              <a:t> qui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eos</a:t>
            </a:r>
            <a:r>
              <a:rPr lang="en-US" sz="1000" kern="1200" dirty="0">
                <a:solidFill>
                  <a:schemeClr val="tx1">
                    <a:lumMod val="65000"/>
                    <a:lumOff val="35000"/>
                  </a:schemeClr>
                </a:solidFill>
                <a:effectLst/>
                <a:latin typeface="+mn-lt"/>
                <a:ea typeface="+mn-ea"/>
                <a:cs typeface="+mn-cs"/>
              </a:rPr>
              <a:t> res </a:t>
            </a:r>
            <a:r>
              <a:rPr lang="en-US" sz="1000" kern="1200" dirty="0" err="1">
                <a:solidFill>
                  <a:schemeClr val="tx1">
                    <a:lumMod val="65000"/>
                    <a:lumOff val="35000"/>
                  </a:schemeClr>
                </a:solidFill>
                <a:effectLst/>
                <a:latin typeface="+mn-lt"/>
                <a:ea typeface="+mn-ea"/>
                <a:cs typeface="+mn-cs"/>
              </a:rPr>
              <a:t>dolupta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tescidestis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exerio</a:t>
            </a:r>
            <a:r>
              <a:rPr lang="en-US" sz="1000" kern="1200" dirty="0">
                <a:solidFill>
                  <a:schemeClr val="tx1">
                    <a:lumMod val="65000"/>
                    <a:lumOff val="35000"/>
                  </a:schemeClr>
                </a:solidFill>
                <a:effectLst/>
                <a:latin typeface="+mn-lt"/>
                <a:ea typeface="+mn-ea"/>
                <a:cs typeface="+mn-cs"/>
              </a:rPr>
              <a:t>.</a:t>
            </a:r>
          </a:p>
        </p:txBody>
      </p:sp>
      <p:sp>
        <p:nvSpPr>
          <p:cNvPr id="5" name="TextBox 4"/>
          <p:cNvSpPr txBox="1"/>
          <p:nvPr userDrawn="1"/>
        </p:nvSpPr>
        <p:spPr>
          <a:xfrm>
            <a:off x="5597789" y="1787730"/>
            <a:ext cx="4636695" cy="1815882"/>
          </a:xfrm>
          <a:prstGeom prst="rect">
            <a:avLst/>
          </a:prstGeom>
          <a:noFill/>
        </p:spPr>
        <p:txBody>
          <a:bodyPr wrap="square" rtlCol="0">
            <a:spAutoFit/>
          </a:bodyPr>
          <a:lstStyle/>
          <a:p>
            <a:pPr marL="400050" indent="-400050">
              <a:lnSpc>
                <a:spcPct val="200000"/>
              </a:lnSpc>
              <a:buFont typeface="Arial" charset="0"/>
              <a:buChar cha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p:txBody>
      </p:sp>
      <p:sp>
        <p:nvSpPr>
          <p:cNvPr id="6" name="TextBox 5"/>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Verdana" charset="0"/>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7" name="Rectangle 26"/>
          <p:cNvSpPr/>
          <p:nvPr userDrawn="1"/>
        </p:nvSpPr>
        <p:spPr>
          <a:xfrm>
            <a:off x="0" y="1"/>
            <a:ext cx="12192000"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6" name="Picture 5"/>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a:off x="7836813" y="-1672436"/>
            <a:ext cx="5645896" cy="564589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6799" y="2374392"/>
            <a:ext cx="2438400" cy="705810"/>
          </a:xfrm>
          <a:prstGeom prst="rect">
            <a:avLst/>
          </a:prstGeom>
        </p:spPr>
      </p:pic>
      <p:pic>
        <p:nvPicPr>
          <p:cNvPr id="4098"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84636" y="3429000"/>
            <a:ext cx="4022725" cy="842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b="45640"/>
          <a:stretch/>
        </p:blipFill>
        <p:spPr>
          <a:xfrm>
            <a:off x="229136" y="209549"/>
            <a:ext cx="11753314" cy="4250983"/>
          </a:xfrm>
          <a:prstGeom prst="rect">
            <a:avLst/>
          </a:prstGeom>
        </p:spPr>
      </p:pic>
    </p:spTree>
    <p:extLst>
      <p:ext uri="{BB962C8B-B14F-4D97-AF65-F5344CB8AC3E}">
        <p14:creationId xmlns:p14="http://schemas.microsoft.com/office/powerpoint/2010/main" val="1297724646"/>
      </p:ext>
    </p:extLst>
  </p:cSld>
  <p:clrMapOvr>
    <a:masterClrMapping/>
  </p:clrMapOvr>
  <p:transition spd="slow">
    <p:push/>
  </p:transition>
  <p:extLst>
    <p:ext uri="{DCECCB84-F9BA-43D5-87BE-67443E8EF086}">
      <p15:sldGuideLst xmlns:p15="http://schemas.microsoft.com/office/powerpoint/2012/main">
        <p15:guide id="1" orient="horz" pos="4065" userDrawn="1">
          <p15:clr>
            <a:srgbClr val="FBAE40"/>
          </p15:clr>
        </p15:guide>
        <p15:guide id="3" pos="7423" userDrawn="1">
          <p15:clr>
            <a:srgbClr val="FBAE40"/>
          </p15:clr>
        </p15:guide>
        <p15:guide id="4" pos="257" userDrawn="1">
          <p15:clr>
            <a:srgbClr val="FBAE40"/>
          </p15:clr>
        </p15:guide>
        <p15:guide id="5" orient="horz" pos="255" userDrawn="1">
          <p15:clr>
            <a:srgbClr val="FBAE40"/>
          </p15:clr>
        </p15:guide>
        <p15:guide id="6"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163" t="14576" r="-163" b="30555"/>
          <a:stretch/>
        </p:blipFill>
        <p:spPr>
          <a:xfrm>
            <a:off x="238254" y="228599"/>
            <a:ext cx="11687045" cy="4267201"/>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background">
    <p:spTree>
      <p:nvGrpSpPr>
        <p:cNvPr id="1" name=""/>
        <p:cNvGrpSpPr/>
        <p:nvPr/>
      </p:nvGrpSpPr>
      <p:grpSpPr>
        <a:xfrm>
          <a:off x="0" y="0"/>
          <a:ext cx="0" cy="0"/>
          <a:chOff x="0" y="0"/>
          <a:chExt cx="0" cy="0"/>
        </a:xfrm>
      </p:grpSpPr>
      <p:sp>
        <p:nvSpPr>
          <p:cNvPr id="27" name="Rectangle 26"/>
          <p:cNvSpPr/>
          <p:nvPr userDrawn="1"/>
        </p:nvSpPr>
        <p:spPr>
          <a:xfrm>
            <a:off x="245762" y="3259208"/>
            <a:ext cx="11675533" cy="33519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003" y="1093889"/>
            <a:ext cx="3015050" cy="872724"/>
          </a:xfrm>
          <a:prstGeom prst="rect">
            <a:avLst/>
          </a:prstGeom>
        </p:spPr>
      </p:pic>
      <p:pic>
        <p:nvPicPr>
          <p:cNvPr id="2" name="Picture 1"/>
          <p:cNvPicPr>
            <a:picLocks noChangeAspect="1"/>
          </p:cNvPicPr>
          <p:nvPr userDrawn="1"/>
        </p:nvPicPr>
        <p:blipFill>
          <a:blip r:embed="rId3">
            <a:alphaModFix amt="12000"/>
            <a:extLst>
              <a:ext uri="{28A0092B-C50C-407E-A947-70E740481C1C}">
                <a14:useLocalDpi xmlns:a14="http://schemas.microsoft.com/office/drawing/2010/main" val="0"/>
              </a:ext>
            </a:extLst>
          </a:blip>
          <a:stretch>
            <a:fillRect/>
          </a:stretch>
        </p:blipFill>
        <p:spPr>
          <a:xfrm>
            <a:off x="-1743152" y="216123"/>
            <a:ext cx="6972292" cy="6972290"/>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pic>
        <p:nvPicPr>
          <p:cNvPr id="6" name="Picture 2" descr="http://www2.wlv.ac.uk/webteam/files/wlv_logo_colour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977323" y="43332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Presentation title here  |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0208" y="309563"/>
            <a:ext cx="1816229" cy="525719"/>
          </a:xfrm>
          <a:prstGeom prst="rect">
            <a:avLst/>
          </a:prstGeom>
        </p:spPr>
      </p:pic>
      <p:pic>
        <p:nvPicPr>
          <p:cNvPr id="3074"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6575" y="6155706"/>
            <a:ext cx="2987675" cy="6260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option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Presentation title here  |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6035191"/>
            <a:ext cx="1816229" cy="525719"/>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text">
    <p:bg>
      <p:bgPr>
        <a:solidFill>
          <a:schemeClr val="bg1"/>
        </a:solidFill>
        <a:effectLst/>
      </p:bgPr>
    </p:bg>
    <p:spTree>
      <p:nvGrpSpPr>
        <p:cNvPr id="1" name=""/>
        <p:cNvGrpSpPr/>
        <p:nvPr/>
      </p:nvGrpSpPr>
      <p:grpSpPr>
        <a:xfrm>
          <a:off x="0" y="0"/>
          <a:ext cx="0" cy="0"/>
          <a:chOff x="0" y="0"/>
          <a:chExt cx="0" cy="0"/>
        </a:xfrm>
      </p:grpSpPr>
      <p:sp>
        <p:nvSpPr>
          <p:cNvPr id="10" name="TextBox 9"/>
          <p:cNvSpPr txBox="1"/>
          <p:nvPr userDrawn="1"/>
        </p:nvSpPr>
        <p:spPr>
          <a:xfrm>
            <a:off x="317374" y="4748216"/>
            <a:ext cx="5818250" cy="707886"/>
          </a:xfrm>
          <a:prstGeom prst="rect">
            <a:avLst/>
          </a:prstGeom>
          <a:noFill/>
        </p:spPr>
        <p:txBody>
          <a:bodyPr wrap="square" rtlCol="0">
            <a:spAutoFit/>
          </a:bodyPr>
          <a:lstStyle/>
          <a:p>
            <a:pPr algn="l"/>
            <a:r>
              <a:rPr lang="en-US" sz="2000" i="0" spc="600" baseline="0" dirty="0">
                <a:solidFill>
                  <a:srgbClr val="00B0F0"/>
                </a:solidFill>
                <a:latin typeface="+mj-lt"/>
                <a:ea typeface="Verdana" charset="0"/>
                <a:cs typeface="Verdana" charset="0"/>
              </a:rPr>
              <a:t>THIS IS THE TITLE OF </a:t>
            </a:r>
          </a:p>
          <a:p>
            <a:pPr algn="l"/>
            <a:r>
              <a:rPr lang="en-US" sz="2000" i="0" spc="600" baseline="0" dirty="0">
                <a:solidFill>
                  <a:srgbClr val="00B0F0"/>
                </a:solidFill>
                <a:latin typeface="+mj-lt"/>
                <a:ea typeface="Verdana" charset="0"/>
                <a:cs typeface="Verdana" charset="0"/>
              </a:rPr>
              <a:t>THE DOCUMENT</a:t>
            </a:r>
          </a:p>
        </p:txBody>
      </p:sp>
      <p:sp>
        <p:nvSpPr>
          <p:cNvPr id="25" name="TextBox 24"/>
          <p:cNvSpPr txBox="1"/>
          <p:nvPr userDrawn="1"/>
        </p:nvSpPr>
        <p:spPr>
          <a:xfrm>
            <a:off x="325612" y="5771744"/>
            <a:ext cx="9447922" cy="276999"/>
          </a:xfrm>
          <a:prstGeom prst="rect">
            <a:avLst/>
          </a:prstGeom>
          <a:noFill/>
        </p:spPr>
        <p:txBody>
          <a:bodyPr wrap="square" rtlCol="0">
            <a:spAutoFit/>
          </a:bodyPr>
          <a:lstStyle/>
          <a:p>
            <a:pPr algn="l"/>
            <a:r>
              <a:rPr lang="en-US" sz="1200" spc="300" baseline="0" dirty="0">
                <a:solidFill>
                  <a:srgbClr val="0070C0"/>
                </a:solidFill>
                <a:latin typeface="+mn-lt"/>
                <a:ea typeface="Verdana" charset="0"/>
                <a:cs typeface="Verdana" charset="0"/>
              </a:rPr>
              <a:t>This is the subtitle text</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6314" y="5500286"/>
            <a:ext cx="2203691" cy="637872"/>
          </a:xfrm>
          <a:prstGeom prst="rect">
            <a:avLst/>
          </a:prstGeom>
        </p:spPr>
      </p:pic>
      <p:sp>
        <p:nvSpPr>
          <p:cNvPr id="13" name="TextBox 12"/>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September 2017</a:t>
            </a:r>
          </a:p>
        </p:txBody>
      </p:sp>
      <p:cxnSp>
        <p:nvCxnSpPr>
          <p:cNvPr id="14" name="Straight Connector 13"/>
          <p:cNvCxnSpPr/>
          <p:nvPr userDrawn="1"/>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1026" name="Picture 2" descr="http://www2.wlv.ac.uk/webteam/files/wlv_logo_colour_transparen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19678" y="468147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895729"/>
      </p:ext>
    </p:extLst>
  </p:cSld>
  <p:clrMap bg1="lt1" tx1="dk1" bg2="lt2" tx2="dk2" accent1="accent1" accent2="accent2" accent3="accent3" accent4="accent4" accent5="accent5" accent6="accent6" hlink="hlink" folHlink="folHlink"/>
  <p:sldLayoutIdLst>
    <p:sldLayoutId id="2147483683" r:id="rId1"/>
    <p:sldLayoutId id="2147483649" r:id="rId2"/>
    <p:sldLayoutId id="2147483675" r:id="rId3"/>
    <p:sldLayoutId id="2147483661" r:id="rId4"/>
    <p:sldLayoutId id="2147483664" r:id="rId5"/>
    <p:sldLayoutId id="2147483671" r:id="rId6"/>
    <p:sldLayoutId id="2147483679" r:id="rId7"/>
    <p:sldLayoutId id="2147483682" r:id="rId8"/>
    <p:sldLayoutId id="2147483684" r:id="rId9"/>
    <p:sldLayoutId id="2147483676" r:id="rId10"/>
    <p:sldLayoutId id="2147483665" r:id="rId11"/>
    <p:sldLayoutId id="2147483680" r:id="rId12"/>
    <p:sldLayoutId id="2147483681" r:id="rId13"/>
    <p:sldLayoutId id="2147483662" r:id="rId14"/>
  </p:sldLayoutIdLst>
  <p:transition spd="slow">
    <p:push/>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6314" y="5347886"/>
            <a:ext cx="2203691" cy="637872"/>
          </a:xfrm>
          <a:prstGeom prst="rect">
            <a:avLst/>
          </a:prstGeom>
        </p:spPr>
      </p:pic>
      <p:cxnSp>
        <p:nvCxnSpPr>
          <p:cNvPr id="6" name="Straight Connector 5"/>
          <p:cNvCxnSpPr/>
          <p:nvPr/>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7" name="Picture 2" descr="http://www2.wlv.ac.uk/webteam/files/wlv_logo_colour_transpar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9678" y="4624321"/>
            <a:ext cx="2654290" cy="5349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30229" y="4754881"/>
            <a:ext cx="7793354" cy="1230878"/>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YEAR 11 SESSION 5:</a:t>
            </a:r>
          </a:p>
          <a:p>
            <a:r>
              <a:rPr lang="en-GB" sz="3600" b="1" dirty="0"/>
              <a:t>PREPARING FOR YOUR NEXT STEPS</a:t>
            </a:r>
          </a:p>
        </p:txBody>
      </p:sp>
    </p:spTree>
    <p:extLst>
      <p:ext uri="{BB962C8B-B14F-4D97-AF65-F5344CB8AC3E}">
        <p14:creationId xmlns:p14="http://schemas.microsoft.com/office/powerpoint/2010/main" val="2046526794"/>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3317" y="558090"/>
            <a:ext cx="4243993"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FAMILY FORTUNES</a:t>
            </a:r>
          </a:p>
        </p:txBody>
      </p:sp>
      <p:graphicFrame>
        <p:nvGraphicFramePr>
          <p:cNvPr id="11" name="Table 10"/>
          <p:cNvGraphicFramePr>
            <a:graphicFrameLocks noGrp="1"/>
          </p:cNvGraphicFramePr>
          <p:nvPr>
            <p:extLst>
              <p:ext uri="{D42A27DB-BD31-4B8C-83A1-F6EECF244321}">
                <p14:modId xmlns:p14="http://schemas.microsoft.com/office/powerpoint/2010/main" val="1307177751"/>
              </p:ext>
            </p:extLst>
          </p:nvPr>
        </p:nvGraphicFramePr>
        <p:xfrm>
          <a:off x="643317" y="1594651"/>
          <a:ext cx="6586484" cy="4591600"/>
        </p:xfrm>
        <a:graphic>
          <a:graphicData uri="http://schemas.openxmlformats.org/drawingml/2006/table">
            <a:tbl>
              <a:tblPr firstRow="1" bandRow="1">
                <a:tableStyleId>{93296810-A885-4BE3-A3E7-6D5BEEA58F35}</a:tableStyleId>
              </a:tblPr>
              <a:tblGrid>
                <a:gridCol w="6586484">
                  <a:extLst>
                    <a:ext uri="{9D8B030D-6E8A-4147-A177-3AD203B41FA5}">
                      <a16:colId xmlns:a16="http://schemas.microsoft.com/office/drawing/2014/main" val="87796645"/>
                    </a:ext>
                  </a:extLst>
                </a:gridCol>
              </a:tblGrid>
              <a:tr h="753728">
                <a:tc>
                  <a:txBody>
                    <a:bodyPr/>
                    <a:lstStyle/>
                    <a:p>
                      <a:pPr algn="ctr"/>
                      <a:r>
                        <a:rPr lang="en-GB" sz="2400" dirty="0"/>
                        <a:t>For those</a:t>
                      </a:r>
                      <a:r>
                        <a:rPr lang="en-GB" sz="2400" baseline="0" dirty="0"/>
                        <a:t> going to university, what worries them the most about Student Finance?</a:t>
                      </a:r>
                      <a:endParaRPr lang="en-GB" sz="2400" dirty="0"/>
                    </a:p>
                  </a:txBody>
                  <a:tcPr anchor="ctr"/>
                </a:tc>
                <a:extLst>
                  <a:ext uri="{0D108BD9-81ED-4DB2-BD59-A6C34878D82A}">
                    <a16:rowId xmlns:a16="http://schemas.microsoft.com/office/drawing/2014/main" val="220975862"/>
                  </a:ext>
                </a:extLst>
              </a:tr>
              <a:tr h="753728">
                <a:tc>
                  <a:txBody>
                    <a:bodyPr/>
                    <a:lstStyle/>
                    <a:p>
                      <a:endParaRPr lang="en-GB"/>
                    </a:p>
                  </a:txBody>
                  <a:tcPr/>
                </a:tc>
                <a:extLst>
                  <a:ext uri="{0D108BD9-81ED-4DB2-BD59-A6C34878D82A}">
                    <a16:rowId xmlns:a16="http://schemas.microsoft.com/office/drawing/2014/main" val="555531898"/>
                  </a:ext>
                </a:extLst>
              </a:tr>
              <a:tr h="753728">
                <a:tc>
                  <a:txBody>
                    <a:bodyPr/>
                    <a:lstStyle/>
                    <a:p>
                      <a:endParaRPr lang="en-GB"/>
                    </a:p>
                  </a:txBody>
                  <a:tcPr/>
                </a:tc>
                <a:extLst>
                  <a:ext uri="{0D108BD9-81ED-4DB2-BD59-A6C34878D82A}">
                    <a16:rowId xmlns:a16="http://schemas.microsoft.com/office/drawing/2014/main" val="3338891436"/>
                  </a:ext>
                </a:extLst>
              </a:tr>
              <a:tr h="753728">
                <a:tc>
                  <a:txBody>
                    <a:bodyPr/>
                    <a:lstStyle/>
                    <a:p>
                      <a:endParaRPr lang="en-GB"/>
                    </a:p>
                  </a:txBody>
                  <a:tcPr/>
                </a:tc>
                <a:extLst>
                  <a:ext uri="{0D108BD9-81ED-4DB2-BD59-A6C34878D82A}">
                    <a16:rowId xmlns:a16="http://schemas.microsoft.com/office/drawing/2014/main" val="228948058"/>
                  </a:ext>
                </a:extLst>
              </a:tr>
              <a:tr h="753728">
                <a:tc>
                  <a:txBody>
                    <a:bodyPr/>
                    <a:lstStyle/>
                    <a:p>
                      <a:endParaRPr lang="en-GB"/>
                    </a:p>
                  </a:txBody>
                  <a:tcPr/>
                </a:tc>
                <a:extLst>
                  <a:ext uri="{0D108BD9-81ED-4DB2-BD59-A6C34878D82A}">
                    <a16:rowId xmlns:a16="http://schemas.microsoft.com/office/drawing/2014/main" val="1120854037"/>
                  </a:ext>
                </a:extLst>
              </a:tr>
              <a:tr h="753728">
                <a:tc>
                  <a:txBody>
                    <a:bodyPr/>
                    <a:lstStyle/>
                    <a:p>
                      <a:endParaRPr lang="en-GB" dirty="0"/>
                    </a:p>
                  </a:txBody>
                  <a:tcPr/>
                </a:tc>
                <a:extLst>
                  <a:ext uri="{0D108BD9-81ED-4DB2-BD59-A6C34878D82A}">
                    <a16:rowId xmlns:a16="http://schemas.microsoft.com/office/drawing/2014/main" val="3576605074"/>
                  </a:ext>
                </a:extLst>
              </a:tr>
            </a:tbl>
          </a:graphicData>
        </a:graphic>
      </p:graphicFrame>
      <p:sp>
        <p:nvSpPr>
          <p:cNvPr id="12" name="TextBox 11"/>
          <p:cNvSpPr txBox="1"/>
          <p:nvPr/>
        </p:nvSpPr>
        <p:spPr>
          <a:xfrm>
            <a:off x="643318" y="2546132"/>
            <a:ext cx="6586483" cy="461665"/>
          </a:xfrm>
          <a:prstGeom prst="rect">
            <a:avLst/>
          </a:prstGeom>
          <a:noFill/>
        </p:spPr>
        <p:txBody>
          <a:bodyPr wrap="square" rtlCol="0">
            <a:spAutoFit/>
          </a:bodyPr>
          <a:lstStyle/>
          <a:p>
            <a:pPr algn="ctr"/>
            <a:r>
              <a:rPr lang="en-GB" sz="2400" dirty="0"/>
              <a:t>Not being able to pay it back</a:t>
            </a:r>
          </a:p>
        </p:txBody>
      </p:sp>
      <p:sp>
        <p:nvSpPr>
          <p:cNvPr id="13" name="TextBox 12"/>
          <p:cNvSpPr txBox="1"/>
          <p:nvPr/>
        </p:nvSpPr>
        <p:spPr>
          <a:xfrm>
            <a:off x="643316" y="3156336"/>
            <a:ext cx="6586483" cy="830997"/>
          </a:xfrm>
          <a:prstGeom prst="rect">
            <a:avLst/>
          </a:prstGeom>
          <a:noFill/>
        </p:spPr>
        <p:txBody>
          <a:bodyPr wrap="square" rtlCol="0">
            <a:spAutoFit/>
          </a:bodyPr>
          <a:lstStyle/>
          <a:p>
            <a:pPr algn="ctr"/>
            <a:r>
              <a:rPr lang="en-GB" sz="2400" dirty="0"/>
              <a:t>Never earn enough to repay and have a good quality of life</a:t>
            </a:r>
          </a:p>
        </p:txBody>
      </p:sp>
      <p:sp>
        <p:nvSpPr>
          <p:cNvPr id="14" name="TextBox 13"/>
          <p:cNvSpPr txBox="1"/>
          <p:nvPr/>
        </p:nvSpPr>
        <p:spPr>
          <a:xfrm>
            <a:off x="643315" y="4086710"/>
            <a:ext cx="6586483" cy="461665"/>
          </a:xfrm>
          <a:prstGeom prst="rect">
            <a:avLst/>
          </a:prstGeom>
          <a:noFill/>
        </p:spPr>
        <p:txBody>
          <a:bodyPr wrap="square" rtlCol="0">
            <a:spAutoFit/>
          </a:bodyPr>
          <a:lstStyle/>
          <a:p>
            <a:pPr algn="ctr"/>
            <a:r>
              <a:rPr lang="en-GB" sz="2400" dirty="0"/>
              <a:t>Application process</a:t>
            </a:r>
          </a:p>
        </p:txBody>
      </p:sp>
      <p:sp>
        <p:nvSpPr>
          <p:cNvPr id="15" name="TextBox 14"/>
          <p:cNvSpPr txBox="1"/>
          <p:nvPr/>
        </p:nvSpPr>
        <p:spPr>
          <a:xfrm>
            <a:off x="643318" y="4856999"/>
            <a:ext cx="6586483" cy="461665"/>
          </a:xfrm>
          <a:prstGeom prst="rect">
            <a:avLst/>
          </a:prstGeom>
          <a:noFill/>
        </p:spPr>
        <p:txBody>
          <a:bodyPr wrap="square" rtlCol="0">
            <a:spAutoFit/>
          </a:bodyPr>
          <a:lstStyle/>
          <a:p>
            <a:pPr algn="ctr"/>
            <a:r>
              <a:rPr lang="en-GB" sz="2400" dirty="0"/>
              <a:t>Affect credit rating</a:t>
            </a:r>
          </a:p>
        </p:txBody>
      </p:sp>
      <p:sp>
        <p:nvSpPr>
          <p:cNvPr id="16" name="TextBox 15"/>
          <p:cNvSpPr txBox="1"/>
          <p:nvPr/>
        </p:nvSpPr>
        <p:spPr>
          <a:xfrm>
            <a:off x="643318" y="5565298"/>
            <a:ext cx="6586483" cy="461665"/>
          </a:xfrm>
          <a:prstGeom prst="rect">
            <a:avLst/>
          </a:prstGeom>
          <a:noFill/>
        </p:spPr>
        <p:txBody>
          <a:bodyPr wrap="square" rtlCol="0">
            <a:spAutoFit/>
          </a:bodyPr>
          <a:lstStyle/>
          <a:p>
            <a:pPr algn="ctr"/>
            <a:r>
              <a:rPr lang="en-GB" sz="2400" dirty="0"/>
              <a:t>Passing debt onto (future) children</a:t>
            </a:r>
          </a:p>
        </p:txBody>
      </p:sp>
    </p:spTree>
    <p:extLst>
      <p:ext uri="{BB962C8B-B14F-4D97-AF65-F5344CB8AC3E}">
        <p14:creationId xmlns:p14="http://schemas.microsoft.com/office/powerpoint/2010/main" val="16325090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0"/>
                                  </p:iterate>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0"/>
                            </p:stCondLst>
                            <p:childTnLst>
                              <p:par>
                                <p:cTn id="24" presetID="15" presetClass="emph" presetSubtype="0" grpId="1" nodeType="afterEffect">
                                  <p:stCondLst>
                                    <p:cond delay="0"/>
                                  </p:stCondLst>
                                  <p:iterate type="lt">
                                    <p:tmAbs val="25"/>
                                  </p:iterate>
                                  <p:childTnLst>
                                    <p:set>
                                      <p:cBhvr override="childStyle">
                                        <p:cTn id="25" dur="indefinite"/>
                                        <p:tgtEl>
                                          <p:spTgt spid="1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3317" y="558090"/>
            <a:ext cx="4243993"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STUDENT FINANCE</a:t>
            </a:r>
          </a:p>
        </p:txBody>
      </p:sp>
      <p:sp>
        <p:nvSpPr>
          <p:cNvPr id="3" name="Oval 2"/>
          <p:cNvSpPr/>
          <p:nvPr/>
        </p:nvSpPr>
        <p:spPr>
          <a:xfrm>
            <a:off x="643316" y="1409142"/>
            <a:ext cx="2760283" cy="2620590"/>
          </a:xfrm>
          <a:prstGeom prst="ellipse">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Only pay it back when you earn over £27,295</a:t>
            </a:r>
          </a:p>
        </p:txBody>
      </p:sp>
      <p:sp>
        <p:nvSpPr>
          <p:cNvPr id="18" name="Oval 17"/>
          <p:cNvSpPr/>
          <p:nvPr/>
        </p:nvSpPr>
        <p:spPr>
          <a:xfrm>
            <a:off x="640744" y="4059609"/>
            <a:ext cx="2760282" cy="257705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If your income goes below the threshold you’ll stop repaying</a:t>
            </a:r>
          </a:p>
        </p:txBody>
      </p:sp>
      <p:sp>
        <p:nvSpPr>
          <p:cNvPr id="5" name="Explosion 1 4"/>
          <p:cNvSpPr/>
          <p:nvPr/>
        </p:nvSpPr>
        <p:spPr>
          <a:xfrm>
            <a:off x="6917114" y="1409142"/>
            <a:ext cx="5274886" cy="4879674"/>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t>No debt </a:t>
            </a:r>
            <a:r>
              <a:rPr lang="en-GB" sz="2400" b="1" dirty="0"/>
              <a:t>will be passed on to children and your credit rating will </a:t>
            </a:r>
            <a:r>
              <a:rPr lang="en-GB" sz="2400" b="1" u="sng" dirty="0"/>
              <a:t>not</a:t>
            </a:r>
            <a:r>
              <a:rPr lang="en-GB" sz="2400" b="1" dirty="0"/>
              <a:t> be affected!</a:t>
            </a:r>
          </a:p>
        </p:txBody>
      </p:sp>
      <p:sp>
        <p:nvSpPr>
          <p:cNvPr id="17" name="Oval 16"/>
          <p:cNvSpPr/>
          <p:nvPr/>
        </p:nvSpPr>
        <p:spPr>
          <a:xfrm>
            <a:off x="3665915" y="1409142"/>
            <a:ext cx="2760283" cy="2598820"/>
          </a:xfrm>
          <a:prstGeom prst="ellipse">
            <a:avLst/>
          </a:prstGeom>
          <a:solidFill>
            <a:srgbClr val="922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You’ll repay 9% of your income over the threshold</a:t>
            </a:r>
          </a:p>
        </p:txBody>
      </p:sp>
      <p:sp>
        <p:nvSpPr>
          <p:cNvPr id="19" name="Oval 18"/>
          <p:cNvSpPr/>
          <p:nvPr/>
        </p:nvSpPr>
        <p:spPr>
          <a:xfrm>
            <a:off x="3665915" y="4059609"/>
            <a:ext cx="2760283" cy="2577050"/>
          </a:xfrm>
          <a:prstGeom prst="ellipse">
            <a:avLst/>
          </a:prstGeom>
          <a:solidFill>
            <a:srgbClr val="0B9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After 30 years, your repayments will be cancelled</a:t>
            </a:r>
          </a:p>
        </p:txBody>
      </p:sp>
    </p:spTree>
    <p:extLst>
      <p:ext uri="{BB962C8B-B14F-4D97-AF65-F5344CB8AC3E}">
        <p14:creationId xmlns:p14="http://schemas.microsoft.com/office/powerpoint/2010/main" val="31429878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5" grpId="0" animBg="1"/>
      <p:bldP spid="17"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9809" y="2699171"/>
            <a:ext cx="11493061" cy="3231654"/>
          </a:xfrm>
          <a:prstGeom prst="rect">
            <a:avLst/>
          </a:prstGeom>
          <a:noFill/>
        </p:spPr>
        <p:txBody>
          <a:bodyPr wrap="square" rtlCol="0">
            <a:spAutoFit/>
          </a:bodyPr>
          <a:lstStyle/>
          <a:p>
            <a:pPr algn="ctr"/>
            <a:r>
              <a:rPr lang="en-GB" sz="2400" b="1" dirty="0"/>
              <a:t>Answer the following question:</a:t>
            </a:r>
          </a:p>
          <a:p>
            <a:pPr algn="ctr"/>
            <a:r>
              <a:rPr lang="en-GB" sz="2400" dirty="0"/>
              <a:t>If you were earning £25,000 a year following your university studies, how much money would you pay each month to repay your loan?</a:t>
            </a:r>
          </a:p>
          <a:p>
            <a:pPr algn="ctr"/>
            <a:endParaRPr lang="en-GB" sz="2400" dirty="0"/>
          </a:p>
          <a:p>
            <a:pPr marL="457200" indent="-457200" algn="ctr">
              <a:lnSpc>
                <a:spcPct val="150000"/>
              </a:lnSpc>
              <a:buAutoNum type="alphaUcParenR"/>
            </a:pPr>
            <a:r>
              <a:rPr lang="en-GB" sz="2400" dirty="0"/>
              <a:t>6-inch Meatball Marinara Subway (£3.59)</a:t>
            </a:r>
          </a:p>
          <a:p>
            <a:pPr marL="457200" indent="-457200" algn="ctr">
              <a:lnSpc>
                <a:spcPct val="150000"/>
              </a:lnSpc>
              <a:buAutoNum type="alphaUcParenR"/>
            </a:pPr>
            <a:endParaRPr lang="en-GB" sz="2400" dirty="0"/>
          </a:p>
          <a:p>
            <a:pPr algn="ctr">
              <a:lnSpc>
                <a:spcPct val="150000"/>
              </a:lnSpc>
            </a:pPr>
            <a:r>
              <a:rPr lang="en-GB" sz="2400" dirty="0"/>
              <a:t>C) A KFC Chicken Zinger Burger (£4.79)</a:t>
            </a:r>
          </a:p>
        </p:txBody>
      </p:sp>
      <p:sp>
        <p:nvSpPr>
          <p:cNvPr id="3" name="Rounded Rectangular Callout 2"/>
          <p:cNvSpPr/>
          <p:nvPr/>
        </p:nvSpPr>
        <p:spPr>
          <a:xfrm>
            <a:off x="587090" y="1507829"/>
            <a:ext cx="11098500" cy="982432"/>
          </a:xfrm>
          <a:prstGeom prst="wedgeRoundRectCallout">
            <a:avLst>
              <a:gd name="adj1" fmla="val -43465"/>
              <a:gd name="adj2" fmla="val 19780"/>
              <a:gd name="adj3" fmla="val 16667"/>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rPr>
              <a:t>STUDENT FINANCE</a:t>
            </a:r>
          </a:p>
        </p:txBody>
      </p:sp>
      <p:sp>
        <p:nvSpPr>
          <p:cNvPr id="2" name="Rectangle 1"/>
          <p:cNvSpPr/>
          <p:nvPr/>
        </p:nvSpPr>
        <p:spPr>
          <a:xfrm>
            <a:off x="3001506" y="4844798"/>
            <a:ext cx="6269665" cy="461665"/>
          </a:xfrm>
          <a:prstGeom prst="rect">
            <a:avLst/>
          </a:prstGeom>
        </p:spPr>
        <p:txBody>
          <a:bodyPr wrap="none">
            <a:spAutoFit/>
          </a:bodyPr>
          <a:lstStyle/>
          <a:p>
            <a:r>
              <a:rPr lang="en-GB" sz="2400" dirty="0"/>
              <a:t>B) A free sample from a shop in town (FREE)</a:t>
            </a:r>
          </a:p>
        </p:txBody>
      </p:sp>
    </p:spTree>
    <p:extLst>
      <p:ext uri="{BB962C8B-B14F-4D97-AF65-F5344CB8AC3E}">
        <p14:creationId xmlns:p14="http://schemas.microsoft.com/office/powerpoint/2010/main" val="31859944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par>
                                <p:cTn id="7" presetID="3" presetClass="emph" presetSubtype="2" fill="hold" grpId="1" nodeType="withEffect">
                                  <p:stCondLst>
                                    <p:cond delay="0"/>
                                  </p:stCondLst>
                                  <p:iterate type="lt">
                                    <p:tmPct val="0"/>
                                  </p:iterate>
                                  <p:childTnLst>
                                    <p:animClr clrSpc="rgb" dir="cw">
                                      <p:cBhvr override="childStyle">
                                        <p:cTn id="8" dur="2000" fill="hold"/>
                                        <p:tgtEl>
                                          <p:spTgt spid="2"/>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9809" y="2690800"/>
            <a:ext cx="11493061" cy="2677656"/>
          </a:xfrm>
          <a:prstGeom prst="rect">
            <a:avLst/>
          </a:prstGeom>
          <a:noFill/>
        </p:spPr>
        <p:txBody>
          <a:bodyPr wrap="square" rtlCol="0">
            <a:spAutoFit/>
          </a:bodyPr>
          <a:lstStyle/>
          <a:p>
            <a:pPr algn="ctr"/>
            <a:r>
              <a:rPr lang="en-GB" sz="2400" b="1" dirty="0"/>
              <a:t>Answer the following question:</a:t>
            </a:r>
          </a:p>
          <a:p>
            <a:pPr algn="ctr"/>
            <a:r>
              <a:rPr lang="en-GB" sz="2400" dirty="0"/>
              <a:t>If you were earning £30,000 a year following your university studies, how much money would you pay each month to repay your loan?</a:t>
            </a:r>
          </a:p>
          <a:p>
            <a:pPr algn="ctr"/>
            <a:endParaRPr lang="en-GB" sz="2400" dirty="0"/>
          </a:p>
          <a:p>
            <a:pPr marL="457200" indent="-457200" algn="ctr">
              <a:lnSpc>
                <a:spcPct val="150000"/>
              </a:lnSpc>
              <a:buAutoNum type="alphaUcParenR"/>
            </a:pPr>
            <a:r>
              <a:rPr lang="en-GB" sz="2400" dirty="0"/>
              <a:t>Sky TV and Superfast Broadband (£39) </a:t>
            </a:r>
          </a:p>
          <a:p>
            <a:pPr marL="457200" indent="-457200" algn="ctr">
              <a:lnSpc>
                <a:spcPct val="150000"/>
              </a:lnSpc>
              <a:buAutoNum type="alphaUcParenR"/>
            </a:pPr>
            <a:r>
              <a:rPr lang="en-GB" sz="2400" dirty="0"/>
              <a:t>1 adult ticket to watch a Wolverhampton Wanderers F.C. home game (£41.50)</a:t>
            </a:r>
          </a:p>
        </p:txBody>
      </p:sp>
      <p:sp>
        <p:nvSpPr>
          <p:cNvPr id="3" name="Rounded Rectangular Callout 2"/>
          <p:cNvSpPr/>
          <p:nvPr/>
        </p:nvSpPr>
        <p:spPr>
          <a:xfrm>
            <a:off x="587090" y="1507829"/>
            <a:ext cx="11098500" cy="982432"/>
          </a:xfrm>
          <a:prstGeom prst="wedgeRoundRectCallout">
            <a:avLst>
              <a:gd name="adj1" fmla="val -43465"/>
              <a:gd name="adj2" fmla="val 19780"/>
              <a:gd name="adj3" fmla="val 16667"/>
            </a:avLst>
          </a:prstGeom>
          <a:solidFill>
            <a:srgbClr val="ED21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rPr>
              <a:t>STUDENT FINANCE</a:t>
            </a:r>
          </a:p>
        </p:txBody>
      </p:sp>
      <p:sp>
        <p:nvSpPr>
          <p:cNvPr id="2" name="Rectangle 1"/>
          <p:cNvSpPr/>
          <p:nvPr/>
        </p:nvSpPr>
        <p:spPr>
          <a:xfrm>
            <a:off x="1857378" y="5368456"/>
            <a:ext cx="6957354" cy="830997"/>
          </a:xfrm>
          <a:prstGeom prst="rect">
            <a:avLst/>
          </a:prstGeom>
        </p:spPr>
        <p:txBody>
          <a:bodyPr wrap="none">
            <a:spAutoFit/>
          </a:bodyPr>
          <a:lstStyle/>
          <a:p>
            <a:r>
              <a:rPr lang="en-GB" sz="2400" dirty="0"/>
              <a:t>C) 6.5 x 20 piece </a:t>
            </a:r>
            <a:r>
              <a:rPr lang="en-GB" sz="2400" dirty="0" err="1"/>
              <a:t>McNugget</a:t>
            </a:r>
            <a:r>
              <a:rPr lang="en-GB" sz="2400" dirty="0"/>
              <a:t> share boxes (£37.50)</a:t>
            </a:r>
          </a:p>
          <a:p>
            <a:endParaRPr lang="en-GB" sz="2400" dirty="0"/>
          </a:p>
        </p:txBody>
      </p:sp>
    </p:spTree>
    <p:extLst>
      <p:ext uri="{BB962C8B-B14F-4D97-AF65-F5344CB8AC3E}">
        <p14:creationId xmlns:p14="http://schemas.microsoft.com/office/powerpoint/2010/main" val="321431121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2">
                                            <p:txEl>
                                              <p:pRg st="0" end="0"/>
                                            </p:txEl>
                                          </p:spTgt>
                                        </p:tgtEl>
                                        <p:attrNameLst>
                                          <p:attrName>style.fontWeight</p:attrName>
                                        </p:attrNameLst>
                                      </p:cBhvr>
                                      <p:to>
                                        <p:strVal val="bold"/>
                                      </p:to>
                                    </p:set>
                                  </p:childTnLst>
                                </p:cTn>
                              </p:par>
                              <p:par>
                                <p:cTn id="7" presetID="3" presetClass="emph" presetSubtype="2" fill="hold" grpId="0" nodeType="withEffect">
                                  <p:stCondLst>
                                    <p:cond delay="0"/>
                                  </p:stCondLst>
                                  <p:iterate type="lt">
                                    <p:tmPct val="0"/>
                                  </p:iterate>
                                  <p:childTnLst>
                                    <p:animClr clrSpc="rgb" dir="cw">
                                      <p:cBhvr override="childStyle">
                                        <p:cTn id="8" dur="2000" fill="hold"/>
                                        <p:tgtEl>
                                          <p:spTgt spid="2">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303509401"/>
              </p:ext>
            </p:extLst>
          </p:nvPr>
        </p:nvGraphicFramePr>
        <p:xfrm>
          <a:off x="643317" y="1594651"/>
          <a:ext cx="6586484" cy="4522368"/>
        </p:xfrm>
        <a:graphic>
          <a:graphicData uri="http://schemas.openxmlformats.org/drawingml/2006/table">
            <a:tbl>
              <a:tblPr firstRow="1" bandRow="1">
                <a:tableStyleId>{00A15C55-8517-42AA-B614-E9B94910E393}</a:tableStyleId>
              </a:tblPr>
              <a:tblGrid>
                <a:gridCol w="6586484">
                  <a:extLst>
                    <a:ext uri="{9D8B030D-6E8A-4147-A177-3AD203B41FA5}">
                      <a16:colId xmlns:a16="http://schemas.microsoft.com/office/drawing/2014/main" val="87796645"/>
                    </a:ext>
                  </a:extLst>
                </a:gridCol>
              </a:tblGrid>
              <a:tr h="753728">
                <a:tc>
                  <a:txBody>
                    <a:bodyPr/>
                    <a:lstStyle/>
                    <a:p>
                      <a:pPr algn="ctr"/>
                      <a:r>
                        <a:rPr lang="en-GB" sz="2400" dirty="0"/>
                        <a:t>What</a:t>
                      </a:r>
                      <a:r>
                        <a:rPr lang="en-GB" sz="2400" baseline="0" dirty="0"/>
                        <a:t> are the benefits of a</a:t>
                      </a:r>
                      <a:r>
                        <a:rPr lang="en-GB" sz="2400" dirty="0"/>
                        <a:t>pprenticeships?</a:t>
                      </a:r>
                    </a:p>
                  </a:txBody>
                  <a:tcPr anchor="ctr">
                    <a:solidFill>
                      <a:srgbClr val="ED217C"/>
                    </a:solidFill>
                  </a:tcPr>
                </a:tc>
                <a:extLst>
                  <a:ext uri="{0D108BD9-81ED-4DB2-BD59-A6C34878D82A}">
                    <a16:rowId xmlns:a16="http://schemas.microsoft.com/office/drawing/2014/main" val="220975862"/>
                  </a:ext>
                </a:extLst>
              </a:tr>
              <a:tr h="753728">
                <a:tc>
                  <a:txBody>
                    <a:bodyPr/>
                    <a:lstStyle/>
                    <a:p>
                      <a:endParaRPr lang="en-GB" dirty="0"/>
                    </a:p>
                  </a:txBody>
                  <a:tcPr>
                    <a:solidFill>
                      <a:srgbClr val="F797C2"/>
                    </a:solidFill>
                  </a:tcPr>
                </a:tc>
                <a:extLst>
                  <a:ext uri="{0D108BD9-81ED-4DB2-BD59-A6C34878D82A}">
                    <a16:rowId xmlns:a16="http://schemas.microsoft.com/office/drawing/2014/main" val="555531898"/>
                  </a:ext>
                </a:extLst>
              </a:tr>
              <a:tr h="753728">
                <a:tc>
                  <a:txBody>
                    <a:bodyPr/>
                    <a:lstStyle/>
                    <a:p>
                      <a:endParaRPr lang="en-GB" dirty="0"/>
                    </a:p>
                  </a:txBody>
                  <a:tcPr>
                    <a:solidFill>
                      <a:srgbClr val="FDE7F1"/>
                    </a:solidFill>
                  </a:tcPr>
                </a:tc>
                <a:extLst>
                  <a:ext uri="{0D108BD9-81ED-4DB2-BD59-A6C34878D82A}">
                    <a16:rowId xmlns:a16="http://schemas.microsoft.com/office/drawing/2014/main" val="3338891436"/>
                  </a:ext>
                </a:extLst>
              </a:tr>
              <a:tr h="753728">
                <a:tc>
                  <a:txBody>
                    <a:bodyPr/>
                    <a:lstStyle/>
                    <a:p>
                      <a:endParaRPr lang="en-GB" dirty="0"/>
                    </a:p>
                  </a:txBody>
                  <a:tcPr>
                    <a:solidFill>
                      <a:srgbClr val="F797C2"/>
                    </a:solidFill>
                  </a:tcPr>
                </a:tc>
                <a:extLst>
                  <a:ext uri="{0D108BD9-81ED-4DB2-BD59-A6C34878D82A}">
                    <a16:rowId xmlns:a16="http://schemas.microsoft.com/office/drawing/2014/main" val="228948058"/>
                  </a:ext>
                </a:extLst>
              </a:tr>
              <a:tr h="753728">
                <a:tc>
                  <a:txBody>
                    <a:bodyPr/>
                    <a:lstStyle/>
                    <a:p>
                      <a:endParaRPr lang="en-GB" dirty="0"/>
                    </a:p>
                  </a:txBody>
                  <a:tcPr>
                    <a:solidFill>
                      <a:srgbClr val="FDE7F1"/>
                    </a:solidFill>
                  </a:tcPr>
                </a:tc>
                <a:extLst>
                  <a:ext uri="{0D108BD9-81ED-4DB2-BD59-A6C34878D82A}">
                    <a16:rowId xmlns:a16="http://schemas.microsoft.com/office/drawing/2014/main" val="1120854037"/>
                  </a:ext>
                </a:extLst>
              </a:tr>
              <a:tr h="753728">
                <a:tc>
                  <a:txBody>
                    <a:bodyPr/>
                    <a:lstStyle/>
                    <a:p>
                      <a:endParaRPr lang="en-GB" dirty="0"/>
                    </a:p>
                  </a:txBody>
                  <a:tcPr>
                    <a:solidFill>
                      <a:srgbClr val="F797C2"/>
                    </a:solidFill>
                  </a:tcPr>
                </a:tc>
                <a:extLst>
                  <a:ext uri="{0D108BD9-81ED-4DB2-BD59-A6C34878D82A}">
                    <a16:rowId xmlns:a16="http://schemas.microsoft.com/office/drawing/2014/main" val="3576605074"/>
                  </a:ext>
                </a:extLst>
              </a:tr>
            </a:tbl>
          </a:graphicData>
        </a:graphic>
      </p:graphicFrame>
      <p:sp>
        <p:nvSpPr>
          <p:cNvPr id="15" name="TextBox 14"/>
          <p:cNvSpPr txBox="1"/>
          <p:nvPr/>
        </p:nvSpPr>
        <p:spPr>
          <a:xfrm>
            <a:off x="643318" y="4856999"/>
            <a:ext cx="6586483" cy="461665"/>
          </a:xfrm>
          <a:prstGeom prst="rect">
            <a:avLst/>
          </a:prstGeom>
          <a:noFill/>
        </p:spPr>
        <p:txBody>
          <a:bodyPr wrap="square" rtlCol="0">
            <a:spAutoFit/>
          </a:bodyPr>
          <a:lstStyle/>
          <a:p>
            <a:pPr algn="ctr"/>
            <a:r>
              <a:rPr lang="en-GB" sz="2400" dirty="0"/>
              <a:t>Gain real work experience</a:t>
            </a:r>
          </a:p>
        </p:txBody>
      </p:sp>
      <p:sp>
        <p:nvSpPr>
          <p:cNvPr id="13" name="TextBox 12"/>
          <p:cNvSpPr txBox="1"/>
          <p:nvPr/>
        </p:nvSpPr>
        <p:spPr>
          <a:xfrm>
            <a:off x="643316" y="3316421"/>
            <a:ext cx="6586483" cy="461665"/>
          </a:xfrm>
          <a:prstGeom prst="rect">
            <a:avLst/>
          </a:prstGeom>
          <a:noFill/>
        </p:spPr>
        <p:txBody>
          <a:bodyPr wrap="square" rtlCol="0">
            <a:spAutoFit/>
          </a:bodyPr>
          <a:lstStyle/>
          <a:p>
            <a:pPr algn="ctr"/>
            <a:r>
              <a:rPr lang="en-GB" sz="2400" dirty="0"/>
              <a:t>Receive recognised qualifications</a:t>
            </a:r>
          </a:p>
        </p:txBody>
      </p:sp>
      <p:sp>
        <p:nvSpPr>
          <p:cNvPr id="16" name="TextBox 15"/>
          <p:cNvSpPr txBox="1"/>
          <p:nvPr/>
        </p:nvSpPr>
        <p:spPr>
          <a:xfrm>
            <a:off x="643318" y="5565298"/>
            <a:ext cx="6586483" cy="461665"/>
          </a:xfrm>
          <a:prstGeom prst="rect">
            <a:avLst/>
          </a:prstGeom>
          <a:noFill/>
        </p:spPr>
        <p:txBody>
          <a:bodyPr wrap="square" rtlCol="0">
            <a:spAutoFit/>
          </a:bodyPr>
          <a:lstStyle/>
          <a:p>
            <a:pPr algn="ctr"/>
            <a:r>
              <a:rPr lang="en-GB" sz="2400" dirty="0"/>
              <a:t>Build good rapport with a company</a:t>
            </a:r>
          </a:p>
        </p:txBody>
      </p:sp>
      <p:sp>
        <p:nvSpPr>
          <p:cNvPr id="14" name="TextBox 13"/>
          <p:cNvSpPr txBox="1"/>
          <p:nvPr/>
        </p:nvSpPr>
        <p:spPr>
          <a:xfrm>
            <a:off x="643315" y="4086710"/>
            <a:ext cx="6586483" cy="461665"/>
          </a:xfrm>
          <a:prstGeom prst="rect">
            <a:avLst/>
          </a:prstGeom>
          <a:noFill/>
        </p:spPr>
        <p:txBody>
          <a:bodyPr wrap="square" rtlCol="0">
            <a:spAutoFit/>
          </a:bodyPr>
          <a:lstStyle/>
          <a:p>
            <a:pPr algn="ctr"/>
            <a:r>
              <a:rPr lang="en-GB" sz="2400" dirty="0"/>
              <a:t>Gain independence</a:t>
            </a:r>
          </a:p>
        </p:txBody>
      </p:sp>
      <p:sp>
        <p:nvSpPr>
          <p:cNvPr id="12" name="TextBox 11"/>
          <p:cNvSpPr txBox="1"/>
          <p:nvPr/>
        </p:nvSpPr>
        <p:spPr>
          <a:xfrm>
            <a:off x="643318" y="2546132"/>
            <a:ext cx="6586483" cy="461665"/>
          </a:xfrm>
          <a:prstGeom prst="rect">
            <a:avLst/>
          </a:prstGeom>
          <a:noFill/>
        </p:spPr>
        <p:txBody>
          <a:bodyPr wrap="square" rtlCol="0">
            <a:spAutoFit/>
          </a:bodyPr>
          <a:lstStyle/>
          <a:p>
            <a:pPr algn="ctr"/>
            <a:r>
              <a:rPr lang="en-GB" sz="2400" dirty="0"/>
              <a:t>Earn while you learn</a:t>
            </a:r>
          </a:p>
        </p:txBody>
      </p:sp>
      <p:sp>
        <p:nvSpPr>
          <p:cNvPr id="2" name="Rectangle 1"/>
          <p:cNvSpPr/>
          <p:nvPr/>
        </p:nvSpPr>
        <p:spPr>
          <a:xfrm>
            <a:off x="643317" y="558090"/>
            <a:ext cx="4243993"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FAMILY FORTUNES</a:t>
            </a:r>
          </a:p>
        </p:txBody>
      </p:sp>
    </p:spTree>
    <p:extLst>
      <p:ext uri="{BB962C8B-B14F-4D97-AF65-F5344CB8AC3E}">
        <p14:creationId xmlns:p14="http://schemas.microsoft.com/office/powerpoint/2010/main" val="428833638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0"/>
                                  </p:iterate>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0"/>
                            </p:stCondLst>
                            <p:childTnLst>
                              <p:par>
                                <p:cTn id="24" presetID="15" presetClass="emph" presetSubtype="0" grpId="1" nodeType="afterEffect">
                                  <p:stCondLst>
                                    <p:cond delay="0"/>
                                  </p:stCondLst>
                                  <p:iterate type="lt">
                                    <p:tmAbs val="25"/>
                                  </p:iterate>
                                  <p:childTnLst>
                                    <p:set>
                                      <p:cBhvr override="childStyle">
                                        <p:cTn id="25" dur="indefinite"/>
                                        <p:tgtEl>
                                          <p:spTgt spid="1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P spid="16" grpId="0"/>
      <p:bldP spid="14" grpId="0"/>
      <p:bldP spid="12" grpId="0"/>
      <p:bldP spid="1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4887" y="533399"/>
            <a:ext cx="5607691" cy="774235"/>
          </a:xfrm>
          <a:prstGeom prst="rect">
            <a:avLst/>
          </a:prstGeom>
          <a:solidFill>
            <a:srgbClr val="3A87C4"/>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UNI VS APPRENTICESHIP</a:t>
            </a:r>
          </a:p>
        </p:txBody>
      </p:sp>
      <p:pic>
        <p:nvPicPr>
          <p:cNvPr id="5" name="Picture 4" descr="Image result for university vs apprenticeship"/>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514887" y="1638420"/>
            <a:ext cx="3415855" cy="46253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university vs apprenticeship"/>
          <p:cNvPicPr>
            <a:picLocks noChangeAspect="1" noChangeArrowheads="1"/>
          </p:cNvPicPr>
          <p:nvPr/>
        </p:nvPicPr>
        <p:blipFill rotWithShape="1">
          <a:blip r:embed="rId2">
            <a:extLst>
              <a:ext uri="{28A0092B-C50C-407E-A947-70E740481C1C}">
                <a14:useLocalDpi xmlns:a14="http://schemas.microsoft.com/office/drawing/2010/main" val="0"/>
              </a:ext>
            </a:extLst>
          </a:blip>
          <a:srcRect t="51613" r="3774" b="1737"/>
          <a:stretch/>
        </p:blipFill>
        <p:spPr bwMode="auto">
          <a:xfrm>
            <a:off x="4111869" y="1781953"/>
            <a:ext cx="3465147" cy="454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37882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3317" y="558090"/>
            <a:ext cx="4243993"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FAMILY FORTUNES</a:t>
            </a:r>
          </a:p>
        </p:txBody>
      </p:sp>
      <p:graphicFrame>
        <p:nvGraphicFramePr>
          <p:cNvPr id="11" name="Table 10"/>
          <p:cNvGraphicFramePr>
            <a:graphicFrameLocks noGrp="1"/>
          </p:cNvGraphicFramePr>
          <p:nvPr>
            <p:extLst>
              <p:ext uri="{D42A27DB-BD31-4B8C-83A1-F6EECF244321}">
                <p14:modId xmlns:p14="http://schemas.microsoft.com/office/powerpoint/2010/main" val="3238187114"/>
              </p:ext>
            </p:extLst>
          </p:nvPr>
        </p:nvGraphicFramePr>
        <p:xfrm>
          <a:off x="643317" y="1594651"/>
          <a:ext cx="6586484" cy="4591600"/>
        </p:xfrm>
        <a:graphic>
          <a:graphicData uri="http://schemas.openxmlformats.org/drawingml/2006/table">
            <a:tbl>
              <a:tblPr firstRow="1" bandRow="1">
                <a:tableStyleId>{00A15C55-8517-42AA-B614-E9B94910E393}</a:tableStyleId>
              </a:tblPr>
              <a:tblGrid>
                <a:gridCol w="6586484">
                  <a:extLst>
                    <a:ext uri="{9D8B030D-6E8A-4147-A177-3AD203B41FA5}">
                      <a16:colId xmlns:a16="http://schemas.microsoft.com/office/drawing/2014/main" val="87796645"/>
                    </a:ext>
                  </a:extLst>
                </a:gridCol>
              </a:tblGrid>
              <a:tr h="753728">
                <a:tc>
                  <a:txBody>
                    <a:bodyPr/>
                    <a:lstStyle/>
                    <a:p>
                      <a:pPr algn="ctr"/>
                      <a:r>
                        <a:rPr lang="en-GB" sz="2400" dirty="0"/>
                        <a:t>Why do students choose to move away from home for HE?</a:t>
                      </a:r>
                    </a:p>
                  </a:txBody>
                  <a:tcPr anchor="ctr"/>
                </a:tc>
                <a:extLst>
                  <a:ext uri="{0D108BD9-81ED-4DB2-BD59-A6C34878D82A}">
                    <a16:rowId xmlns:a16="http://schemas.microsoft.com/office/drawing/2014/main" val="220975862"/>
                  </a:ext>
                </a:extLst>
              </a:tr>
              <a:tr h="753728">
                <a:tc>
                  <a:txBody>
                    <a:bodyPr/>
                    <a:lstStyle/>
                    <a:p>
                      <a:endParaRPr lang="en-GB"/>
                    </a:p>
                  </a:txBody>
                  <a:tcPr/>
                </a:tc>
                <a:extLst>
                  <a:ext uri="{0D108BD9-81ED-4DB2-BD59-A6C34878D82A}">
                    <a16:rowId xmlns:a16="http://schemas.microsoft.com/office/drawing/2014/main" val="555531898"/>
                  </a:ext>
                </a:extLst>
              </a:tr>
              <a:tr h="753728">
                <a:tc>
                  <a:txBody>
                    <a:bodyPr/>
                    <a:lstStyle/>
                    <a:p>
                      <a:endParaRPr lang="en-GB"/>
                    </a:p>
                  </a:txBody>
                  <a:tcPr/>
                </a:tc>
                <a:extLst>
                  <a:ext uri="{0D108BD9-81ED-4DB2-BD59-A6C34878D82A}">
                    <a16:rowId xmlns:a16="http://schemas.microsoft.com/office/drawing/2014/main" val="3338891436"/>
                  </a:ext>
                </a:extLst>
              </a:tr>
              <a:tr h="753728">
                <a:tc>
                  <a:txBody>
                    <a:bodyPr/>
                    <a:lstStyle/>
                    <a:p>
                      <a:endParaRPr lang="en-GB"/>
                    </a:p>
                  </a:txBody>
                  <a:tcPr/>
                </a:tc>
                <a:extLst>
                  <a:ext uri="{0D108BD9-81ED-4DB2-BD59-A6C34878D82A}">
                    <a16:rowId xmlns:a16="http://schemas.microsoft.com/office/drawing/2014/main" val="228948058"/>
                  </a:ext>
                </a:extLst>
              </a:tr>
              <a:tr h="753728">
                <a:tc>
                  <a:txBody>
                    <a:bodyPr/>
                    <a:lstStyle/>
                    <a:p>
                      <a:endParaRPr lang="en-GB"/>
                    </a:p>
                  </a:txBody>
                  <a:tcPr/>
                </a:tc>
                <a:extLst>
                  <a:ext uri="{0D108BD9-81ED-4DB2-BD59-A6C34878D82A}">
                    <a16:rowId xmlns:a16="http://schemas.microsoft.com/office/drawing/2014/main" val="1120854037"/>
                  </a:ext>
                </a:extLst>
              </a:tr>
              <a:tr h="753728">
                <a:tc>
                  <a:txBody>
                    <a:bodyPr/>
                    <a:lstStyle/>
                    <a:p>
                      <a:endParaRPr lang="en-GB" dirty="0"/>
                    </a:p>
                  </a:txBody>
                  <a:tcPr/>
                </a:tc>
                <a:extLst>
                  <a:ext uri="{0D108BD9-81ED-4DB2-BD59-A6C34878D82A}">
                    <a16:rowId xmlns:a16="http://schemas.microsoft.com/office/drawing/2014/main" val="3576605074"/>
                  </a:ext>
                </a:extLst>
              </a:tr>
            </a:tbl>
          </a:graphicData>
        </a:graphic>
      </p:graphicFrame>
      <p:sp>
        <p:nvSpPr>
          <p:cNvPr id="12" name="TextBox 11"/>
          <p:cNvSpPr txBox="1"/>
          <p:nvPr/>
        </p:nvSpPr>
        <p:spPr>
          <a:xfrm>
            <a:off x="643318" y="2546132"/>
            <a:ext cx="6586483" cy="461665"/>
          </a:xfrm>
          <a:prstGeom prst="rect">
            <a:avLst/>
          </a:prstGeom>
          <a:noFill/>
        </p:spPr>
        <p:txBody>
          <a:bodyPr wrap="square" rtlCol="0">
            <a:spAutoFit/>
          </a:bodyPr>
          <a:lstStyle/>
          <a:p>
            <a:pPr algn="ctr"/>
            <a:r>
              <a:rPr lang="en-GB" sz="2400" dirty="0"/>
              <a:t>Independence</a:t>
            </a:r>
          </a:p>
        </p:txBody>
      </p:sp>
      <p:sp>
        <p:nvSpPr>
          <p:cNvPr id="13" name="TextBox 12"/>
          <p:cNvSpPr txBox="1"/>
          <p:nvPr/>
        </p:nvSpPr>
        <p:spPr>
          <a:xfrm>
            <a:off x="643316" y="3316421"/>
            <a:ext cx="6586483" cy="461665"/>
          </a:xfrm>
          <a:prstGeom prst="rect">
            <a:avLst/>
          </a:prstGeom>
          <a:noFill/>
        </p:spPr>
        <p:txBody>
          <a:bodyPr wrap="square" rtlCol="0">
            <a:spAutoFit/>
          </a:bodyPr>
          <a:lstStyle/>
          <a:p>
            <a:pPr algn="ctr"/>
            <a:r>
              <a:rPr lang="en-GB" sz="2400" dirty="0"/>
              <a:t>Live with friends</a:t>
            </a:r>
          </a:p>
        </p:txBody>
      </p:sp>
      <p:sp>
        <p:nvSpPr>
          <p:cNvPr id="14" name="TextBox 13"/>
          <p:cNvSpPr txBox="1"/>
          <p:nvPr/>
        </p:nvSpPr>
        <p:spPr>
          <a:xfrm>
            <a:off x="643315" y="4086710"/>
            <a:ext cx="6586483" cy="461665"/>
          </a:xfrm>
          <a:prstGeom prst="rect">
            <a:avLst/>
          </a:prstGeom>
          <a:noFill/>
        </p:spPr>
        <p:txBody>
          <a:bodyPr wrap="square" rtlCol="0">
            <a:spAutoFit/>
          </a:bodyPr>
          <a:lstStyle/>
          <a:p>
            <a:pPr algn="ctr"/>
            <a:r>
              <a:rPr lang="en-GB" sz="2400" dirty="0"/>
              <a:t>No commute</a:t>
            </a:r>
          </a:p>
        </p:txBody>
      </p:sp>
      <p:sp>
        <p:nvSpPr>
          <p:cNvPr id="15" name="TextBox 14"/>
          <p:cNvSpPr txBox="1"/>
          <p:nvPr/>
        </p:nvSpPr>
        <p:spPr>
          <a:xfrm>
            <a:off x="643318" y="4856999"/>
            <a:ext cx="6586483" cy="461665"/>
          </a:xfrm>
          <a:prstGeom prst="rect">
            <a:avLst/>
          </a:prstGeom>
          <a:noFill/>
        </p:spPr>
        <p:txBody>
          <a:bodyPr wrap="square" rtlCol="0">
            <a:spAutoFit/>
          </a:bodyPr>
          <a:lstStyle/>
          <a:p>
            <a:pPr algn="ctr"/>
            <a:r>
              <a:rPr lang="en-GB" sz="2400" dirty="0"/>
              <a:t>Learn to manage money</a:t>
            </a:r>
          </a:p>
        </p:txBody>
      </p:sp>
      <p:sp>
        <p:nvSpPr>
          <p:cNvPr id="16" name="TextBox 15"/>
          <p:cNvSpPr txBox="1"/>
          <p:nvPr/>
        </p:nvSpPr>
        <p:spPr>
          <a:xfrm>
            <a:off x="643318" y="5565298"/>
            <a:ext cx="6586483" cy="461665"/>
          </a:xfrm>
          <a:prstGeom prst="rect">
            <a:avLst/>
          </a:prstGeom>
          <a:noFill/>
        </p:spPr>
        <p:txBody>
          <a:bodyPr wrap="square" rtlCol="0">
            <a:spAutoFit/>
          </a:bodyPr>
          <a:lstStyle/>
          <a:p>
            <a:pPr algn="ctr"/>
            <a:r>
              <a:rPr lang="en-GB" sz="2400" dirty="0"/>
              <a:t>Learn how to cook</a:t>
            </a:r>
          </a:p>
        </p:txBody>
      </p:sp>
    </p:spTree>
    <p:extLst>
      <p:ext uri="{BB962C8B-B14F-4D97-AF65-F5344CB8AC3E}">
        <p14:creationId xmlns:p14="http://schemas.microsoft.com/office/powerpoint/2010/main" val="39673310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0"/>
                                  </p:iterate>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0"/>
                            </p:stCondLst>
                            <p:childTnLst>
                              <p:par>
                                <p:cTn id="24" presetID="15" presetClass="emph" presetSubtype="0" grpId="1" nodeType="afterEffect">
                                  <p:stCondLst>
                                    <p:cond delay="0"/>
                                  </p:stCondLst>
                                  <p:iterate type="lt">
                                    <p:tmAbs val="25"/>
                                  </p:iterate>
                                  <p:childTnLst>
                                    <p:set>
                                      <p:cBhvr override="childStyle">
                                        <p:cTn id="25" dur="indefinite"/>
                                        <p:tgtEl>
                                          <p:spTgt spid="1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8361" y="482143"/>
            <a:ext cx="4556697"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rgbClr val="FFFFFF"/>
                </a:solidFill>
                <a:latin typeface="Roboto"/>
              </a:rPr>
              <a:t>ACCOMMODATION</a:t>
            </a:r>
            <a:endParaRPr kumimoji="0" lang="en-GB" sz="3600" b="1" i="0" u="none" strike="noStrike" kern="1200" cap="none" spc="0" normalizeH="0" baseline="0" noProof="0" dirty="0">
              <a:ln>
                <a:noFill/>
              </a:ln>
              <a:solidFill>
                <a:srgbClr val="FFFFFF"/>
              </a:solidFill>
              <a:effectLst/>
              <a:uLnTx/>
              <a:uFillTx/>
              <a:latin typeface="Roboto"/>
              <a:ea typeface="+mn-ea"/>
              <a:cs typeface="+mn-cs"/>
            </a:endParaRPr>
          </a:p>
        </p:txBody>
      </p:sp>
      <p:sp>
        <p:nvSpPr>
          <p:cNvPr id="5" name="Oval 4"/>
          <p:cNvSpPr/>
          <p:nvPr/>
        </p:nvSpPr>
        <p:spPr>
          <a:xfrm>
            <a:off x="6956189" y="1900955"/>
            <a:ext cx="4450902" cy="3445028"/>
          </a:xfrm>
          <a:prstGeom prst="ellipse">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Shared Bathroom</a:t>
            </a:r>
          </a:p>
          <a:p>
            <a:pPr algn="ctr"/>
            <a:endParaRPr lang="en-GB" sz="1100" dirty="0"/>
          </a:p>
          <a:p>
            <a:pPr algn="ctr"/>
            <a:r>
              <a:rPr lang="en-GB" dirty="0"/>
              <a:t>Pro: Cheapest option and usually a bigger bathroom, or even 2 bathrooms! </a:t>
            </a:r>
          </a:p>
          <a:p>
            <a:pPr algn="ctr"/>
            <a:r>
              <a:rPr lang="en-GB" dirty="0"/>
              <a:t>Con: Sharing a bathroom with strangers (who will soon become your friends)!</a:t>
            </a:r>
          </a:p>
          <a:p>
            <a:pPr algn="ctr"/>
            <a:r>
              <a:rPr lang="en-GB" sz="2000" dirty="0"/>
              <a:t> </a:t>
            </a:r>
          </a:p>
        </p:txBody>
      </p:sp>
      <p:pic>
        <p:nvPicPr>
          <p:cNvPr id="8" name="Picture 4" descr="File:Pound Sign.svg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2423" y="4709606"/>
            <a:ext cx="648775" cy="5146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 large empty room with a sink and a mirror&#10;&#10;Description automatically generated">
            <a:extLst>
              <a:ext uri="{FF2B5EF4-FFF2-40B4-BE49-F238E27FC236}">
                <a16:creationId xmlns:a16="http://schemas.microsoft.com/office/drawing/2014/main" id="{C89A2AF6-FBD5-46CF-BC0F-714D15229E28}"/>
              </a:ext>
            </a:extLst>
          </p:cNvPr>
          <p:cNvPicPr>
            <a:picLocks noChangeAspect="1"/>
          </p:cNvPicPr>
          <p:nvPr/>
        </p:nvPicPr>
        <p:blipFill>
          <a:blip r:embed="rId4"/>
          <a:stretch>
            <a:fillRect/>
          </a:stretch>
        </p:blipFill>
        <p:spPr>
          <a:xfrm>
            <a:off x="394447" y="1612797"/>
            <a:ext cx="5997388" cy="3982029"/>
          </a:xfrm>
          <a:prstGeom prst="rect">
            <a:avLst/>
          </a:prstGeom>
        </p:spPr>
      </p:pic>
    </p:spTree>
    <p:extLst>
      <p:ext uri="{BB962C8B-B14F-4D97-AF65-F5344CB8AC3E}">
        <p14:creationId xmlns:p14="http://schemas.microsoft.com/office/powerpoint/2010/main" val="593157584"/>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8362" y="482143"/>
            <a:ext cx="4470200"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rgbClr val="FFFFFF"/>
                </a:solidFill>
                <a:latin typeface="Roboto"/>
              </a:rPr>
              <a:t>ACCOMMODATION</a:t>
            </a:r>
            <a:endParaRPr kumimoji="0" lang="en-GB" sz="3600" b="1" i="0" u="none" strike="noStrike" kern="1200" cap="none" spc="0" normalizeH="0" baseline="0" noProof="0" dirty="0">
              <a:ln>
                <a:noFill/>
              </a:ln>
              <a:solidFill>
                <a:srgbClr val="FFFFFF"/>
              </a:solidFill>
              <a:effectLst/>
              <a:uLnTx/>
              <a:uFillTx/>
              <a:latin typeface="Roboto"/>
              <a:ea typeface="+mn-ea"/>
              <a:cs typeface="+mn-cs"/>
            </a:endParaRPr>
          </a:p>
        </p:txBody>
      </p:sp>
      <p:sp>
        <p:nvSpPr>
          <p:cNvPr id="12" name="Oval 11"/>
          <p:cNvSpPr/>
          <p:nvPr/>
        </p:nvSpPr>
        <p:spPr>
          <a:xfrm>
            <a:off x="6956188" y="1900955"/>
            <a:ext cx="4450903" cy="3445028"/>
          </a:xfrm>
          <a:prstGeom prst="ellipse">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t>En</a:t>
            </a:r>
            <a:r>
              <a:rPr lang="en-GB" sz="2800" b="1" dirty="0"/>
              <a:t>-Suite</a:t>
            </a:r>
          </a:p>
          <a:p>
            <a:pPr algn="ctr"/>
            <a:endParaRPr lang="en-GB" sz="1100" dirty="0"/>
          </a:p>
          <a:p>
            <a:pPr algn="ctr"/>
            <a:r>
              <a:rPr lang="en-GB" dirty="0"/>
              <a:t>Pro: Most popular as you have your own bathroom but still share the common areas with other students.</a:t>
            </a:r>
          </a:p>
          <a:p>
            <a:pPr algn="ctr"/>
            <a:r>
              <a:rPr lang="en-GB" dirty="0"/>
              <a:t>Con: More pricey than shared bathrooms.</a:t>
            </a:r>
          </a:p>
          <a:p>
            <a:pPr algn="ctr"/>
            <a:r>
              <a:rPr lang="en-GB" sz="2000" dirty="0"/>
              <a:t> </a:t>
            </a:r>
          </a:p>
        </p:txBody>
      </p:sp>
      <p:pic>
        <p:nvPicPr>
          <p:cNvPr id="13" name="Picture 4" descr="File:Pound Sign.svg - Wikipedia"/>
          <p:cNvPicPr>
            <a:picLocks noChangeAspect="1" noChangeArrowheads="1"/>
          </p:cNvPicPr>
          <p:nvPr/>
        </p:nvPicPr>
        <p:blipFill>
          <a:blip r:embed="rId3" cstate="print">
            <a:clrChange>
              <a:clrFrom>
                <a:srgbClr val="000000">
                  <a:alpha val="0"/>
                </a:srgbClr>
              </a:clrFrom>
              <a:clrTo>
                <a:srgbClr val="000000">
                  <a:alpha val="0"/>
                </a:srgbClr>
              </a:clrTo>
            </a:clrChange>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9123490" y="4644074"/>
            <a:ext cx="648775" cy="648775"/>
          </a:xfrm>
          <a:prstGeom prst="ellipse">
            <a:avLst/>
          </a:prstGeom>
          <a:solidFill>
            <a:srgbClr val="ED1C24"/>
          </a:solidFill>
        </p:spPr>
      </p:pic>
      <p:pic>
        <p:nvPicPr>
          <p:cNvPr id="14" name="Picture 4" descr="File:Pound Sign.svg - Wikipedia"/>
          <p:cNvPicPr>
            <a:picLocks noChangeAspect="1" noChangeArrowheads="1"/>
          </p:cNvPicPr>
          <p:nvPr/>
        </p:nvPicPr>
        <p:blipFill>
          <a:blip r:embed="rId3" cstate="print">
            <a:clrChange>
              <a:clrFrom>
                <a:srgbClr val="000000">
                  <a:alpha val="0"/>
                </a:srgbClr>
              </a:clrFrom>
              <a:clrTo>
                <a:srgbClr val="000000">
                  <a:alpha val="0"/>
                </a:srgbClr>
              </a:clrTo>
            </a:clrChange>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8532864" y="4644074"/>
            <a:ext cx="648775" cy="648775"/>
          </a:xfrm>
          <a:prstGeom prst="ellipse">
            <a:avLst/>
          </a:prstGeom>
          <a:solidFill>
            <a:srgbClr val="ED1C24"/>
          </a:solidFill>
        </p:spPr>
      </p:pic>
      <p:pic>
        <p:nvPicPr>
          <p:cNvPr id="2" name="Picture 2" descr="A bedroom with a bed in a room&#10;&#10;Description automatically generated">
            <a:extLst>
              <a:ext uri="{FF2B5EF4-FFF2-40B4-BE49-F238E27FC236}">
                <a16:creationId xmlns:a16="http://schemas.microsoft.com/office/drawing/2014/main" id="{767968C2-DCC2-4930-BAEF-68E77E100B00}"/>
              </a:ext>
            </a:extLst>
          </p:cNvPr>
          <p:cNvPicPr>
            <a:picLocks noChangeAspect="1"/>
          </p:cNvPicPr>
          <p:nvPr/>
        </p:nvPicPr>
        <p:blipFill>
          <a:blip r:embed="rId4"/>
          <a:stretch>
            <a:fillRect/>
          </a:stretch>
        </p:blipFill>
        <p:spPr>
          <a:xfrm>
            <a:off x="403185" y="1664647"/>
            <a:ext cx="6234895" cy="4155667"/>
          </a:xfrm>
          <a:prstGeom prst="rect">
            <a:avLst/>
          </a:prstGeom>
        </p:spPr>
      </p:pic>
    </p:spTree>
    <p:extLst>
      <p:ext uri="{BB962C8B-B14F-4D97-AF65-F5344CB8AC3E}">
        <p14:creationId xmlns:p14="http://schemas.microsoft.com/office/powerpoint/2010/main" val="1583682733"/>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8362" y="482143"/>
            <a:ext cx="4494914"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rgbClr val="FFFFFF"/>
                </a:solidFill>
                <a:latin typeface="Roboto"/>
              </a:rPr>
              <a:t>ACCOMMODATION</a:t>
            </a:r>
            <a:endParaRPr kumimoji="0" lang="en-GB" sz="3600" b="1" i="0" u="none" strike="noStrike" kern="1200" cap="none" spc="0" normalizeH="0" baseline="0" noProof="0" dirty="0">
              <a:ln>
                <a:noFill/>
              </a:ln>
              <a:solidFill>
                <a:srgbClr val="FFFFFF"/>
              </a:solidFill>
              <a:effectLst/>
              <a:uLnTx/>
              <a:uFillTx/>
              <a:latin typeface="Roboto"/>
              <a:ea typeface="+mn-ea"/>
              <a:cs typeface="+mn-cs"/>
            </a:endParaRPr>
          </a:p>
        </p:txBody>
      </p:sp>
      <p:sp>
        <p:nvSpPr>
          <p:cNvPr id="13" name="Oval 12"/>
          <p:cNvSpPr/>
          <p:nvPr/>
        </p:nvSpPr>
        <p:spPr>
          <a:xfrm>
            <a:off x="6956188" y="1900955"/>
            <a:ext cx="4450903" cy="3445028"/>
          </a:xfrm>
          <a:prstGeom prst="ellipse">
            <a:avLst/>
          </a:prstGeom>
          <a:solidFill>
            <a:srgbClr val="0B9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Studio Flat</a:t>
            </a:r>
          </a:p>
          <a:p>
            <a:pPr algn="ctr"/>
            <a:endParaRPr lang="en-GB" sz="1050" dirty="0"/>
          </a:p>
          <a:p>
            <a:pPr algn="ctr"/>
            <a:r>
              <a:rPr lang="en-GB" dirty="0"/>
              <a:t>Pro: Privacy and luxury! All the space to yourself and no need to share.</a:t>
            </a:r>
          </a:p>
          <a:p>
            <a:pPr algn="ctr"/>
            <a:r>
              <a:rPr lang="en-GB" dirty="0"/>
              <a:t>Con: PRICEY. It may also be more difficult to make friends.</a:t>
            </a:r>
          </a:p>
          <a:p>
            <a:pPr algn="ctr"/>
            <a:r>
              <a:rPr lang="en-GB" sz="2000" dirty="0"/>
              <a:t> </a:t>
            </a:r>
          </a:p>
        </p:txBody>
      </p:sp>
      <p:pic>
        <p:nvPicPr>
          <p:cNvPr id="14" name="Picture 4" descr="File:Pound Sign.svg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1211" y="4602941"/>
            <a:ext cx="648775" cy="6487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File:Pound Sign.svg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2105" y="4602942"/>
            <a:ext cx="648775" cy="6487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File:Pound Sign.svg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3330" y="4602943"/>
            <a:ext cx="648775" cy="6487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 bedroom with a bed and desk in a room&#10;&#10;Description automatically generated">
            <a:extLst>
              <a:ext uri="{FF2B5EF4-FFF2-40B4-BE49-F238E27FC236}">
                <a16:creationId xmlns:a16="http://schemas.microsoft.com/office/drawing/2014/main" id="{10972F1D-E948-4266-A98C-71FDE51B4DA9}"/>
              </a:ext>
            </a:extLst>
          </p:cNvPr>
          <p:cNvPicPr>
            <a:picLocks noChangeAspect="1"/>
          </p:cNvPicPr>
          <p:nvPr/>
        </p:nvPicPr>
        <p:blipFill>
          <a:blip r:embed="rId4"/>
          <a:stretch>
            <a:fillRect/>
          </a:stretch>
        </p:blipFill>
        <p:spPr>
          <a:xfrm>
            <a:off x="403185" y="1710812"/>
            <a:ext cx="6360288" cy="3909008"/>
          </a:xfrm>
          <a:prstGeom prst="rect">
            <a:avLst/>
          </a:prstGeom>
        </p:spPr>
      </p:pic>
    </p:spTree>
    <p:extLst>
      <p:ext uri="{BB962C8B-B14F-4D97-AF65-F5344CB8AC3E}">
        <p14:creationId xmlns:p14="http://schemas.microsoft.com/office/powerpoint/2010/main" val="451581469"/>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38200" y="1740848"/>
            <a:ext cx="10515600" cy="1110701"/>
          </a:xfrm>
          <a:prstGeom prst="roundRect">
            <a:avLst>
              <a:gd name="adj" fmla="val 10000"/>
            </a:avLst>
          </a:prstGeom>
          <a:solidFill>
            <a:schemeClr val="bg1">
              <a:lumMod val="50000"/>
            </a:schemeClr>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5" name="Rectangle 4" descr="Blog"/>
          <p:cNvSpPr/>
          <p:nvPr/>
        </p:nvSpPr>
        <p:spPr>
          <a:xfrm>
            <a:off x="1055271" y="1914876"/>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6" name="Group 5"/>
          <p:cNvGrpSpPr/>
          <p:nvPr/>
        </p:nvGrpSpPr>
        <p:grpSpPr>
          <a:xfrm>
            <a:off x="2079171" y="1740848"/>
            <a:ext cx="9165772" cy="1110701"/>
            <a:chOff x="1282860" y="601630"/>
            <a:chExt cx="9232739" cy="1110701"/>
          </a:xfrm>
        </p:grpSpPr>
        <p:sp>
          <p:nvSpPr>
            <p:cNvPr id="7" name="Rectangle 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8" name="Rectangle 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defTabSz="1244600">
                <a:lnSpc>
                  <a:spcPct val="90000"/>
                </a:lnSpc>
                <a:spcBef>
                  <a:spcPct val="0"/>
                </a:spcBef>
                <a:spcAft>
                  <a:spcPct val="35000"/>
                </a:spcAft>
              </a:pPr>
              <a:r>
                <a:rPr lang="en-US" sz="2400" b="1" kern="1200" dirty="0">
                  <a:solidFill>
                    <a:schemeClr val="bg1"/>
                  </a:solidFill>
                </a:rPr>
                <a:t>OBJECTIVE 1:</a:t>
              </a:r>
              <a:r>
                <a:rPr lang="en-US" sz="2400" b="1" dirty="0">
                  <a:solidFill>
                    <a:schemeClr val="bg1"/>
                  </a:solidFill>
                </a:rPr>
                <a:t> </a:t>
              </a:r>
              <a:r>
                <a:rPr lang="en-US" sz="2400">
                  <a:solidFill>
                    <a:schemeClr val="bg1"/>
                  </a:solidFill>
                </a:rPr>
                <a:t>Understand how to make the most of your summer.</a:t>
              </a:r>
              <a:endParaRPr lang="en-US" sz="2400" kern="1200">
                <a:solidFill>
                  <a:schemeClr val="bg1"/>
                </a:solidFill>
              </a:endParaRPr>
            </a:p>
          </p:txBody>
        </p:sp>
      </p:grpSp>
      <p:sp>
        <p:nvSpPr>
          <p:cNvPr id="9" name="Rounded Rectangle 8"/>
          <p:cNvSpPr/>
          <p:nvPr/>
        </p:nvSpPr>
        <p:spPr>
          <a:xfrm>
            <a:off x="838200" y="3177761"/>
            <a:ext cx="10515600" cy="1110701"/>
          </a:xfrm>
          <a:prstGeom prst="roundRect">
            <a:avLst>
              <a:gd name="adj" fmla="val 10000"/>
            </a:avLst>
          </a:prstGeom>
          <a:solidFill>
            <a:schemeClr val="bg1">
              <a:lumMod val="50000"/>
            </a:schemeClr>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10" name="Rectangle 9" descr="Blog"/>
          <p:cNvSpPr/>
          <p:nvPr/>
        </p:nvSpPr>
        <p:spPr>
          <a:xfrm>
            <a:off x="1055271" y="3351789"/>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1" name="Group 10"/>
          <p:cNvGrpSpPr/>
          <p:nvPr/>
        </p:nvGrpSpPr>
        <p:grpSpPr>
          <a:xfrm>
            <a:off x="2079171" y="3177761"/>
            <a:ext cx="9165772" cy="1110701"/>
            <a:chOff x="1282860" y="601630"/>
            <a:chExt cx="9232739" cy="1110701"/>
          </a:xfrm>
        </p:grpSpPr>
        <p:sp>
          <p:nvSpPr>
            <p:cNvPr id="12" name="Rectangle 11"/>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3" name="Rectangle 12"/>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defTabSz="1244600">
                <a:lnSpc>
                  <a:spcPct val="90000"/>
                </a:lnSpc>
                <a:spcBef>
                  <a:spcPct val="0"/>
                </a:spcBef>
                <a:spcAft>
                  <a:spcPct val="35000"/>
                </a:spcAft>
              </a:pPr>
              <a:r>
                <a:rPr lang="en-US" sz="2400" b="1" kern="1200">
                  <a:solidFill>
                    <a:schemeClr val="bg1"/>
                  </a:solidFill>
                </a:rPr>
                <a:t>OBJECTIVE 2:</a:t>
              </a:r>
              <a:r>
                <a:rPr lang="en-US" sz="2400" b="1">
                  <a:solidFill>
                    <a:schemeClr val="bg1"/>
                  </a:solidFill>
                </a:rPr>
                <a:t> </a:t>
              </a:r>
              <a:r>
                <a:rPr lang="en-US" sz="2400">
                  <a:solidFill>
                    <a:schemeClr val="bg1"/>
                  </a:solidFill>
                </a:rPr>
                <a:t>Be aware of professional etiquette.</a:t>
              </a:r>
              <a:endParaRPr lang="en-US" sz="2400" kern="1200">
                <a:solidFill>
                  <a:schemeClr val="bg1"/>
                </a:solidFill>
              </a:endParaRPr>
            </a:p>
          </p:txBody>
        </p:sp>
      </p:grpSp>
      <p:sp>
        <p:nvSpPr>
          <p:cNvPr id="14" name="Rounded Rectangle 13"/>
          <p:cNvSpPr/>
          <p:nvPr/>
        </p:nvSpPr>
        <p:spPr>
          <a:xfrm>
            <a:off x="838200" y="4647334"/>
            <a:ext cx="10515600" cy="1110701"/>
          </a:xfrm>
          <a:prstGeom prst="roundRect">
            <a:avLst>
              <a:gd name="adj" fmla="val 10000"/>
            </a:avLst>
          </a:prstGeom>
          <a:solidFill>
            <a:schemeClr val="bg1">
              <a:lumMod val="50000"/>
            </a:schemeClr>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15" name="Rectangle 14" descr="Blog"/>
          <p:cNvSpPr/>
          <p:nvPr/>
        </p:nvSpPr>
        <p:spPr>
          <a:xfrm>
            <a:off x="1055271" y="4821362"/>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6" name="Group 15"/>
          <p:cNvGrpSpPr/>
          <p:nvPr/>
        </p:nvGrpSpPr>
        <p:grpSpPr>
          <a:xfrm>
            <a:off x="2079171" y="4647334"/>
            <a:ext cx="9165772" cy="1110701"/>
            <a:chOff x="1282860" y="601630"/>
            <a:chExt cx="9232739" cy="1110701"/>
          </a:xfrm>
        </p:grpSpPr>
        <p:sp>
          <p:nvSpPr>
            <p:cNvPr id="17" name="Rectangle 1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8" name="Rectangle 1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defTabSz="1244600">
                <a:lnSpc>
                  <a:spcPct val="90000"/>
                </a:lnSpc>
                <a:spcBef>
                  <a:spcPct val="0"/>
                </a:spcBef>
                <a:spcAft>
                  <a:spcPct val="35000"/>
                </a:spcAft>
              </a:pPr>
              <a:r>
                <a:rPr lang="en-US" sz="2400" b="1" kern="1200" dirty="0">
                  <a:solidFill>
                    <a:schemeClr val="bg1"/>
                  </a:solidFill>
                </a:rPr>
                <a:t>OBJECTIVE 3:</a:t>
              </a:r>
              <a:r>
                <a:rPr lang="en-US" sz="2400" b="1" dirty="0">
                  <a:solidFill>
                    <a:schemeClr val="bg1"/>
                  </a:solidFill>
                </a:rPr>
                <a:t> </a:t>
              </a:r>
              <a:r>
                <a:rPr lang="en-US" sz="2400">
                  <a:solidFill>
                    <a:schemeClr val="bg1"/>
                  </a:solidFill>
                </a:rPr>
                <a:t>Comprehend what a CV is and how to write one.</a:t>
              </a:r>
              <a:endParaRPr lang="en-US" sz="2400" kern="1200">
                <a:solidFill>
                  <a:schemeClr val="bg1"/>
                </a:solidFill>
              </a:endParaRPr>
            </a:p>
          </p:txBody>
        </p:sp>
      </p:grpSp>
      <p:sp>
        <p:nvSpPr>
          <p:cNvPr id="19" name="Rectangle 18"/>
          <p:cNvSpPr/>
          <p:nvPr/>
        </p:nvSpPr>
        <p:spPr>
          <a:xfrm>
            <a:off x="501680" y="622184"/>
            <a:ext cx="3317286"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LAST SESSION</a:t>
            </a:r>
          </a:p>
        </p:txBody>
      </p:sp>
    </p:spTree>
    <p:extLst>
      <p:ext uri="{BB962C8B-B14F-4D97-AF65-F5344CB8AC3E}">
        <p14:creationId xmlns:p14="http://schemas.microsoft.com/office/powerpoint/2010/main" val="1379658241"/>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3975956963"/>
              </p:ext>
            </p:extLst>
          </p:nvPr>
        </p:nvGraphicFramePr>
        <p:xfrm>
          <a:off x="643317" y="1594651"/>
          <a:ext cx="6586484" cy="4522368"/>
        </p:xfrm>
        <a:graphic>
          <a:graphicData uri="http://schemas.openxmlformats.org/drawingml/2006/table">
            <a:tbl>
              <a:tblPr firstRow="1" bandRow="1">
                <a:tableStyleId>{21E4AEA4-8DFA-4A89-87EB-49C32662AFE0}</a:tableStyleId>
              </a:tblPr>
              <a:tblGrid>
                <a:gridCol w="6586484">
                  <a:extLst>
                    <a:ext uri="{9D8B030D-6E8A-4147-A177-3AD203B41FA5}">
                      <a16:colId xmlns:a16="http://schemas.microsoft.com/office/drawing/2014/main" val="87796645"/>
                    </a:ext>
                  </a:extLst>
                </a:gridCol>
              </a:tblGrid>
              <a:tr h="753728">
                <a:tc>
                  <a:txBody>
                    <a:bodyPr/>
                    <a:lstStyle/>
                    <a:p>
                      <a:pPr algn="ctr"/>
                      <a:r>
                        <a:rPr lang="en-GB" sz="2400" dirty="0"/>
                        <a:t>Why</a:t>
                      </a:r>
                      <a:r>
                        <a:rPr lang="en-GB" sz="2400" baseline="0" dirty="0"/>
                        <a:t> do students go to university?</a:t>
                      </a:r>
                      <a:endParaRPr lang="en-GB" sz="2400" dirty="0"/>
                    </a:p>
                  </a:txBody>
                  <a:tcPr anchor="ctr">
                    <a:solidFill>
                      <a:srgbClr val="92278F"/>
                    </a:solidFill>
                  </a:tcPr>
                </a:tc>
                <a:extLst>
                  <a:ext uri="{0D108BD9-81ED-4DB2-BD59-A6C34878D82A}">
                    <a16:rowId xmlns:a16="http://schemas.microsoft.com/office/drawing/2014/main" val="220975862"/>
                  </a:ext>
                </a:extLst>
              </a:tr>
              <a:tr h="753728">
                <a:tc>
                  <a:txBody>
                    <a:bodyPr/>
                    <a:lstStyle/>
                    <a:p>
                      <a:endParaRPr lang="en-GB" dirty="0"/>
                    </a:p>
                  </a:txBody>
                  <a:tcPr>
                    <a:solidFill>
                      <a:srgbClr val="E8AAE7"/>
                    </a:solidFill>
                  </a:tcPr>
                </a:tc>
                <a:extLst>
                  <a:ext uri="{0D108BD9-81ED-4DB2-BD59-A6C34878D82A}">
                    <a16:rowId xmlns:a16="http://schemas.microsoft.com/office/drawing/2014/main" val="555531898"/>
                  </a:ext>
                </a:extLst>
              </a:tr>
              <a:tr h="753728">
                <a:tc>
                  <a:txBody>
                    <a:bodyPr/>
                    <a:lstStyle/>
                    <a:p>
                      <a:endParaRPr lang="en-GB" dirty="0"/>
                    </a:p>
                  </a:txBody>
                  <a:tcPr>
                    <a:solidFill>
                      <a:srgbClr val="F8E4F8"/>
                    </a:solidFill>
                  </a:tcPr>
                </a:tc>
                <a:extLst>
                  <a:ext uri="{0D108BD9-81ED-4DB2-BD59-A6C34878D82A}">
                    <a16:rowId xmlns:a16="http://schemas.microsoft.com/office/drawing/2014/main" val="3338891436"/>
                  </a:ext>
                </a:extLst>
              </a:tr>
              <a:tr h="753728">
                <a:tc>
                  <a:txBody>
                    <a:bodyPr/>
                    <a:lstStyle/>
                    <a:p>
                      <a:endParaRPr lang="en-GB" dirty="0"/>
                    </a:p>
                  </a:txBody>
                  <a:tcPr>
                    <a:solidFill>
                      <a:srgbClr val="E8AAE7"/>
                    </a:solidFill>
                  </a:tcPr>
                </a:tc>
                <a:extLst>
                  <a:ext uri="{0D108BD9-81ED-4DB2-BD59-A6C34878D82A}">
                    <a16:rowId xmlns:a16="http://schemas.microsoft.com/office/drawing/2014/main" val="228948058"/>
                  </a:ext>
                </a:extLst>
              </a:tr>
              <a:tr h="753728">
                <a:tc>
                  <a:txBody>
                    <a:bodyPr/>
                    <a:lstStyle/>
                    <a:p>
                      <a:endParaRPr lang="en-GB" dirty="0"/>
                    </a:p>
                  </a:txBody>
                  <a:tcPr>
                    <a:solidFill>
                      <a:srgbClr val="F8E4F8"/>
                    </a:solidFill>
                  </a:tcPr>
                </a:tc>
                <a:extLst>
                  <a:ext uri="{0D108BD9-81ED-4DB2-BD59-A6C34878D82A}">
                    <a16:rowId xmlns:a16="http://schemas.microsoft.com/office/drawing/2014/main" val="1120854037"/>
                  </a:ext>
                </a:extLst>
              </a:tr>
              <a:tr h="753728">
                <a:tc>
                  <a:txBody>
                    <a:bodyPr/>
                    <a:lstStyle/>
                    <a:p>
                      <a:endParaRPr lang="en-GB" dirty="0"/>
                    </a:p>
                  </a:txBody>
                  <a:tcPr>
                    <a:solidFill>
                      <a:srgbClr val="E8AAE7"/>
                    </a:solidFill>
                  </a:tcPr>
                </a:tc>
                <a:extLst>
                  <a:ext uri="{0D108BD9-81ED-4DB2-BD59-A6C34878D82A}">
                    <a16:rowId xmlns:a16="http://schemas.microsoft.com/office/drawing/2014/main" val="3576605074"/>
                  </a:ext>
                </a:extLst>
              </a:tr>
            </a:tbl>
          </a:graphicData>
        </a:graphic>
      </p:graphicFrame>
      <p:sp>
        <p:nvSpPr>
          <p:cNvPr id="12" name="TextBox 11"/>
          <p:cNvSpPr txBox="1"/>
          <p:nvPr/>
        </p:nvSpPr>
        <p:spPr>
          <a:xfrm>
            <a:off x="643318" y="2546132"/>
            <a:ext cx="6586483" cy="461665"/>
          </a:xfrm>
          <a:prstGeom prst="rect">
            <a:avLst/>
          </a:prstGeom>
          <a:noFill/>
        </p:spPr>
        <p:txBody>
          <a:bodyPr wrap="square" rtlCol="0">
            <a:spAutoFit/>
          </a:bodyPr>
          <a:lstStyle/>
          <a:p>
            <a:pPr algn="ctr"/>
            <a:r>
              <a:rPr lang="en-GB" sz="2400" dirty="0"/>
              <a:t>Job prospects</a:t>
            </a:r>
          </a:p>
        </p:txBody>
      </p:sp>
      <p:sp>
        <p:nvSpPr>
          <p:cNvPr id="13" name="TextBox 12"/>
          <p:cNvSpPr txBox="1"/>
          <p:nvPr/>
        </p:nvSpPr>
        <p:spPr>
          <a:xfrm>
            <a:off x="643316" y="3316421"/>
            <a:ext cx="6586483" cy="461665"/>
          </a:xfrm>
          <a:prstGeom prst="rect">
            <a:avLst/>
          </a:prstGeom>
          <a:noFill/>
        </p:spPr>
        <p:txBody>
          <a:bodyPr wrap="square" rtlCol="0">
            <a:spAutoFit/>
          </a:bodyPr>
          <a:lstStyle/>
          <a:p>
            <a:pPr algn="ctr"/>
            <a:r>
              <a:rPr lang="en-GB" sz="2400" dirty="0"/>
              <a:t>Gain independence</a:t>
            </a:r>
          </a:p>
        </p:txBody>
      </p:sp>
      <p:sp>
        <p:nvSpPr>
          <p:cNvPr id="14" name="TextBox 13"/>
          <p:cNvSpPr txBox="1"/>
          <p:nvPr/>
        </p:nvSpPr>
        <p:spPr>
          <a:xfrm>
            <a:off x="643315" y="4086710"/>
            <a:ext cx="6586483" cy="461665"/>
          </a:xfrm>
          <a:prstGeom prst="rect">
            <a:avLst/>
          </a:prstGeom>
          <a:noFill/>
        </p:spPr>
        <p:txBody>
          <a:bodyPr wrap="square" rtlCol="0">
            <a:spAutoFit/>
          </a:bodyPr>
          <a:lstStyle/>
          <a:p>
            <a:pPr algn="ctr"/>
            <a:r>
              <a:rPr lang="en-GB" sz="2400" dirty="0"/>
              <a:t>Social life</a:t>
            </a:r>
          </a:p>
        </p:txBody>
      </p:sp>
      <p:sp>
        <p:nvSpPr>
          <p:cNvPr id="15" name="TextBox 14"/>
          <p:cNvSpPr txBox="1"/>
          <p:nvPr/>
        </p:nvSpPr>
        <p:spPr>
          <a:xfrm>
            <a:off x="643318" y="4856999"/>
            <a:ext cx="6586483" cy="461665"/>
          </a:xfrm>
          <a:prstGeom prst="rect">
            <a:avLst/>
          </a:prstGeom>
          <a:noFill/>
        </p:spPr>
        <p:txBody>
          <a:bodyPr wrap="square" rtlCol="0">
            <a:spAutoFit/>
          </a:bodyPr>
          <a:lstStyle/>
          <a:p>
            <a:pPr algn="ctr"/>
            <a:r>
              <a:rPr lang="en-GB" sz="2400" dirty="0"/>
              <a:t>Travel opportunities</a:t>
            </a:r>
          </a:p>
        </p:txBody>
      </p:sp>
      <p:sp>
        <p:nvSpPr>
          <p:cNvPr id="16" name="TextBox 15"/>
          <p:cNvSpPr txBox="1"/>
          <p:nvPr/>
        </p:nvSpPr>
        <p:spPr>
          <a:xfrm>
            <a:off x="643318" y="5565298"/>
            <a:ext cx="6586483" cy="461665"/>
          </a:xfrm>
          <a:prstGeom prst="rect">
            <a:avLst/>
          </a:prstGeom>
          <a:noFill/>
        </p:spPr>
        <p:txBody>
          <a:bodyPr wrap="square" rtlCol="0">
            <a:spAutoFit/>
          </a:bodyPr>
          <a:lstStyle/>
          <a:p>
            <a:pPr algn="ctr"/>
            <a:r>
              <a:rPr lang="en-GB" sz="2400" dirty="0"/>
              <a:t>Access to funding</a:t>
            </a:r>
          </a:p>
        </p:txBody>
      </p:sp>
      <p:sp>
        <p:nvSpPr>
          <p:cNvPr id="2" name="Rectangle 1"/>
          <p:cNvSpPr/>
          <p:nvPr/>
        </p:nvSpPr>
        <p:spPr>
          <a:xfrm>
            <a:off x="643317" y="558090"/>
            <a:ext cx="4243993"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FAMILY FORTUNES</a:t>
            </a:r>
          </a:p>
        </p:txBody>
      </p:sp>
    </p:spTree>
    <p:extLst>
      <p:ext uri="{BB962C8B-B14F-4D97-AF65-F5344CB8AC3E}">
        <p14:creationId xmlns:p14="http://schemas.microsoft.com/office/powerpoint/2010/main" val="183852249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0"/>
                                  </p:iterate>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0"/>
                            </p:stCondLst>
                            <p:childTnLst>
                              <p:par>
                                <p:cTn id="24" presetID="15" presetClass="emph" presetSubtype="0" grpId="1" nodeType="afterEffect">
                                  <p:stCondLst>
                                    <p:cond delay="0"/>
                                  </p:stCondLst>
                                  <p:iterate type="lt">
                                    <p:tmAbs val="25"/>
                                  </p:iterate>
                                  <p:childTnLst>
                                    <p:set>
                                      <p:cBhvr override="childStyle">
                                        <p:cTn id="25" dur="indefinite"/>
                                        <p:tgtEl>
                                          <p:spTgt spid="1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a:off x="501680" y="622184"/>
            <a:ext cx="3712512"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BENEFITS OF HE</a:t>
            </a:r>
          </a:p>
        </p:txBody>
      </p:sp>
      <p:pic>
        <p:nvPicPr>
          <p:cNvPr id="4" name="Picture 3"/>
          <p:cNvPicPr>
            <a:picLocks noChangeAspect="1"/>
          </p:cNvPicPr>
          <p:nvPr/>
        </p:nvPicPr>
        <p:blipFill rotWithShape="1">
          <a:blip r:embed="rId3"/>
          <a:srcRect t="1549" b="4630"/>
          <a:stretch/>
        </p:blipFill>
        <p:spPr>
          <a:xfrm>
            <a:off x="351908" y="1602021"/>
            <a:ext cx="1655708" cy="1610635"/>
          </a:xfrm>
          <a:prstGeom prst="rect">
            <a:avLst/>
          </a:prstGeom>
        </p:spPr>
      </p:pic>
      <p:pic>
        <p:nvPicPr>
          <p:cNvPr id="5" name="Picture 4"/>
          <p:cNvPicPr>
            <a:picLocks noChangeAspect="1"/>
          </p:cNvPicPr>
          <p:nvPr/>
        </p:nvPicPr>
        <p:blipFill>
          <a:blip r:embed="rId4"/>
          <a:stretch>
            <a:fillRect/>
          </a:stretch>
        </p:blipFill>
        <p:spPr>
          <a:xfrm>
            <a:off x="2636326" y="1602021"/>
            <a:ext cx="2863351" cy="1610635"/>
          </a:xfrm>
          <a:prstGeom prst="rect">
            <a:avLst/>
          </a:prstGeom>
        </p:spPr>
      </p:pic>
      <p:pic>
        <p:nvPicPr>
          <p:cNvPr id="7" name="Picture 6"/>
          <p:cNvPicPr>
            <a:picLocks noChangeAspect="1"/>
          </p:cNvPicPr>
          <p:nvPr/>
        </p:nvPicPr>
        <p:blipFill rotWithShape="1">
          <a:blip r:embed="rId5"/>
          <a:srcRect l="5982" t="11894" r="5772" b="28609"/>
          <a:stretch/>
        </p:blipFill>
        <p:spPr>
          <a:xfrm>
            <a:off x="5996292" y="1602022"/>
            <a:ext cx="3097923" cy="1607384"/>
          </a:xfrm>
          <a:prstGeom prst="rect">
            <a:avLst/>
          </a:prstGeom>
        </p:spPr>
      </p:pic>
      <p:pic>
        <p:nvPicPr>
          <p:cNvPr id="8" name="Picture 7"/>
          <p:cNvPicPr>
            <a:picLocks noChangeAspect="1"/>
          </p:cNvPicPr>
          <p:nvPr/>
        </p:nvPicPr>
        <p:blipFill rotWithShape="1">
          <a:blip r:embed="rId6"/>
          <a:srcRect b="7718"/>
          <a:stretch/>
        </p:blipFill>
        <p:spPr>
          <a:xfrm>
            <a:off x="9828004" y="1602023"/>
            <a:ext cx="1867522" cy="1607384"/>
          </a:xfrm>
          <a:prstGeom prst="rect">
            <a:avLst/>
          </a:prstGeom>
        </p:spPr>
      </p:pic>
      <p:pic>
        <p:nvPicPr>
          <p:cNvPr id="9" name="Picture 8"/>
          <p:cNvPicPr>
            <a:picLocks noChangeAspect="1"/>
          </p:cNvPicPr>
          <p:nvPr/>
        </p:nvPicPr>
        <p:blipFill rotWithShape="1">
          <a:blip r:embed="rId7"/>
          <a:srcRect l="7812" t="5093" r="3452" b="14270"/>
          <a:stretch/>
        </p:blipFill>
        <p:spPr>
          <a:xfrm>
            <a:off x="1054577" y="4024491"/>
            <a:ext cx="1655708" cy="1629972"/>
          </a:xfrm>
          <a:prstGeom prst="rect">
            <a:avLst/>
          </a:prstGeom>
        </p:spPr>
      </p:pic>
      <p:pic>
        <p:nvPicPr>
          <p:cNvPr id="13" name="Picture 12"/>
          <p:cNvPicPr>
            <a:picLocks noChangeAspect="1"/>
          </p:cNvPicPr>
          <p:nvPr/>
        </p:nvPicPr>
        <p:blipFill>
          <a:blip r:embed="rId8"/>
          <a:stretch>
            <a:fillRect/>
          </a:stretch>
        </p:blipFill>
        <p:spPr>
          <a:xfrm>
            <a:off x="4011877" y="4024491"/>
            <a:ext cx="2452030" cy="1633621"/>
          </a:xfrm>
          <a:prstGeom prst="rect">
            <a:avLst/>
          </a:prstGeom>
        </p:spPr>
      </p:pic>
      <p:pic>
        <p:nvPicPr>
          <p:cNvPr id="14" name="Picture 13"/>
          <p:cNvPicPr>
            <a:picLocks noChangeAspect="1"/>
          </p:cNvPicPr>
          <p:nvPr/>
        </p:nvPicPr>
        <p:blipFill>
          <a:blip r:embed="rId9">
            <a:clrChange>
              <a:clrFrom>
                <a:srgbClr val="000000"/>
              </a:clrFrom>
              <a:clrTo>
                <a:srgbClr val="000000">
                  <a:alpha val="0"/>
                </a:srgbClr>
              </a:clrTo>
            </a:clrChange>
          </a:blip>
          <a:stretch>
            <a:fillRect/>
          </a:stretch>
        </p:blipFill>
        <p:spPr>
          <a:xfrm>
            <a:off x="7765499" y="4028140"/>
            <a:ext cx="2525834" cy="1629972"/>
          </a:xfrm>
          <a:prstGeom prst="rect">
            <a:avLst/>
          </a:prstGeom>
        </p:spPr>
      </p:pic>
      <p:sp>
        <p:nvSpPr>
          <p:cNvPr id="15" name="TextBox 14"/>
          <p:cNvSpPr txBox="1"/>
          <p:nvPr/>
        </p:nvSpPr>
        <p:spPr>
          <a:xfrm>
            <a:off x="98416" y="3315971"/>
            <a:ext cx="2162692" cy="369332"/>
          </a:xfrm>
          <a:prstGeom prst="rect">
            <a:avLst/>
          </a:prstGeom>
          <a:noFill/>
        </p:spPr>
        <p:txBody>
          <a:bodyPr wrap="square" rtlCol="0">
            <a:spAutoFit/>
          </a:bodyPr>
          <a:lstStyle/>
          <a:p>
            <a:pPr algn="ctr"/>
            <a:r>
              <a:rPr lang="en-GB" dirty="0"/>
              <a:t>Join a Sports team</a:t>
            </a:r>
          </a:p>
        </p:txBody>
      </p:sp>
      <p:sp>
        <p:nvSpPr>
          <p:cNvPr id="17" name="TextBox 16"/>
          <p:cNvSpPr txBox="1"/>
          <p:nvPr/>
        </p:nvSpPr>
        <p:spPr>
          <a:xfrm>
            <a:off x="2986655" y="3302615"/>
            <a:ext cx="2162692" cy="369332"/>
          </a:xfrm>
          <a:prstGeom prst="rect">
            <a:avLst/>
          </a:prstGeom>
          <a:noFill/>
        </p:spPr>
        <p:txBody>
          <a:bodyPr wrap="square" rtlCol="0">
            <a:spAutoFit/>
          </a:bodyPr>
          <a:lstStyle/>
          <a:p>
            <a:pPr algn="ctr"/>
            <a:r>
              <a:rPr lang="en-GB" dirty="0"/>
              <a:t>Join a Society</a:t>
            </a:r>
          </a:p>
        </p:txBody>
      </p:sp>
      <p:sp>
        <p:nvSpPr>
          <p:cNvPr id="18" name="TextBox 17"/>
          <p:cNvSpPr txBox="1"/>
          <p:nvPr/>
        </p:nvSpPr>
        <p:spPr>
          <a:xfrm>
            <a:off x="6463907" y="3315971"/>
            <a:ext cx="2162692" cy="369332"/>
          </a:xfrm>
          <a:prstGeom prst="rect">
            <a:avLst/>
          </a:prstGeom>
          <a:noFill/>
        </p:spPr>
        <p:txBody>
          <a:bodyPr wrap="square" rtlCol="0">
            <a:spAutoFit/>
          </a:bodyPr>
          <a:lstStyle/>
          <a:p>
            <a:pPr algn="ctr"/>
            <a:r>
              <a:rPr lang="en-GB" dirty="0"/>
              <a:t>Networking</a:t>
            </a:r>
          </a:p>
        </p:txBody>
      </p:sp>
      <p:sp>
        <p:nvSpPr>
          <p:cNvPr id="19" name="TextBox 18"/>
          <p:cNvSpPr txBox="1"/>
          <p:nvPr/>
        </p:nvSpPr>
        <p:spPr>
          <a:xfrm>
            <a:off x="9680419" y="3302615"/>
            <a:ext cx="2162692" cy="646331"/>
          </a:xfrm>
          <a:prstGeom prst="rect">
            <a:avLst/>
          </a:prstGeom>
          <a:noFill/>
        </p:spPr>
        <p:txBody>
          <a:bodyPr wrap="square" rtlCol="0">
            <a:spAutoFit/>
          </a:bodyPr>
          <a:lstStyle/>
          <a:p>
            <a:pPr algn="ctr"/>
            <a:r>
              <a:rPr lang="en-GB" dirty="0"/>
              <a:t>Develop independence </a:t>
            </a:r>
          </a:p>
        </p:txBody>
      </p:sp>
      <p:sp>
        <p:nvSpPr>
          <p:cNvPr id="20" name="TextBox 19"/>
          <p:cNvSpPr txBox="1"/>
          <p:nvPr/>
        </p:nvSpPr>
        <p:spPr>
          <a:xfrm>
            <a:off x="801085" y="5745191"/>
            <a:ext cx="2162692" cy="369332"/>
          </a:xfrm>
          <a:prstGeom prst="rect">
            <a:avLst/>
          </a:prstGeom>
          <a:noFill/>
        </p:spPr>
        <p:txBody>
          <a:bodyPr wrap="square" rtlCol="0">
            <a:spAutoFit/>
          </a:bodyPr>
          <a:lstStyle/>
          <a:p>
            <a:pPr algn="ctr"/>
            <a:r>
              <a:rPr lang="en-GB" dirty="0"/>
              <a:t>Travel</a:t>
            </a:r>
          </a:p>
        </p:txBody>
      </p:sp>
      <p:sp>
        <p:nvSpPr>
          <p:cNvPr id="21" name="TextBox 20"/>
          <p:cNvSpPr txBox="1"/>
          <p:nvPr/>
        </p:nvSpPr>
        <p:spPr>
          <a:xfrm>
            <a:off x="4156546" y="5745191"/>
            <a:ext cx="2162692" cy="369332"/>
          </a:xfrm>
          <a:prstGeom prst="rect">
            <a:avLst/>
          </a:prstGeom>
          <a:noFill/>
        </p:spPr>
        <p:txBody>
          <a:bodyPr wrap="square" rtlCol="0">
            <a:spAutoFit/>
          </a:bodyPr>
          <a:lstStyle/>
          <a:p>
            <a:pPr algn="ctr"/>
            <a:r>
              <a:rPr lang="en-GB" dirty="0"/>
              <a:t>Make new friends</a:t>
            </a:r>
          </a:p>
        </p:txBody>
      </p:sp>
      <p:sp>
        <p:nvSpPr>
          <p:cNvPr id="22" name="TextBox 21"/>
          <p:cNvSpPr txBox="1"/>
          <p:nvPr/>
        </p:nvSpPr>
        <p:spPr>
          <a:xfrm>
            <a:off x="7947070" y="5485855"/>
            <a:ext cx="2162692" cy="646331"/>
          </a:xfrm>
          <a:prstGeom prst="rect">
            <a:avLst/>
          </a:prstGeom>
          <a:noFill/>
        </p:spPr>
        <p:txBody>
          <a:bodyPr wrap="square" rtlCol="0">
            <a:spAutoFit/>
          </a:bodyPr>
          <a:lstStyle/>
          <a:p>
            <a:pPr algn="ctr"/>
            <a:r>
              <a:rPr lang="en-GB" dirty="0"/>
              <a:t>Higher level of employability</a:t>
            </a:r>
          </a:p>
        </p:txBody>
      </p:sp>
    </p:spTree>
    <p:extLst>
      <p:ext uri="{BB962C8B-B14F-4D97-AF65-F5344CB8AC3E}">
        <p14:creationId xmlns:p14="http://schemas.microsoft.com/office/powerpoint/2010/main" val="14870550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8"/>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9"/>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21"/>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P spid="20"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2848492"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RECAP QUIZ</a:t>
            </a:r>
          </a:p>
        </p:txBody>
      </p:sp>
      <p:sp>
        <p:nvSpPr>
          <p:cNvPr id="3" name="TextBox 2"/>
          <p:cNvSpPr txBox="1"/>
          <p:nvPr/>
        </p:nvSpPr>
        <p:spPr>
          <a:xfrm>
            <a:off x="1356360" y="1443216"/>
            <a:ext cx="9662160" cy="2677656"/>
          </a:xfrm>
          <a:prstGeom prst="rect">
            <a:avLst/>
          </a:prstGeom>
          <a:noFill/>
        </p:spPr>
        <p:txBody>
          <a:bodyPr wrap="square" rtlCol="0">
            <a:spAutoFit/>
          </a:bodyPr>
          <a:lstStyle/>
          <a:p>
            <a:pPr algn="ctr"/>
            <a:r>
              <a:rPr lang="en-GB" sz="2800" dirty="0">
                <a:solidFill>
                  <a:srgbClr val="FF0000"/>
                </a:solidFill>
              </a:rPr>
              <a:t>It’s time to test your knowledge!</a:t>
            </a:r>
          </a:p>
          <a:p>
            <a:pPr algn="ctr"/>
            <a:endParaRPr lang="en-GB" sz="2800" dirty="0"/>
          </a:p>
          <a:p>
            <a:pPr algn="ctr"/>
            <a:r>
              <a:rPr lang="en-GB" sz="2800" dirty="0"/>
              <a:t>Can you remember everything we’ve covered in your sessions this year so far?</a:t>
            </a:r>
          </a:p>
          <a:p>
            <a:pPr algn="ctr"/>
            <a:endParaRPr lang="en-GB" sz="2800" dirty="0"/>
          </a:p>
          <a:p>
            <a:pPr algn="ctr"/>
            <a:r>
              <a:rPr lang="en-GB" sz="2800" dirty="0"/>
              <a:t>Answer the next 10 questions as accurately as possible!</a:t>
            </a:r>
          </a:p>
        </p:txBody>
      </p:sp>
      <p:pic>
        <p:nvPicPr>
          <p:cNvPr id="2050" name="Picture 2" descr="Quiz GIF - Find on GIF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82147" y="4425672"/>
            <a:ext cx="3410585" cy="2273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961323"/>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2848492"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RECAP QUIZ</a:t>
            </a:r>
          </a:p>
        </p:txBody>
      </p:sp>
      <p:sp>
        <p:nvSpPr>
          <p:cNvPr id="4" name="Rounded Rectangle 3"/>
          <p:cNvSpPr/>
          <p:nvPr/>
        </p:nvSpPr>
        <p:spPr>
          <a:xfrm>
            <a:off x="1767840" y="2682240"/>
            <a:ext cx="8747760" cy="1463040"/>
          </a:xfrm>
          <a:prstGeom prst="round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WHAT IS THE DEFINITION OF ‘HE’?</a:t>
            </a:r>
          </a:p>
        </p:txBody>
      </p:sp>
    </p:spTree>
    <p:extLst>
      <p:ext uri="{BB962C8B-B14F-4D97-AF65-F5344CB8AC3E}">
        <p14:creationId xmlns:p14="http://schemas.microsoft.com/office/powerpoint/2010/main" val="2700691779"/>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2848492"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RECAP QUIZ</a:t>
            </a:r>
          </a:p>
        </p:txBody>
      </p:sp>
      <p:sp>
        <p:nvSpPr>
          <p:cNvPr id="4" name="Rounded Rectangle 3"/>
          <p:cNvSpPr/>
          <p:nvPr/>
        </p:nvSpPr>
        <p:spPr>
          <a:xfrm>
            <a:off x="1767840" y="2682240"/>
            <a:ext cx="8747760" cy="146304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WHAT IS THE DEFINITION OF ‘FE’?</a:t>
            </a:r>
          </a:p>
        </p:txBody>
      </p:sp>
    </p:spTree>
    <p:extLst>
      <p:ext uri="{BB962C8B-B14F-4D97-AF65-F5344CB8AC3E}">
        <p14:creationId xmlns:p14="http://schemas.microsoft.com/office/powerpoint/2010/main" val="3567838711"/>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2848492"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RECAP QUIZ</a:t>
            </a:r>
          </a:p>
        </p:txBody>
      </p:sp>
      <p:sp>
        <p:nvSpPr>
          <p:cNvPr id="4" name="Rounded Rectangle 3"/>
          <p:cNvSpPr/>
          <p:nvPr/>
        </p:nvSpPr>
        <p:spPr>
          <a:xfrm>
            <a:off x="1767840" y="2682240"/>
            <a:ext cx="8747760" cy="146304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NAME ONE THING FROM YOUR Y11 CHECKLIST</a:t>
            </a:r>
          </a:p>
        </p:txBody>
      </p:sp>
    </p:spTree>
    <p:extLst>
      <p:ext uri="{BB962C8B-B14F-4D97-AF65-F5344CB8AC3E}">
        <p14:creationId xmlns:p14="http://schemas.microsoft.com/office/powerpoint/2010/main" val="810210242"/>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2848492"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RECAP QUIZ</a:t>
            </a:r>
          </a:p>
        </p:txBody>
      </p:sp>
      <p:sp>
        <p:nvSpPr>
          <p:cNvPr id="4" name="Rounded Rectangle 3"/>
          <p:cNvSpPr/>
          <p:nvPr/>
        </p:nvSpPr>
        <p:spPr>
          <a:xfrm>
            <a:off x="1767840" y="2682240"/>
            <a:ext cx="8747760" cy="146304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NAME A BENEFIT OF HE</a:t>
            </a:r>
          </a:p>
        </p:txBody>
      </p:sp>
    </p:spTree>
    <p:extLst>
      <p:ext uri="{BB962C8B-B14F-4D97-AF65-F5344CB8AC3E}">
        <p14:creationId xmlns:p14="http://schemas.microsoft.com/office/powerpoint/2010/main" val="3466347675"/>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2848492"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RECAP QUIZ</a:t>
            </a:r>
          </a:p>
        </p:txBody>
      </p:sp>
      <p:sp>
        <p:nvSpPr>
          <p:cNvPr id="4" name="Rounded Rectangle 3"/>
          <p:cNvSpPr/>
          <p:nvPr/>
        </p:nvSpPr>
        <p:spPr>
          <a:xfrm>
            <a:off x="1767840" y="2682240"/>
            <a:ext cx="8747760" cy="146304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NAME 2 POST-16 OPTIONS</a:t>
            </a:r>
          </a:p>
        </p:txBody>
      </p:sp>
    </p:spTree>
    <p:extLst>
      <p:ext uri="{BB962C8B-B14F-4D97-AF65-F5344CB8AC3E}">
        <p14:creationId xmlns:p14="http://schemas.microsoft.com/office/powerpoint/2010/main" val="2100051132"/>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2848492"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RECAP QUIZ</a:t>
            </a:r>
          </a:p>
        </p:txBody>
      </p:sp>
      <p:sp>
        <p:nvSpPr>
          <p:cNvPr id="4" name="Rounded Rectangle 3"/>
          <p:cNvSpPr/>
          <p:nvPr/>
        </p:nvSpPr>
        <p:spPr>
          <a:xfrm>
            <a:off x="1767840" y="2682240"/>
            <a:ext cx="8747760" cy="146304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WHAT IS A PROSPECTUS?</a:t>
            </a:r>
          </a:p>
        </p:txBody>
      </p:sp>
    </p:spTree>
    <p:extLst>
      <p:ext uri="{BB962C8B-B14F-4D97-AF65-F5344CB8AC3E}">
        <p14:creationId xmlns:p14="http://schemas.microsoft.com/office/powerpoint/2010/main" val="1178162168"/>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2848492"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RECAP QUIZ</a:t>
            </a:r>
          </a:p>
        </p:txBody>
      </p:sp>
      <p:sp>
        <p:nvSpPr>
          <p:cNvPr id="4" name="Rounded Rectangle 3"/>
          <p:cNvSpPr/>
          <p:nvPr/>
        </p:nvSpPr>
        <p:spPr>
          <a:xfrm>
            <a:off x="1767840" y="2682240"/>
            <a:ext cx="8747760" cy="1463040"/>
          </a:xfrm>
          <a:prstGeom prst="round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WHAT SHOULD YOU TAKE WITH YOU TO AN INTERVIEW? NAME 3 THINGS</a:t>
            </a:r>
          </a:p>
        </p:txBody>
      </p:sp>
    </p:spTree>
    <p:extLst>
      <p:ext uri="{BB962C8B-B14F-4D97-AF65-F5344CB8AC3E}">
        <p14:creationId xmlns:p14="http://schemas.microsoft.com/office/powerpoint/2010/main" val="2770111558"/>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2349097"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CHECK-IN</a:t>
            </a:r>
          </a:p>
        </p:txBody>
      </p:sp>
      <p:sp>
        <p:nvSpPr>
          <p:cNvPr id="5" name="Rounded Rectangular Callout 4"/>
          <p:cNvSpPr/>
          <p:nvPr/>
        </p:nvSpPr>
        <p:spPr>
          <a:xfrm>
            <a:off x="501680" y="1981519"/>
            <a:ext cx="11098500" cy="964987"/>
          </a:xfrm>
          <a:prstGeom prst="wedgeRoundRectCallout">
            <a:avLst>
              <a:gd name="adj1" fmla="val -43465"/>
              <a:gd name="adj2" fmla="val 19780"/>
              <a:gd name="adj3" fmla="val 16667"/>
            </a:avLst>
          </a:prstGeom>
          <a:solidFill>
            <a:srgbClr val="ED21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bg1"/>
                </a:solidFill>
              </a:rPr>
              <a:t>YOUR CV</a:t>
            </a:r>
          </a:p>
        </p:txBody>
      </p:sp>
      <p:sp>
        <p:nvSpPr>
          <p:cNvPr id="3" name="TextBox 2"/>
          <p:cNvSpPr txBox="1"/>
          <p:nvPr/>
        </p:nvSpPr>
        <p:spPr>
          <a:xfrm>
            <a:off x="1814059" y="3334870"/>
            <a:ext cx="8473795" cy="1938992"/>
          </a:xfrm>
          <a:prstGeom prst="rect">
            <a:avLst/>
          </a:prstGeom>
          <a:noFill/>
        </p:spPr>
        <p:txBody>
          <a:bodyPr wrap="none" rtlCol="0">
            <a:spAutoFit/>
          </a:bodyPr>
          <a:lstStyle/>
          <a:p>
            <a:pPr algn="ctr"/>
            <a:r>
              <a:rPr lang="en-GB" sz="2400" dirty="0"/>
              <a:t>Did you manage to complete the CV template?</a:t>
            </a:r>
          </a:p>
          <a:p>
            <a:pPr algn="ctr"/>
            <a:endParaRPr lang="en-GB" sz="2400" dirty="0"/>
          </a:p>
          <a:p>
            <a:pPr algn="ctr"/>
            <a:r>
              <a:rPr lang="en-GB" sz="2400" dirty="0"/>
              <a:t>What did you struggle with? What did you find easy?</a:t>
            </a:r>
          </a:p>
          <a:p>
            <a:pPr algn="ctr"/>
            <a:endParaRPr lang="en-GB" sz="2400" dirty="0"/>
          </a:p>
          <a:p>
            <a:pPr algn="ctr"/>
            <a:r>
              <a:rPr lang="en-GB" sz="2400" b="1" dirty="0"/>
              <a:t>Remember: </a:t>
            </a:r>
            <a:r>
              <a:rPr lang="en-GB" sz="2400" dirty="0"/>
              <a:t>See me for any help with your CV or applications!</a:t>
            </a:r>
            <a:endParaRPr lang="en-GB" sz="2400" b="1" dirty="0"/>
          </a:p>
        </p:txBody>
      </p:sp>
    </p:spTree>
    <p:extLst>
      <p:ext uri="{BB962C8B-B14F-4D97-AF65-F5344CB8AC3E}">
        <p14:creationId xmlns:p14="http://schemas.microsoft.com/office/powerpoint/2010/main" val="1138071592"/>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2848492"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RECAP QUIZ</a:t>
            </a:r>
          </a:p>
        </p:txBody>
      </p:sp>
      <p:sp>
        <p:nvSpPr>
          <p:cNvPr id="4" name="Rounded Rectangle 3"/>
          <p:cNvSpPr/>
          <p:nvPr/>
        </p:nvSpPr>
        <p:spPr>
          <a:xfrm>
            <a:off x="1767840" y="2682240"/>
            <a:ext cx="8747760" cy="146304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NAME AN IMPORTANT SKILL TO UTILISE IN AN INTERVIEW</a:t>
            </a:r>
          </a:p>
        </p:txBody>
      </p:sp>
    </p:spTree>
    <p:extLst>
      <p:ext uri="{BB962C8B-B14F-4D97-AF65-F5344CB8AC3E}">
        <p14:creationId xmlns:p14="http://schemas.microsoft.com/office/powerpoint/2010/main" val="1432217000"/>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2848492"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RECAP QUIZ</a:t>
            </a:r>
          </a:p>
        </p:txBody>
      </p:sp>
      <p:sp>
        <p:nvSpPr>
          <p:cNvPr id="4" name="Rounded Rectangle 3"/>
          <p:cNvSpPr/>
          <p:nvPr/>
        </p:nvSpPr>
        <p:spPr>
          <a:xfrm>
            <a:off x="1767840" y="2682240"/>
            <a:ext cx="8747760" cy="146304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WHAT IS A ‘PERSON SPECIFICATION’?</a:t>
            </a:r>
          </a:p>
        </p:txBody>
      </p:sp>
    </p:spTree>
    <p:extLst>
      <p:ext uri="{BB962C8B-B14F-4D97-AF65-F5344CB8AC3E}">
        <p14:creationId xmlns:p14="http://schemas.microsoft.com/office/powerpoint/2010/main" val="99092580"/>
      </p:ext>
    </p:extLst>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2848492"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RECAP QUIZ</a:t>
            </a:r>
          </a:p>
        </p:txBody>
      </p:sp>
      <p:sp>
        <p:nvSpPr>
          <p:cNvPr id="4" name="Rounded Rectangle 3"/>
          <p:cNvSpPr/>
          <p:nvPr/>
        </p:nvSpPr>
        <p:spPr>
          <a:xfrm>
            <a:off x="1767840" y="2682240"/>
            <a:ext cx="8747760" cy="146304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WHAT IS A COMMON BARRIER OR MISCONCEPTION OF HE?</a:t>
            </a:r>
          </a:p>
        </p:txBody>
      </p:sp>
    </p:spTree>
    <p:extLst>
      <p:ext uri="{BB962C8B-B14F-4D97-AF65-F5344CB8AC3E}">
        <p14:creationId xmlns:p14="http://schemas.microsoft.com/office/powerpoint/2010/main" val="1236928864"/>
      </p:ext>
    </p:extLst>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2848492"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RECAP QUIZ</a:t>
            </a:r>
          </a:p>
        </p:txBody>
      </p:sp>
      <p:sp>
        <p:nvSpPr>
          <p:cNvPr id="4" name="Rounded Rectangle 3"/>
          <p:cNvSpPr/>
          <p:nvPr/>
        </p:nvSpPr>
        <p:spPr>
          <a:xfrm>
            <a:off x="1767840" y="2682240"/>
            <a:ext cx="8747760" cy="146304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WHAT IS THE DIFFERENCE BETWEEN A COVER LETTER AND A CV?</a:t>
            </a:r>
          </a:p>
        </p:txBody>
      </p:sp>
    </p:spTree>
    <p:extLst>
      <p:ext uri="{BB962C8B-B14F-4D97-AF65-F5344CB8AC3E}">
        <p14:creationId xmlns:p14="http://schemas.microsoft.com/office/powerpoint/2010/main" val="592015089"/>
      </p:ext>
    </p:extLst>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2848492"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RECAP QUIZ</a:t>
            </a:r>
          </a:p>
        </p:txBody>
      </p:sp>
      <p:sp>
        <p:nvSpPr>
          <p:cNvPr id="4" name="Rounded Rectangle 3"/>
          <p:cNvSpPr/>
          <p:nvPr/>
        </p:nvSpPr>
        <p:spPr>
          <a:xfrm>
            <a:off x="1767840" y="2682240"/>
            <a:ext cx="8747760" cy="146304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WHAT SECTIONS SHOULD YOU INCLUDE ON YOUR CV? NAME 4 SECTIONS</a:t>
            </a:r>
          </a:p>
        </p:txBody>
      </p:sp>
    </p:spTree>
    <p:extLst>
      <p:ext uri="{BB962C8B-B14F-4D97-AF65-F5344CB8AC3E}">
        <p14:creationId xmlns:p14="http://schemas.microsoft.com/office/powerpoint/2010/main" val="4163899178"/>
      </p:ext>
    </p:extLst>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501680" y="1981519"/>
            <a:ext cx="11098500" cy="964987"/>
          </a:xfrm>
          <a:prstGeom prst="wedgeRoundRectCallout">
            <a:avLst>
              <a:gd name="adj1" fmla="val -43465"/>
              <a:gd name="adj2" fmla="val 19780"/>
              <a:gd name="adj3" fmla="val 16667"/>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a:solidFill>
                  <a:schemeClr val="bg1"/>
                </a:solidFill>
              </a:rPr>
              <a:t>INDEPENDENT </a:t>
            </a:r>
            <a:r>
              <a:rPr lang="en-GB" sz="4000" b="1" dirty="0">
                <a:solidFill>
                  <a:schemeClr val="bg1"/>
                </a:solidFill>
              </a:rPr>
              <a:t>ACTIVITY:</a:t>
            </a:r>
          </a:p>
        </p:txBody>
      </p:sp>
      <p:sp>
        <p:nvSpPr>
          <p:cNvPr id="5" name="Rectangle 4"/>
          <p:cNvSpPr/>
          <p:nvPr/>
        </p:nvSpPr>
        <p:spPr>
          <a:xfrm>
            <a:off x="501679" y="622184"/>
            <a:ext cx="4527521"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FOR NEXT SESSION:</a:t>
            </a:r>
          </a:p>
        </p:txBody>
      </p:sp>
      <p:sp>
        <p:nvSpPr>
          <p:cNvPr id="2" name="TextBox 1">
            <a:extLst>
              <a:ext uri="{FF2B5EF4-FFF2-40B4-BE49-F238E27FC236}">
                <a16:creationId xmlns:a16="http://schemas.microsoft.com/office/drawing/2014/main" id="{72350362-985F-43AF-8428-63B6A55A31B1}"/>
              </a:ext>
            </a:extLst>
          </p:cNvPr>
          <p:cNvSpPr txBox="1"/>
          <p:nvPr/>
        </p:nvSpPr>
        <p:spPr>
          <a:xfrm>
            <a:off x="2187616" y="3200399"/>
            <a:ext cx="781676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t>What is a Students' Union? </a:t>
            </a:r>
          </a:p>
          <a:p>
            <a:pPr algn="ctr"/>
            <a:endParaRPr lang="en-US" sz="2000" dirty="0"/>
          </a:p>
          <a:p>
            <a:pPr algn="ctr"/>
            <a:r>
              <a:rPr lang="en-US" sz="2000" dirty="0"/>
              <a:t>Research into any Students' Union in the UK and let me know what you think and any activities that you would get involved with!</a:t>
            </a:r>
          </a:p>
        </p:txBody>
      </p:sp>
    </p:spTree>
    <p:extLst>
      <p:ext uri="{BB962C8B-B14F-4D97-AF65-F5344CB8AC3E}">
        <p14:creationId xmlns:p14="http://schemas.microsoft.com/office/powerpoint/2010/main" val="4007131346"/>
      </p:ext>
    </p:extLst>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0470" y="5488839"/>
            <a:ext cx="2245718" cy="1132821"/>
            <a:chOff x="4940529" y="4696636"/>
            <a:chExt cx="2245718" cy="1132821"/>
          </a:xfrm>
        </p:grpSpPr>
        <p:grpSp>
          <p:nvGrpSpPr>
            <p:cNvPr id="4" name="Group 3"/>
            <p:cNvGrpSpPr/>
            <p:nvPr/>
          </p:nvGrpSpPr>
          <p:grpSpPr>
            <a:xfrm>
              <a:off x="4940529" y="4696636"/>
              <a:ext cx="2245718" cy="609601"/>
              <a:chOff x="4471605" y="5277852"/>
              <a:chExt cx="2844653" cy="747811"/>
            </a:xfrm>
          </p:grpSpPr>
          <p:pic>
            <p:nvPicPr>
              <p:cNvPr id="1028" name="Picture 4" descr="Transparent Background White Instagram Logo, Cliparts &amp; Cartoons - Jing.fm"/>
              <p:cNvPicPr>
                <a:picLocks noChangeAspect="1" noChangeArrowheads="1"/>
              </p:cNvPicPr>
              <p:nvPr/>
            </p:nvPicPr>
            <p:blipFill rotWithShape="1">
              <a:blip r:embed="rId2" cstate="print">
                <a:clrChange>
                  <a:clrFrom>
                    <a:srgbClr val="EEEEEE"/>
                  </a:clrFrom>
                  <a:clrTo>
                    <a:srgbClr val="EEEEEE">
                      <a:alpha val="0"/>
                    </a:srgbClr>
                  </a:clrTo>
                </a:clrChange>
                <a:extLst>
                  <a:ext uri="{28A0092B-C50C-407E-A947-70E740481C1C}">
                    <a14:useLocalDpi xmlns:a14="http://schemas.microsoft.com/office/drawing/2010/main" val="0"/>
                  </a:ext>
                </a:extLst>
              </a:blip>
              <a:srcRect l="15213" t="5134" r="13381" b="3972"/>
              <a:stretch/>
            </p:blipFill>
            <p:spPr bwMode="auto">
              <a:xfrm>
                <a:off x="4471605" y="5277853"/>
                <a:ext cx="729057" cy="7478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witter Icon White Transparent #176653 - Free Icons Library"/>
              <p:cNvPicPr>
                <a:picLocks noChangeAspect="1" noChangeArrowheads="1"/>
              </p:cNvPicPr>
              <p:nvPr/>
            </p:nvPicPr>
            <p:blipFill rotWithShape="1">
              <a:blip r:embed="rId3">
                <a:extLst>
                  <a:ext uri="{28A0092B-C50C-407E-A947-70E740481C1C}">
                    <a14:useLocalDpi xmlns:a14="http://schemas.microsoft.com/office/drawing/2010/main" val="0"/>
                  </a:ext>
                </a:extLst>
              </a:blip>
              <a:srcRect l="30710" t="34142" r="31357" b="33489"/>
              <a:stretch/>
            </p:blipFill>
            <p:spPr bwMode="auto">
              <a:xfrm>
                <a:off x="5438428" y="5277852"/>
                <a:ext cx="876342" cy="74781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hite Square Facebook Logos PNG Transparent Background, Free Download #774  - FreeIcon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542" t="17460" r="16412" b="16890"/>
              <a:stretch/>
            </p:blipFill>
            <p:spPr bwMode="auto">
              <a:xfrm>
                <a:off x="6552536" y="5277852"/>
                <a:ext cx="763722" cy="74781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4962561" y="5306237"/>
              <a:ext cx="2223686" cy="523220"/>
            </a:xfrm>
            <a:prstGeom prst="rect">
              <a:avLst/>
            </a:prstGeom>
            <a:noFill/>
          </p:spPr>
          <p:txBody>
            <a:bodyPr wrap="none" rtlCol="0">
              <a:spAutoFit/>
            </a:bodyPr>
            <a:lstStyle/>
            <a:p>
              <a:r>
                <a:rPr lang="en-GB" sz="2800" b="1" dirty="0">
                  <a:solidFill>
                    <a:schemeClr val="bg1"/>
                  </a:solidFill>
                  <a:latin typeface="Roboto" panose="02000000000000000000" pitchFamily="2" charset="0"/>
                  <a:ea typeface="Roboto" panose="02000000000000000000" pitchFamily="2" charset="0"/>
                  <a:cs typeface="Roboto" panose="02000000000000000000" pitchFamily="2" charset="0"/>
                </a:rPr>
                <a:t>@aspiretohe</a:t>
              </a:r>
            </a:p>
          </p:txBody>
        </p:sp>
      </p:grpSp>
    </p:spTree>
    <p:extLst>
      <p:ext uri="{BB962C8B-B14F-4D97-AF65-F5344CB8AC3E}">
        <p14:creationId xmlns:p14="http://schemas.microsoft.com/office/powerpoint/2010/main" val="695818681"/>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5060921"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SESSION OBJECTIVES</a:t>
            </a:r>
          </a:p>
        </p:txBody>
      </p:sp>
      <p:sp>
        <p:nvSpPr>
          <p:cNvPr id="3" name="Rounded Rectangle 2"/>
          <p:cNvSpPr/>
          <p:nvPr/>
        </p:nvSpPr>
        <p:spPr>
          <a:xfrm>
            <a:off x="838200" y="1740848"/>
            <a:ext cx="10515600" cy="1110701"/>
          </a:xfrm>
          <a:prstGeom prst="roundRect">
            <a:avLst>
              <a:gd name="adj" fmla="val 10000"/>
            </a:avLst>
          </a:prstGeom>
          <a:solidFill>
            <a:srgbClr val="00B0F0"/>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5" name="Rectangle 4" descr="Blog"/>
          <p:cNvSpPr/>
          <p:nvPr/>
        </p:nvSpPr>
        <p:spPr>
          <a:xfrm>
            <a:off x="1055271" y="1914876"/>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6" name="Group 5"/>
          <p:cNvGrpSpPr/>
          <p:nvPr/>
        </p:nvGrpSpPr>
        <p:grpSpPr>
          <a:xfrm>
            <a:off x="2079171" y="1740848"/>
            <a:ext cx="9165772" cy="1110701"/>
            <a:chOff x="1282860" y="601630"/>
            <a:chExt cx="9232739" cy="1110701"/>
          </a:xfrm>
        </p:grpSpPr>
        <p:sp>
          <p:nvSpPr>
            <p:cNvPr id="7" name="Rectangle 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8" name="Rectangle 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defTabSz="1244600">
                <a:lnSpc>
                  <a:spcPct val="90000"/>
                </a:lnSpc>
                <a:spcBef>
                  <a:spcPct val="0"/>
                </a:spcBef>
                <a:spcAft>
                  <a:spcPct val="35000"/>
                </a:spcAft>
              </a:pPr>
              <a:r>
                <a:rPr lang="en-US" sz="2400" b="1" kern="1200" dirty="0">
                  <a:solidFill>
                    <a:schemeClr val="bg1"/>
                  </a:solidFill>
                </a:rPr>
                <a:t>OBJECTIVE 1: </a:t>
              </a:r>
              <a:r>
                <a:rPr lang="en-US" sz="2400" kern="1200" dirty="0">
                  <a:solidFill>
                    <a:schemeClr val="bg1"/>
                  </a:solidFill>
                </a:rPr>
                <a:t>Understand what you need </a:t>
              </a:r>
              <a:r>
                <a:rPr lang="en-US" sz="2400" dirty="0">
                  <a:solidFill>
                    <a:schemeClr val="bg1"/>
                  </a:solidFill>
                </a:rPr>
                <a:t>to prepare</a:t>
              </a:r>
              <a:r>
                <a:rPr lang="en-US" sz="2400" kern="1200" dirty="0">
                  <a:solidFill>
                    <a:schemeClr val="bg1"/>
                  </a:solidFill>
                </a:rPr>
                <a:t> for FE.</a:t>
              </a:r>
              <a:endParaRPr lang="en-US" sz="2400" b="1" kern="1200" dirty="0">
                <a:solidFill>
                  <a:schemeClr val="bg1"/>
                </a:solidFill>
              </a:endParaRPr>
            </a:p>
          </p:txBody>
        </p:sp>
      </p:grpSp>
      <p:sp>
        <p:nvSpPr>
          <p:cNvPr id="9" name="Rounded Rectangle 8"/>
          <p:cNvSpPr/>
          <p:nvPr/>
        </p:nvSpPr>
        <p:spPr>
          <a:xfrm>
            <a:off x="838200" y="3177761"/>
            <a:ext cx="10515600" cy="1110701"/>
          </a:xfrm>
          <a:prstGeom prst="roundRect">
            <a:avLst>
              <a:gd name="adj" fmla="val 10000"/>
            </a:avLst>
          </a:prstGeom>
          <a:solidFill>
            <a:srgbClr val="0070C0"/>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10" name="Rectangle 9" descr="Blog"/>
          <p:cNvSpPr/>
          <p:nvPr/>
        </p:nvSpPr>
        <p:spPr>
          <a:xfrm>
            <a:off x="1055271" y="3351789"/>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1" name="Group 10"/>
          <p:cNvGrpSpPr/>
          <p:nvPr/>
        </p:nvGrpSpPr>
        <p:grpSpPr>
          <a:xfrm>
            <a:off x="2079171" y="3177761"/>
            <a:ext cx="9165772" cy="1110701"/>
            <a:chOff x="1282860" y="601630"/>
            <a:chExt cx="9232739" cy="1110701"/>
          </a:xfrm>
        </p:grpSpPr>
        <p:sp>
          <p:nvSpPr>
            <p:cNvPr id="12" name="Rectangle 11"/>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3" name="Rectangle 12"/>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2: </a:t>
              </a:r>
              <a:r>
                <a:rPr lang="en-US" sz="2400" kern="1200" dirty="0">
                  <a:solidFill>
                    <a:schemeClr val="bg1"/>
                  </a:solidFill>
                </a:rPr>
                <a:t>Be aware of the common HE barriers and misconceptions.</a:t>
              </a:r>
            </a:p>
          </p:txBody>
        </p:sp>
      </p:grpSp>
      <p:sp>
        <p:nvSpPr>
          <p:cNvPr id="14" name="Rounded Rectangle 13"/>
          <p:cNvSpPr/>
          <p:nvPr/>
        </p:nvSpPr>
        <p:spPr>
          <a:xfrm>
            <a:off x="838200" y="4647334"/>
            <a:ext cx="10515600" cy="1110701"/>
          </a:xfrm>
          <a:prstGeom prst="roundRect">
            <a:avLst>
              <a:gd name="adj" fmla="val 10000"/>
            </a:avLst>
          </a:prstGeom>
          <a:solidFill>
            <a:srgbClr val="002060"/>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15" name="Rectangle 14" descr="Blog"/>
          <p:cNvSpPr/>
          <p:nvPr/>
        </p:nvSpPr>
        <p:spPr>
          <a:xfrm>
            <a:off x="1055271" y="4821362"/>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6" name="Group 15"/>
          <p:cNvGrpSpPr/>
          <p:nvPr/>
        </p:nvGrpSpPr>
        <p:grpSpPr>
          <a:xfrm>
            <a:off x="2079171" y="4647334"/>
            <a:ext cx="9165772" cy="1110701"/>
            <a:chOff x="1282860" y="601630"/>
            <a:chExt cx="9232739" cy="1110701"/>
          </a:xfrm>
        </p:grpSpPr>
        <p:sp>
          <p:nvSpPr>
            <p:cNvPr id="17" name="Rectangle 1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8" name="Rectangle 1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3: </a:t>
              </a:r>
              <a:r>
                <a:rPr lang="en-US" sz="2400" kern="1200" dirty="0">
                  <a:solidFill>
                    <a:schemeClr val="bg1"/>
                  </a:solidFill>
                </a:rPr>
                <a:t>Comprehend the benefits of HE.</a:t>
              </a:r>
              <a:endParaRPr lang="en-US" sz="2000" kern="1200" dirty="0">
                <a:solidFill>
                  <a:schemeClr val="bg1"/>
                </a:solidFill>
              </a:endParaRPr>
            </a:p>
          </p:txBody>
        </p:sp>
      </p:grpSp>
    </p:spTree>
    <p:extLst>
      <p:ext uri="{BB962C8B-B14F-4D97-AF65-F5344CB8AC3E}">
        <p14:creationId xmlns:p14="http://schemas.microsoft.com/office/powerpoint/2010/main" val="1205035523"/>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4070321"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PLANNING FOR FE</a:t>
            </a:r>
          </a:p>
        </p:txBody>
      </p:sp>
      <p:pic>
        <p:nvPicPr>
          <p:cNvPr id="1026" name="Picture 2" descr="BCS Diploma path - Addon Training"/>
          <p:cNvPicPr>
            <a:picLocks noChangeAspect="1" noChangeArrowheads="1"/>
          </p:cNvPicPr>
          <p:nvPr/>
        </p:nvPicPr>
        <p:blipFill rotWithShape="1">
          <a:blip r:embed="rId3">
            <a:extLst>
              <a:ext uri="{28A0092B-C50C-407E-A947-70E740481C1C}">
                <a14:useLocalDpi xmlns:a14="http://schemas.microsoft.com/office/drawing/2010/main" val="0"/>
              </a:ext>
            </a:extLst>
          </a:blip>
          <a:srcRect t="8371"/>
          <a:stretch/>
        </p:blipFill>
        <p:spPr bwMode="auto">
          <a:xfrm>
            <a:off x="4768003" y="290421"/>
            <a:ext cx="4073525" cy="2390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ipart it supp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4919" y="1958710"/>
            <a:ext cx="3660486" cy="30786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Business Attire Cliparts, Download Free Clip Art, Free Clip Art on  Clipart Library"/>
          <p:cNvPicPr>
            <a:picLocks noChangeAspect="1" noChangeArrowheads="1"/>
          </p:cNvPicPr>
          <p:nvPr/>
        </p:nvPicPr>
        <p:blipFill>
          <a:blip r:embed="rId5">
            <a:clrChange>
              <a:clrFrom>
                <a:srgbClr val="F0F0F0"/>
              </a:clrFrom>
              <a:clrTo>
                <a:srgbClr val="F0F0F0">
                  <a:alpha val="0"/>
                </a:srgbClr>
              </a:clrTo>
            </a:clrChange>
            <a:extLst>
              <a:ext uri="{28A0092B-C50C-407E-A947-70E740481C1C}">
                <a14:useLocalDpi xmlns:a14="http://schemas.microsoft.com/office/drawing/2010/main" val="0"/>
              </a:ext>
            </a:extLst>
          </a:blip>
          <a:srcRect/>
          <a:stretch>
            <a:fillRect/>
          </a:stretch>
        </p:blipFill>
        <p:spPr bwMode="auto">
          <a:xfrm>
            <a:off x="468564" y="1485809"/>
            <a:ext cx="4103436" cy="49202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vision Timetable PowerPoint Template | Revision timetable, Revision  timetable template, Timetable templa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8003" y="3498035"/>
            <a:ext cx="3746916" cy="2594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86607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3317" y="558090"/>
            <a:ext cx="6870665"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BARRIERS &amp; MISCONCEPTIONS</a:t>
            </a:r>
          </a:p>
        </p:txBody>
      </p:sp>
      <p:pic>
        <p:nvPicPr>
          <p:cNvPr id="4" name="Picture 3"/>
          <p:cNvPicPr>
            <a:picLocks noChangeAspect="1"/>
          </p:cNvPicPr>
          <p:nvPr/>
        </p:nvPicPr>
        <p:blipFill>
          <a:blip r:embed="rId3"/>
          <a:stretch>
            <a:fillRect/>
          </a:stretch>
        </p:blipFill>
        <p:spPr>
          <a:xfrm>
            <a:off x="3700861" y="3326859"/>
            <a:ext cx="4762500" cy="2381250"/>
          </a:xfrm>
          <a:prstGeom prst="rect">
            <a:avLst/>
          </a:prstGeom>
        </p:spPr>
      </p:pic>
      <p:sp>
        <p:nvSpPr>
          <p:cNvPr id="7" name="TextBox 6"/>
          <p:cNvSpPr txBox="1"/>
          <p:nvPr/>
        </p:nvSpPr>
        <p:spPr>
          <a:xfrm>
            <a:off x="301516" y="1665813"/>
            <a:ext cx="11561191" cy="1569660"/>
          </a:xfrm>
          <a:prstGeom prst="rect">
            <a:avLst/>
          </a:prstGeom>
          <a:noFill/>
        </p:spPr>
        <p:txBody>
          <a:bodyPr wrap="square" rtlCol="0">
            <a:spAutoFit/>
          </a:bodyPr>
          <a:lstStyle/>
          <a:p>
            <a:pPr algn="ctr"/>
            <a:r>
              <a:rPr lang="en-GB" sz="2400" dirty="0"/>
              <a:t>Are you worried about HE? Maybe you think you can’t afford it? Or there are some other reasons why you don’t think you can go to university or do an apprenticeship?</a:t>
            </a:r>
          </a:p>
          <a:p>
            <a:pPr algn="ctr"/>
            <a:endParaRPr lang="en-GB" sz="2400" dirty="0"/>
          </a:p>
          <a:p>
            <a:pPr algn="ctr"/>
            <a:r>
              <a:rPr lang="en-GB" sz="2400" dirty="0"/>
              <a:t>We’re going to debunk these myths and prove that </a:t>
            </a:r>
            <a:r>
              <a:rPr lang="en-GB" sz="2400" b="1" dirty="0">
                <a:solidFill>
                  <a:srgbClr val="FF0000"/>
                </a:solidFill>
              </a:rPr>
              <a:t>anyone</a:t>
            </a:r>
            <a:r>
              <a:rPr lang="en-GB" sz="2400" b="1" dirty="0"/>
              <a:t> </a:t>
            </a:r>
            <a:r>
              <a:rPr lang="en-GB" sz="2400" dirty="0"/>
              <a:t>can go into HE!</a:t>
            </a:r>
          </a:p>
        </p:txBody>
      </p:sp>
    </p:spTree>
    <p:extLst>
      <p:ext uri="{BB962C8B-B14F-4D97-AF65-F5344CB8AC3E}">
        <p14:creationId xmlns:p14="http://schemas.microsoft.com/office/powerpoint/2010/main" val="3051536852"/>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3317" y="577140"/>
            <a:ext cx="4243993"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FAMILY FORTUNES</a:t>
            </a:r>
          </a:p>
        </p:txBody>
      </p:sp>
      <p:graphicFrame>
        <p:nvGraphicFramePr>
          <p:cNvPr id="11" name="Table 10"/>
          <p:cNvGraphicFramePr>
            <a:graphicFrameLocks noGrp="1"/>
          </p:cNvGraphicFramePr>
          <p:nvPr>
            <p:extLst>
              <p:ext uri="{D42A27DB-BD31-4B8C-83A1-F6EECF244321}">
                <p14:modId xmlns:p14="http://schemas.microsoft.com/office/powerpoint/2010/main" val="2661955065"/>
              </p:ext>
            </p:extLst>
          </p:nvPr>
        </p:nvGraphicFramePr>
        <p:xfrm>
          <a:off x="643317" y="1594651"/>
          <a:ext cx="6586484" cy="4591600"/>
        </p:xfrm>
        <a:graphic>
          <a:graphicData uri="http://schemas.openxmlformats.org/drawingml/2006/table">
            <a:tbl>
              <a:tblPr firstRow="1" bandRow="1">
                <a:tableStyleId>{21E4AEA4-8DFA-4A89-87EB-49C32662AFE0}</a:tableStyleId>
              </a:tblPr>
              <a:tblGrid>
                <a:gridCol w="6586484">
                  <a:extLst>
                    <a:ext uri="{9D8B030D-6E8A-4147-A177-3AD203B41FA5}">
                      <a16:colId xmlns:a16="http://schemas.microsoft.com/office/drawing/2014/main" val="87796645"/>
                    </a:ext>
                  </a:extLst>
                </a:gridCol>
              </a:tblGrid>
              <a:tr h="753728">
                <a:tc>
                  <a:txBody>
                    <a:bodyPr/>
                    <a:lstStyle/>
                    <a:p>
                      <a:pPr algn="ctr"/>
                      <a:r>
                        <a:rPr lang="en-GB" sz="2400" dirty="0"/>
                        <a:t>What</a:t>
                      </a:r>
                      <a:r>
                        <a:rPr lang="en-GB" sz="2400" baseline="0" dirty="0"/>
                        <a:t> is the most common reason for people not going into HE?</a:t>
                      </a:r>
                      <a:endParaRPr lang="en-GB" sz="2400" dirty="0"/>
                    </a:p>
                  </a:txBody>
                  <a:tcPr anchor="ctr"/>
                </a:tc>
                <a:extLst>
                  <a:ext uri="{0D108BD9-81ED-4DB2-BD59-A6C34878D82A}">
                    <a16:rowId xmlns:a16="http://schemas.microsoft.com/office/drawing/2014/main" val="220975862"/>
                  </a:ext>
                </a:extLst>
              </a:tr>
              <a:tr h="753728">
                <a:tc>
                  <a:txBody>
                    <a:bodyPr/>
                    <a:lstStyle/>
                    <a:p>
                      <a:endParaRPr lang="en-GB" dirty="0"/>
                    </a:p>
                  </a:txBody>
                  <a:tcPr/>
                </a:tc>
                <a:extLst>
                  <a:ext uri="{0D108BD9-81ED-4DB2-BD59-A6C34878D82A}">
                    <a16:rowId xmlns:a16="http://schemas.microsoft.com/office/drawing/2014/main" val="555531898"/>
                  </a:ext>
                </a:extLst>
              </a:tr>
              <a:tr h="753728">
                <a:tc>
                  <a:txBody>
                    <a:bodyPr/>
                    <a:lstStyle/>
                    <a:p>
                      <a:endParaRPr lang="en-GB"/>
                    </a:p>
                  </a:txBody>
                  <a:tcPr/>
                </a:tc>
                <a:extLst>
                  <a:ext uri="{0D108BD9-81ED-4DB2-BD59-A6C34878D82A}">
                    <a16:rowId xmlns:a16="http://schemas.microsoft.com/office/drawing/2014/main" val="3338891436"/>
                  </a:ext>
                </a:extLst>
              </a:tr>
              <a:tr h="753728">
                <a:tc>
                  <a:txBody>
                    <a:bodyPr/>
                    <a:lstStyle/>
                    <a:p>
                      <a:endParaRPr lang="en-GB"/>
                    </a:p>
                  </a:txBody>
                  <a:tcPr/>
                </a:tc>
                <a:extLst>
                  <a:ext uri="{0D108BD9-81ED-4DB2-BD59-A6C34878D82A}">
                    <a16:rowId xmlns:a16="http://schemas.microsoft.com/office/drawing/2014/main" val="228948058"/>
                  </a:ext>
                </a:extLst>
              </a:tr>
              <a:tr h="753728">
                <a:tc>
                  <a:txBody>
                    <a:bodyPr/>
                    <a:lstStyle/>
                    <a:p>
                      <a:endParaRPr lang="en-GB"/>
                    </a:p>
                  </a:txBody>
                  <a:tcPr/>
                </a:tc>
                <a:extLst>
                  <a:ext uri="{0D108BD9-81ED-4DB2-BD59-A6C34878D82A}">
                    <a16:rowId xmlns:a16="http://schemas.microsoft.com/office/drawing/2014/main" val="1120854037"/>
                  </a:ext>
                </a:extLst>
              </a:tr>
              <a:tr h="753728">
                <a:tc>
                  <a:txBody>
                    <a:bodyPr/>
                    <a:lstStyle/>
                    <a:p>
                      <a:endParaRPr lang="en-GB" dirty="0"/>
                    </a:p>
                  </a:txBody>
                  <a:tcPr/>
                </a:tc>
                <a:extLst>
                  <a:ext uri="{0D108BD9-81ED-4DB2-BD59-A6C34878D82A}">
                    <a16:rowId xmlns:a16="http://schemas.microsoft.com/office/drawing/2014/main" val="3576605074"/>
                  </a:ext>
                </a:extLst>
              </a:tr>
            </a:tbl>
          </a:graphicData>
        </a:graphic>
      </p:graphicFrame>
      <p:sp>
        <p:nvSpPr>
          <p:cNvPr id="12" name="TextBox 11"/>
          <p:cNvSpPr txBox="1"/>
          <p:nvPr/>
        </p:nvSpPr>
        <p:spPr>
          <a:xfrm>
            <a:off x="643318" y="2546132"/>
            <a:ext cx="6586483" cy="461665"/>
          </a:xfrm>
          <a:prstGeom prst="rect">
            <a:avLst/>
          </a:prstGeom>
          <a:noFill/>
        </p:spPr>
        <p:txBody>
          <a:bodyPr wrap="square" rtlCol="0">
            <a:spAutoFit/>
          </a:bodyPr>
          <a:lstStyle/>
          <a:p>
            <a:pPr algn="ctr"/>
            <a:r>
              <a:rPr lang="en-GB" sz="2400" dirty="0"/>
              <a:t>Too expensive</a:t>
            </a:r>
          </a:p>
        </p:txBody>
      </p:sp>
      <p:sp>
        <p:nvSpPr>
          <p:cNvPr id="13" name="TextBox 12"/>
          <p:cNvSpPr txBox="1"/>
          <p:nvPr/>
        </p:nvSpPr>
        <p:spPr>
          <a:xfrm>
            <a:off x="643316" y="3316421"/>
            <a:ext cx="6586483" cy="461665"/>
          </a:xfrm>
          <a:prstGeom prst="rect">
            <a:avLst/>
          </a:prstGeom>
          <a:noFill/>
        </p:spPr>
        <p:txBody>
          <a:bodyPr wrap="square" rtlCol="0">
            <a:spAutoFit/>
          </a:bodyPr>
          <a:lstStyle/>
          <a:p>
            <a:pPr algn="ctr"/>
            <a:r>
              <a:rPr lang="en-GB" sz="2400" dirty="0"/>
              <a:t>Not academic enough</a:t>
            </a:r>
          </a:p>
        </p:txBody>
      </p:sp>
      <p:sp>
        <p:nvSpPr>
          <p:cNvPr id="14" name="TextBox 13"/>
          <p:cNvSpPr txBox="1"/>
          <p:nvPr/>
        </p:nvSpPr>
        <p:spPr>
          <a:xfrm>
            <a:off x="643315" y="4086710"/>
            <a:ext cx="6586483" cy="461665"/>
          </a:xfrm>
          <a:prstGeom prst="rect">
            <a:avLst/>
          </a:prstGeom>
          <a:noFill/>
        </p:spPr>
        <p:txBody>
          <a:bodyPr wrap="square" rtlCol="0">
            <a:spAutoFit/>
          </a:bodyPr>
          <a:lstStyle/>
          <a:p>
            <a:pPr algn="ctr"/>
            <a:r>
              <a:rPr lang="en-GB" sz="2400" dirty="0"/>
              <a:t>Unaware of the variety of courses available</a:t>
            </a:r>
          </a:p>
        </p:txBody>
      </p:sp>
      <p:sp>
        <p:nvSpPr>
          <p:cNvPr id="15" name="TextBox 14"/>
          <p:cNvSpPr txBox="1"/>
          <p:nvPr/>
        </p:nvSpPr>
        <p:spPr>
          <a:xfrm>
            <a:off x="643318" y="4856999"/>
            <a:ext cx="6586483" cy="461665"/>
          </a:xfrm>
          <a:prstGeom prst="rect">
            <a:avLst/>
          </a:prstGeom>
          <a:noFill/>
        </p:spPr>
        <p:txBody>
          <a:bodyPr wrap="square" rtlCol="0">
            <a:spAutoFit/>
          </a:bodyPr>
          <a:lstStyle/>
          <a:p>
            <a:pPr algn="ctr"/>
            <a:r>
              <a:rPr lang="en-GB" sz="2400" dirty="0"/>
              <a:t>Don’t want to move away from home</a:t>
            </a:r>
          </a:p>
        </p:txBody>
      </p:sp>
      <p:sp>
        <p:nvSpPr>
          <p:cNvPr id="16" name="TextBox 15"/>
          <p:cNvSpPr txBox="1"/>
          <p:nvPr/>
        </p:nvSpPr>
        <p:spPr>
          <a:xfrm>
            <a:off x="643318" y="5565298"/>
            <a:ext cx="6586483" cy="461665"/>
          </a:xfrm>
          <a:prstGeom prst="rect">
            <a:avLst/>
          </a:prstGeom>
          <a:noFill/>
        </p:spPr>
        <p:txBody>
          <a:bodyPr wrap="square" rtlCol="0">
            <a:spAutoFit/>
          </a:bodyPr>
          <a:lstStyle/>
          <a:p>
            <a:pPr algn="ctr"/>
            <a:r>
              <a:rPr lang="en-GB" sz="2400" dirty="0"/>
              <a:t>Scary!</a:t>
            </a:r>
          </a:p>
        </p:txBody>
      </p:sp>
    </p:spTree>
    <p:extLst>
      <p:ext uri="{BB962C8B-B14F-4D97-AF65-F5344CB8AC3E}">
        <p14:creationId xmlns:p14="http://schemas.microsoft.com/office/powerpoint/2010/main" val="378650080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0"/>
                                  </p:iterate>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0"/>
                            </p:stCondLst>
                            <p:childTnLst>
                              <p:par>
                                <p:cTn id="24" presetID="15" presetClass="emph" presetSubtype="0" grpId="1" nodeType="afterEffect">
                                  <p:stCondLst>
                                    <p:cond delay="0"/>
                                  </p:stCondLst>
                                  <p:iterate type="lt">
                                    <p:tmAbs val="25"/>
                                  </p:iterate>
                                  <p:childTnLst>
                                    <p:set>
                                      <p:cBhvr override="childStyle">
                                        <p:cTn id="25" dur="indefinite"/>
                                        <p:tgtEl>
                                          <p:spTgt spid="1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money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908" y="1547188"/>
            <a:ext cx="2743200" cy="20574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32908" y="5188557"/>
            <a:ext cx="7911966" cy="1318661"/>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B050"/>
                </a:solidFill>
              </a:rPr>
              <a:t>These loans do not need to be paid back until your have finished university and are earning a set amount.</a:t>
            </a:r>
          </a:p>
        </p:txBody>
      </p:sp>
      <p:sp>
        <p:nvSpPr>
          <p:cNvPr id="7" name="Rounded Rectangle 6"/>
          <p:cNvSpPr/>
          <p:nvPr/>
        </p:nvSpPr>
        <p:spPr>
          <a:xfrm>
            <a:off x="2367151" y="3548630"/>
            <a:ext cx="7911966" cy="1318661"/>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70C0"/>
                </a:solidFill>
              </a:rPr>
              <a:t>A </a:t>
            </a:r>
            <a:r>
              <a:rPr lang="en-GB" sz="3200" b="1" dirty="0">
                <a:solidFill>
                  <a:srgbClr val="0070C0"/>
                </a:solidFill>
              </a:rPr>
              <a:t>maintenance loan</a:t>
            </a:r>
            <a:r>
              <a:rPr lang="en-GB" sz="3200" dirty="0">
                <a:solidFill>
                  <a:srgbClr val="0070C0"/>
                </a:solidFill>
              </a:rPr>
              <a:t> can help to cover your </a:t>
            </a:r>
            <a:r>
              <a:rPr lang="en-GB" sz="3200" u="sng" dirty="0">
                <a:solidFill>
                  <a:srgbClr val="0070C0"/>
                </a:solidFill>
              </a:rPr>
              <a:t>living costs. </a:t>
            </a:r>
          </a:p>
        </p:txBody>
      </p:sp>
      <p:sp>
        <p:nvSpPr>
          <p:cNvPr id="8" name="Rounded Rectangle 7"/>
          <p:cNvSpPr/>
          <p:nvPr/>
        </p:nvSpPr>
        <p:spPr>
          <a:xfrm>
            <a:off x="3686476" y="1916558"/>
            <a:ext cx="7911966" cy="1318661"/>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9193"/>
                </a:solidFill>
              </a:rPr>
              <a:t>You </a:t>
            </a:r>
            <a:r>
              <a:rPr lang="en-GB" sz="3200" u="sng" dirty="0">
                <a:solidFill>
                  <a:srgbClr val="009193"/>
                </a:solidFill>
              </a:rPr>
              <a:t>don’t</a:t>
            </a:r>
            <a:r>
              <a:rPr lang="en-GB" sz="3200" dirty="0">
                <a:solidFill>
                  <a:srgbClr val="009193"/>
                </a:solidFill>
              </a:rPr>
              <a:t> have to pay your </a:t>
            </a:r>
            <a:r>
              <a:rPr lang="en-GB" sz="3200" b="1" dirty="0">
                <a:solidFill>
                  <a:srgbClr val="009193"/>
                </a:solidFill>
              </a:rPr>
              <a:t>course fees </a:t>
            </a:r>
            <a:r>
              <a:rPr lang="en-GB" sz="3200" dirty="0">
                <a:solidFill>
                  <a:srgbClr val="009193"/>
                </a:solidFill>
              </a:rPr>
              <a:t>up front!</a:t>
            </a:r>
            <a:endParaRPr lang="en-GB" sz="3200" dirty="0">
              <a:solidFill>
                <a:schemeClr val="tx1"/>
              </a:solidFill>
              <a:latin typeface="Arial Black" panose="020B0A04020102020204" pitchFamily="34" charset="0"/>
            </a:endParaRPr>
          </a:p>
        </p:txBody>
      </p:sp>
      <p:sp>
        <p:nvSpPr>
          <p:cNvPr id="9" name="Rounded Rectangle 8"/>
          <p:cNvSpPr/>
          <p:nvPr/>
        </p:nvSpPr>
        <p:spPr>
          <a:xfrm>
            <a:off x="3686476" y="1916558"/>
            <a:ext cx="7911966" cy="1318661"/>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Arial Black" panose="020B0A04020102020204" pitchFamily="34" charset="0"/>
              </a:rPr>
              <a:t>TUITION FEE LOAN</a:t>
            </a:r>
          </a:p>
        </p:txBody>
      </p:sp>
      <p:sp>
        <p:nvSpPr>
          <p:cNvPr id="10" name="Rounded Rectangle 9"/>
          <p:cNvSpPr/>
          <p:nvPr/>
        </p:nvSpPr>
        <p:spPr>
          <a:xfrm>
            <a:off x="2367151" y="3551248"/>
            <a:ext cx="7911966" cy="1318661"/>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432908" y="5185939"/>
            <a:ext cx="7911966" cy="1318661"/>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827615" y="3918190"/>
            <a:ext cx="4991046" cy="584775"/>
          </a:xfrm>
          <a:prstGeom prst="rect">
            <a:avLst/>
          </a:prstGeom>
        </p:spPr>
        <p:txBody>
          <a:bodyPr wrap="none">
            <a:spAutoFit/>
          </a:bodyPr>
          <a:lstStyle/>
          <a:p>
            <a:pPr algn="ctr"/>
            <a:r>
              <a:rPr lang="en-GB" sz="3200" dirty="0">
                <a:latin typeface="Arial Black" panose="020B0A04020102020204" pitchFamily="34" charset="0"/>
              </a:rPr>
              <a:t>MAINTENANCE LOAN</a:t>
            </a:r>
          </a:p>
        </p:txBody>
      </p:sp>
      <p:sp>
        <p:nvSpPr>
          <p:cNvPr id="13" name="Rectangle 12"/>
          <p:cNvSpPr/>
          <p:nvPr/>
        </p:nvSpPr>
        <p:spPr>
          <a:xfrm>
            <a:off x="2895151" y="5552881"/>
            <a:ext cx="2987486" cy="584775"/>
          </a:xfrm>
          <a:prstGeom prst="rect">
            <a:avLst/>
          </a:prstGeom>
        </p:spPr>
        <p:txBody>
          <a:bodyPr wrap="none">
            <a:spAutoFit/>
          </a:bodyPr>
          <a:lstStyle/>
          <a:p>
            <a:pPr algn="ctr"/>
            <a:r>
              <a:rPr lang="en-GB" sz="3200" dirty="0">
                <a:latin typeface="Arial Black" panose="020B0A04020102020204" pitchFamily="34" charset="0"/>
              </a:rPr>
              <a:t>REPAYMENT</a:t>
            </a:r>
          </a:p>
        </p:txBody>
      </p:sp>
      <p:sp>
        <p:nvSpPr>
          <p:cNvPr id="14" name="Rectangle 13"/>
          <p:cNvSpPr/>
          <p:nvPr/>
        </p:nvSpPr>
        <p:spPr>
          <a:xfrm>
            <a:off x="398361" y="482143"/>
            <a:ext cx="4740797" cy="685106"/>
          </a:xfrm>
          <a:prstGeom prst="rect">
            <a:avLst/>
          </a:prstGeom>
          <a:solidFill>
            <a:srgbClr val="3A87C4"/>
          </a:solidFill>
          <a:ln>
            <a:solidFill>
              <a:srgbClr val="3A87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rgbClr val="FFFFFF"/>
                </a:solidFill>
                <a:latin typeface="Roboto"/>
              </a:rPr>
              <a:t>STUDENT FINANCE</a:t>
            </a:r>
            <a:endParaRPr kumimoji="0" lang="en-GB" sz="3600" b="1" i="0" u="none" strike="noStrike" kern="1200" cap="none" spc="0" normalizeH="0" baseline="0" noProof="0" dirty="0">
              <a:ln>
                <a:noFill/>
              </a:ln>
              <a:solidFill>
                <a:srgbClr val="FFFFFF"/>
              </a:solidFill>
              <a:effectLst/>
              <a:uLnTx/>
              <a:uFillTx/>
              <a:latin typeface="Roboto"/>
              <a:ea typeface="+mn-ea"/>
              <a:cs typeface="+mn-cs"/>
            </a:endParaRPr>
          </a:p>
        </p:txBody>
      </p:sp>
    </p:spTree>
    <p:extLst>
      <p:ext uri="{BB962C8B-B14F-4D97-AF65-F5344CB8AC3E}">
        <p14:creationId xmlns:p14="http://schemas.microsoft.com/office/powerpoint/2010/main" val="389878160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10"/>
                                        </p:tgtEl>
                                        <p:attrNameLst>
                                          <p:attrName>ppt_w</p:attrName>
                                        </p:attrNameLst>
                                      </p:cBhvr>
                                      <p:tavLst>
                                        <p:tav tm="0">
                                          <p:val>
                                            <p:strVal val="ppt_w"/>
                                          </p:val>
                                        </p:tav>
                                        <p:tav tm="100000">
                                          <p:val>
                                            <p:fltVal val="0"/>
                                          </p:val>
                                        </p:tav>
                                      </p:tavLst>
                                    </p:anim>
                                    <p:anim calcmode="lin" valueType="num">
                                      <p:cBhvr>
                                        <p:cTn id="14" dur="500"/>
                                        <p:tgtEl>
                                          <p:spTgt spid="10"/>
                                        </p:tgtEl>
                                        <p:attrNameLst>
                                          <p:attrName>ppt_h</p:attrName>
                                        </p:attrNameLst>
                                      </p:cBhvr>
                                      <p:tavLst>
                                        <p:tav tm="0">
                                          <p:val>
                                            <p:strVal val="ppt_h"/>
                                          </p:val>
                                        </p:tav>
                                        <p:tav tm="100000">
                                          <p:val>
                                            <p:fltVal val="0"/>
                                          </p:val>
                                        </p:tav>
                                      </p:tavLst>
                                    </p:anim>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53" presetClass="exit" presetSubtype="32" fill="hold" grpId="0" nodeType="withEffect">
                                  <p:stCondLst>
                                    <p:cond delay="0"/>
                                  </p:stCondLst>
                                  <p:childTnLst>
                                    <p:anim calcmode="lin" valueType="num">
                                      <p:cBhvr>
                                        <p:cTn id="18" dur="500"/>
                                        <p:tgtEl>
                                          <p:spTgt spid="12"/>
                                        </p:tgtEl>
                                        <p:attrNameLst>
                                          <p:attrName>ppt_w</p:attrName>
                                        </p:attrNameLst>
                                      </p:cBhvr>
                                      <p:tavLst>
                                        <p:tav tm="0">
                                          <p:val>
                                            <p:strVal val="ppt_w"/>
                                          </p:val>
                                        </p:tav>
                                        <p:tav tm="100000">
                                          <p:val>
                                            <p:fltVal val="0"/>
                                          </p:val>
                                        </p:tav>
                                      </p:tavLst>
                                    </p:anim>
                                    <p:anim calcmode="lin" valueType="num">
                                      <p:cBhvr>
                                        <p:cTn id="19" dur="500"/>
                                        <p:tgtEl>
                                          <p:spTgt spid="12"/>
                                        </p:tgtEl>
                                        <p:attrNameLst>
                                          <p:attrName>ppt_h</p:attrName>
                                        </p:attrNameLst>
                                      </p:cBhvr>
                                      <p:tavLst>
                                        <p:tav tm="0">
                                          <p:val>
                                            <p:strVal val="ppt_h"/>
                                          </p:val>
                                        </p:tav>
                                        <p:tav tm="100000">
                                          <p:val>
                                            <p:fltVal val="0"/>
                                          </p:val>
                                        </p:tav>
                                      </p:tavLst>
                                    </p:anim>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grpId="0" nodeType="clickEffect">
                                  <p:stCondLst>
                                    <p:cond delay="0"/>
                                  </p:stCondLst>
                                  <p:childTnLst>
                                    <p:anim calcmode="lin" valueType="num">
                                      <p:cBhvr>
                                        <p:cTn id="25" dur="500"/>
                                        <p:tgtEl>
                                          <p:spTgt spid="11"/>
                                        </p:tgtEl>
                                        <p:attrNameLst>
                                          <p:attrName>ppt_w</p:attrName>
                                        </p:attrNameLst>
                                      </p:cBhvr>
                                      <p:tavLst>
                                        <p:tav tm="0">
                                          <p:val>
                                            <p:strVal val="ppt_w"/>
                                          </p:val>
                                        </p:tav>
                                        <p:tav tm="100000">
                                          <p:val>
                                            <p:fltVal val="0"/>
                                          </p:val>
                                        </p:tav>
                                      </p:tavLst>
                                    </p:anim>
                                    <p:anim calcmode="lin" valueType="num">
                                      <p:cBhvr>
                                        <p:cTn id="26" dur="500"/>
                                        <p:tgtEl>
                                          <p:spTgt spid="11"/>
                                        </p:tgtEl>
                                        <p:attrNameLst>
                                          <p:attrName>ppt_h</p:attrName>
                                        </p:attrNameLst>
                                      </p:cBhvr>
                                      <p:tavLst>
                                        <p:tav tm="0">
                                          <p:val>
                                            <p:strVal val="ppt_h"/>
                                          </p:val>
                                        </p:tav>
                                        <p:tav tm="100000">
                                          <p:val>
                                            <p:fltVal val="0"/>
                                          </p:val>
                                        </p:tav>
                                      </p:tavLst>
                                    </p:anim>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53" presetClass="exit" presetSubtype="32" fill="hold" grpId="0" nodeType="withEffect">
                                  <p:stCondLst>
                                    <p:cond delay="0"/>
                                  </p:stCondLst>
                                  <p:childTnLst>
                                    <p:anim calcmode="lin" valueType="num">
                                      <p:cBhvr>
                                        <p:cTn id="30" dur="500"/>
                                        <p:tgtEl>
                                          <p:spTgt spid="13"/>
                                        </p:tgtEl>
                                        <p:attrNameLst>
                                          <p:attrName>ppt_w</p:attrName>
                                        </p:attrNameLst>
                                      </p:cBhvr>
                                      <p:tavLst>
                                        <p:tav tm="0">
                                          <p:val>
                                            <p:strVal val="ppt_w"/>
                                          </p:val>
                                        </p:tav>
                                        <p:tav tm="100000">
                                          <p:val>
                                            <p:fltVal val="0"/>
                                          </p:val>
                                        </p:tav>
                                      </p:tavLst>
                                    </p:anim>
                                    <p:anim calcmode="lin" valueType="num">
                                      <p:cBhvr>
                                        <p:cTn id="31" dur="500"/>
                                        <p:tgtEl>
                                          <p:spTgt spid="13"/>
                                        </p:tgtEl>
                                        <p:attrNameLst>
                                          <p:attrName>ppt_h</p:attrName>
                                        </p:attrNameLst>
                                      </p:cBhvr>
                                      <p:tavLst>
                                        <p:tav tm="0">
                                          <p:val>
                                            <p:strVal val="ppt_h"/>
                                          </p:val>
                                        </p:tav>
                                        <p:tav tm="100000">
                                          <p:val>
                                            <p:fltVal val="0"/>
                                          </p:val>
                                        </p:tav>
                                      </p:tavLst>
                                    </p:anim>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555405" y="2953531"/>
            <a:ext cx="1876097" cy="119818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2555404" y="5838623"/>
            <a:ext cx="1876097" cy="2954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5721633" y="5376167"/>
            <a:ext cx="1876097" cy="3176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5721634" y="5838623"/>
            <a:ext cx="1876097" cy="34426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4623310" y="4304111"/>
            <a:ext cx="1876097" cy="90389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59684" y="3410731"/>
            <a:ext cx="1876097" cy="304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6659683" y="3883697"/>
            <a:ext cx="1876097" cy="2785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6659684" y="4304111"/>
            <a:ext cx="1876097" cy="914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a:off x="2571169" y="5407699"/>
            <a:ext cx="1876097" cy="2954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le 24"/>
          <p:cNvSpPr/>
          <p:nvPr/>
        </p:nvSpPr>
        <p:spPr>
          <a:xfrm>
            <a:off x="2586936" y="4367173"/>
            <a:ext cx="1037899" cy="8250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p:cNvSpPr/>
          <p:nvPr/>
        </p:nvSpPr>
        <p:spPr>
          <a:xfrm>
            <a:off x="3816646" y="4896795"/>
            <a:ext cx="614853" cy="2954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ed Rectangle 26"/>
          <p:cNvSpPr/>
          <p:nvPr/>
        </p:nvSpPr>
        <p:spPr>
          <a:xfrm>
            <a:off x="2579050" y="2528129"/>
            <a:ext cx="1876097" cy="2954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ed Rectangle 27"/>
          <p:cNvSpPr/>
          <p:nvPr/>
        </p:nvSpPr>
        <p:spPr>
          <a:xfrm>
            <a:off x="3816646" y="4346155"/>
            <a:ext cx="630619" cy="40469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ed Rectangle 28"/>
          <p:cNvSpPr/>
          <p:nvPr/>
        </p:nvSpPr>
        <p:spPr>
          <a:xfrm>
            <a:off x="4623310" y="3435729"/>
            <a:ext cx="1876097" cy="70021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p:cNvSpPr/>
          <p:nvPr/>
        </p:nvSpPr>
        <p:spPr>
          <a:xfrm>
            <a:off x="2555403" y="2058945"/>
            <a:ext cx="1876097" cy="2954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ed Rectangle 30"/>
          <p:cNvSpPr/>
          <p:nvPr/>
        </p:nvSpPr>
        <p:spPr>
          <a:xfrm>
            <a:off x="2367151" y="3172114"/>
            <a:ext cx="7911966" cy="1318661"/>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33CC"/>
                </a:solidFill>
              </a:rPr>
              <a:t>Usually awarded based on </a:t>
            </a:r>
            <a:r>
              <a:rPr lang="en-GB" sz="2800" b="1" dirty="0">
                <a:solidFill>
                  <a:srgbClr val="FF33CC"/>
                </a:solidFill>
              </a:rPr>
              <a:t>personal circumstances</a:t>
            </a:r>
            <a:r>
              <a:rPr lang="en-GB" sz="2800" dirty="0">
                <a:solidFill>
                  <a:srgbClr val="FF33CC"/>
                </a:solidFill>
              </a:rPr>
              <a:t>, or if the student comes from a low-income household. </a:t>
            </a:r>
          </a:p>
        </p:txBody>
      </p:sp>
      <p:sp>
        <p:nvSpPr>
          <p:cNvPr id="32" name="Rounded Rectangle 31"/>
          <p:cNvSpPr/>
          <p:nvPr/>
        </p:nvSpPr>
        <p:spPr>
          <a:xfrm>
            <a:off x="2367151" y="3174732"/>
            <a:ext cx="7911966" cy="1318661"/>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4902430" y="3541674"/>
            <a:ext cx="2841420" cy="584775"/>
          </a:xfrm>
          <a:prstGeom prst="rect">
            <a:avLst/>
          </a:prstGeom>
        </p:spPr>
        <p:txBody>
          <a:bodyPr wrap="none">
            <a:spAutoFit/>
          </a:bodyPr>
          <a:lstStyle/>
          <a:p>
            <a:pPr algn="ctr"/>
            <a:r>
              <a:rPr lang="en-GB" sz="3200" dirty="0">
                <a:latin typeface="Arial Black" panose="020B0A04020102020204" pitchFamily="34" charset="0"/>
              </a:rPr>
              <a:t>BURSARIES</a:t>
            </a:r>
          </a:p>
        </p:txBody>
      </p:sp>
      <p:sp>
        <p:nvSpPr>
          <p:cNvPr id="34" name="Rounded Rectangle 33"/>
          <p:cNvSpPr/>
          <p:nvPr/>
        </p:nvSpPr>
        <p:spPr>
          <a:xfrm>
            <a:off x="3686476" y="1540042"/>
            <a:ext cx="7911966" cy="1318661"/>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7030A0"/>
                </a:solidFill>
              </a:rPr>
              <a:t>Usually</a:t>
            </a:r>
            <a:r>
              <a:rPr lang="en-GB" sz="2800" b="1" dirty="0">
                <a:solidFill>
                  <a:srgbClr val="7030A0"/>
                </a:solidFill>
              </a:rPr>
              <a:t> </a:t>
            </a:r>
            <a:r>
              <a:rPr lang="en-GB" sz="2800" dirty="0">
                <a:solidFill>
                  <a:srgbClr val="7030A0"/>
                </a:solidFill>
              </a:rPr>
              <a:t>reward students who are </a:t>
            </a:r>
            <a:r>
              <a:rPr lang="en-GB" sz="2800" b="1" dirty="0">
                <a:solidFill>
                  <a:srgbClr val="7030A0"/>
                </a:solidFill>
              </a:rPr>
              <a:t>outstanding</a:t>
            </a:r>
            <a:r>
              <a:rPr lang="en-GB" sz="2800" dirty="0">
                <a:solidFill>
                  <a:srgbClr val="7030A0"/>
                </a:solidFill>
              </a:rPr>
              <a:t> in a subject, sport or musical instrument. </a:t>
            </a:r>
          </a:p>
        </p:txBody>
      </p:sp>
      <p:sp>
        <p:nvSpPr>
          <p:cNvPr id="35" name="Rounded Rectangle 34"/>
          <p:cNvSpPr/>
          <p:nvPr/>
        </p:nvSpPr>
        <p:spPr>
          <a:xfrm>
            <a:off x="3686476" y="1540042"/>
            <a:ext cx="7911966" cy="1318661"/>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Arial Black" panose="020B0A04020102020204" pitchFamily="34" charset="0"/>
              </a:rPr>
              <a:t>SCHOLARSHIPS</a:t>
            </a:r>
          </a:p>
        </p:txBody>
      </p:sp>
      <p:sp>
        <p:nvSpPr>
          <p:cNvPr id="36" name="Rounded Rectangle 35"/>
          <p:cNvSpPr/>
          <p:nvPr/>
        </p:nvSpPr>
        <p:spPr>
          <a:xfrm>
            <a:off x="432908" y="4812041"/>
            <a:ext cx="7911966" cy="1318661"/>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100" dirty="0">
                <a:solidFill>
                  <a:srgbClr val="990099"/>
                </a:solidFill>
              </a:rPr>
              <a:t>If you are eligible for scholarships, grants or bursaries, you </a:t>
            </a:r>
            <a:r>
              <a:rPr lang="en-GB" sz="3100" b="1" dirty="0">
                <a:solidFill>
                  <a:srgbClr val="990099"/>
                </a:solidFill>
              </a:rPr>
              <a:t>won’t</a:t>
            </a:r>
            <a:r>
              <a:rPr lang="en-GB" sz="3100" dirty="0">
                <a:solidFill>
                  <a:srgbClr val="990099"/>
                </a:solidFill>
              </a:rPr>
              <a:t> have to pay them back!</a:t>
            </a:r>
          </a:p>
        </p:txBody>
      </p:sp>
      <p:sp>
        <p:nvSpPr>
          <p:cNvPr id="37" name="Rounded Rectangle 36"/>
          <p:cNvSpPr/>
          <p:nvPr/>
        </p:nvSpPr>
        <p:spPr>
          <a:xfrm>
            <a:off x="428718" y="4807951"/>
            <a:ext cx="7911966" cy="1318661"/>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2895151" y="5176365"/>
            <a:ext cx="2987486" cy="584775"/>
          </a:xfrm>
          <a:prstGeom prst="rect">
            <a:avLst/>
          </a:prstGeom>
        </p:spPr>
        <p:txBody>
          <a:bodyPr wrap="none">
            <a:spAutoFit/>
          </a:bodyPr>
          <a:lstStyle/>
          <a:p>
            <a:pPr algn="ctr"/>
            <a:r>
              <a:rPr lang="en-GB" sz="3200" dirty="0">
                <a:latin typeface="Arial Black" panose="020B0A04020102020204" pitchFamily="34" charset="0"/>
              </a:rPr>
              <a:t>REPAYMENT</a:t>
            </a:r>
          </a:p>
        </p:txBody>
      </p:sp>
      <p:pic>
        <p:nvPicPr>
          <p:cNvPr id="39" name="Picture 4" descr="Image result for clip art foot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0928" y="4367173"/>
            <a:ext cx="1558879" cy="126774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9" descr="Image result for clip art sub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861" y="1364937"/>
            <a:ext cx="2201153" cy="1658201"/>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398361" y="427715"/>
            <a:ext cx="4740797"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rgbClr val="FFFFFF"/>
                </a:solidFill>
                <a:latin typeface="Roboto"/>
              </a:rPr>
              <a:t>STUDENT FINANCE</a:t>
            </a:r>
            <a:endParaRPr kumimoji="0" lang="en-GB" sz="3600" b="1" i="0" u="none" strike="noStrike" kern="1200" cap="none" spc="0" normalizeH="0" baseline="0" noProof="0" dirty="0">
              <a:ln>
                <a:noFill/>
              </a:ln>
              <a:solidFill>
                <a:srgbClr val="FFFFFF"/>
              </a:solidFill>
              <a:effectLst/>
              <a:uLnTx/>
              <a:uFillTx/>
              <a:latin typeface="Roboto"/>
              <a:ea typeface="+mn-ea"/>
              <a:cs typeface="+mn-cs"/>
            </a:endParaRPr>
          </a:p>
        </p:txBody>
      </p:sp>
    </p:spTree>
    <p:extLst>
      <p:ext uri="{BB962C8B-B14F-4D97-AF65-F5344CB8AC3E}">
        <p14:creationId xmlns:p14="http://schemas.microsoft.com/office/powerpoint/2010/main" val="34354804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5"/>
                                        </p:tgtEl>
                                        <p:attrNameLst>
                                          <p:attrName>ppt_w</p:attrName>
                                        </p:attrNameLst>
                                      </p:cBhvr>
                                      <p:tavLst>
                                        <p:tav tm="0">
                                          <p:val>
                                            <p:strVal val="ppt_w"/>
                                          </p:val>
                                        </p:tav>
                                        <p:tav tm="100000">
                                          <p:val>
                                            <p:fltVal val="0"/>
                                          </p:val>
                                        </p:tav>
                                      </p:tavLst>
                                    </p:anim>
                                    <p:anim calcmode="lin" valueType="num">
                                      <p:cBhvr>
                                        <p:cTn id="7" dur="500"/>
                                        <p:tgtEl>
                                          <p:spTgt spid="35"/>
                                        </p:tgtEl>
                                        <p:attrNameLst>
                                          <p:attrName>ppt_h</p:attrName>
                                        </p:attrNameLst>
                                      </p:cBhvr>
                                      <p:tavLst>
                                        <p:tav tm="0">
                                          <p:val>
                                            <p:strVal val="ppt_h"/>
                                          </p:val>
                                        </p:tav>
                                        <p:tav tm="100000">
                                          <p:val>
                                            <p:fltVal val="0"/>
                                          </p:val>
                                        </p:tav>
                                      </p:tavLst>
                                    </p:anim>
                                    <p:animEffect transition="out" filter="fade">
                                      <p:cBhvr>
                                        <p:cTn id="8" dur="500"/>
                                        <p:tgtEl>
                                          <p:spTgt spid="35"/>
                                        </p:tgtEl>
                                      </p:cBhvr>
                                    </p:animEffect>
                                    <p:set>
                                      <p:cBhvr>
                                        <p:cTn id="9" dur="1" fill="hold">
                                          <p:stCondLst>
                                            <p:cond delay="499"/>
                                          </p:stCondLst>
                                        </p:cTn>
                                        <p:tgtEl>
                                          <p:spTgt spid="3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32"/>
                                        </p:tgtEl>
                                        <p:attrNameLst>
                                          <p:attrName>ppt_w</p:attrName>
                                        </p:attrNameLst>
                                      </p:cBhvr>
                                      <p:tavLst>
                                        <p:tav tm="0">
                                          <p:val>
                                            <p:strVal val="ppt_w"/>
                                          </p:val>
                                        </p:tav>
                                        <p:tav tm="100000">
                                          <p:val>
                                            <p:fltVal val="0"/>
                                          </p:val>
                                        </p:tav>
                                      </p:tavLst>
                                    </p:anim>
                                    <p:anim calcmode="lin" valueType="num">
                                      <p:cBhvr>
                                        <p:cTn id="14" dur="500"/>
                                        <p:tgtEl>
                                          <p:spTgt spid="32"/>
                                        </p:tgtEl>
                                        <p:attrNameLst>
                                          <p:attrName>ppt_h</p:attrName>
                                        </p:attrNameLst>
                                      </p:cBhvr>
                                      <p:tavLst>
                                        <p:tav tm="0">
                                          <p:val>
                                            <p:strVal val="ppt_h"/>
                                          </p:val>
                                        </p:tav>
                                        <p:tav tm="100000">
                                          <p:val>
                                            <p:fltVal val="0"/>
                                          </p:val>
                                        </p:tav>
                                      </p:tavLst>
                                    </p:anim>
                                    <p:animEffect transition="out" filter="fade">
                                      <p:cBhvr>
                                        <p:cTn id="15" dur="500"/>
                                        <p:tgtEl>
                                          <p:spTgt spid="32"/>
                                        </p:tgtEl>
                                      </p:cBhvr>
                                    </p:animEffect>
                                    <p:set>
                                      <p:cBhvr>
                                        <p:cTn id="16" dur="1" fill="hold">
                                          <p:stCondLst>
                                            <p:cond delay="499"/>
                                          </p:stCondLst>
                                        </p:cTn>
                                        <p:tgtEl>
                                          <p:spTgt spid="32"/>
                                        </p:tgtEl>
                                        <p:attrNameLst>
                                          <p:attrName>style.visibility</p:attrName>
                                        </p:attrNameLst>
                                      </p:cBhvr>
                                      <p:to>
                                        <p:strVal val="hidden"/>
                                      </p:to>
                                    </p:set>
                                  </p:childTnLst>
                                </p:cTn>
                              </p:par>
                              <p:par>
                                <p:cTn id="17" presetID="53" presetClass="exit" presetSubtype="32" fill="hold" grpId="0" nodeType="withEffect">
                                  <p:stCondLst>
                                    <p:cond delay="0"/>
                                  </p:stCondLst>
                                  <p:childTnLst>
                                    <p:anim calcmode="lin" valueType="num">
                                      <p:cBhvr>
                                        <p:cTn id="18" dur="500"/>
                                        <p:tgtEl>
                                          <p:spTgt spid="33"/>
                                        </p:tgtEl>
                                        <p:attrNameLst>
                                          <p:attrName>ppt_w</p:attrName>
                                        </p:attrNameLst>
                                      </p:cBhvr>
                                      <p:tavLst>
                                        <p:tav tm="0">
                                          <p:val>
                                            <p:strVal val="ppt_w"/>
                                          </p:val>
                                        </p:tav>
                                        <p:tav tm="100000">
                                          <p:val>
                                            <p:fltVal val="0"/>
                                          </p:val>
                                        </p:tav>
                                      </p:tavLst>
                                    </p:anim>
                                    <p:anim calcmode="lin" valueType="num">
                                      <p:cBhvr>
                                        <p:cTn id="19" dur="500"/>
                                        <p:tgtEl>
                                          <p:spTgt spid="33"/>
                                        </p:tgtEl>
                                        <p:attrNameLst>
                                          <p:attrName>ppt_h</p:attrName>
                                        </p:attrNameLst>
                                      </p:cBhvr>
                                      <p:tavLst>
                                        <p:tav tm="0">
                                          <p:val>
                                            <p:strVal val="ppt_h"/>
                                          </p:val>
                                        </p:tav>
                                        <p:tav tm="100000">
                                          <p:val>
                                            <p:fltVal val="0"/>
                                          </p:val>
                                        </p:tav>
                                      </p:tavLst>
                                    </p:anim>
                                    <p:animEffect transition="out" filter="fade">
                                      <p:cBhvr>
                                        <p:cTn id="20" dur="500"/>
                                        <p:tgtEl>
                                          <p:spTgt spid="33"/>
                                        </p:tgtEl>
                                      </p:cBhvr>
                                    </p:animEffect>
                                    <p:set>
                                      <p:cBhvr>
                                        <p:cTn id="21" dur="1" fill="hold">
                                          <p:stCondLst>
                                            <p:cond delay="499"/>
                                          </p:stCondLst>
                                        </p:cTn>
                                        <p:tgtEl>
                                          <p:spTgt spid="3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grpId="0" nodeType="clickEffect">
                                  <p:stCondLst>
                                    <p:cond delay="0"/>
                                  </p:stCondLst>
                                  <p:childTnLst>
                                    <p:anim calcmode="lin" valueType="num">
                                      <p:cBhvr>
                                        <p:cTn id="25" dur="500"/>
                                        <p:tgtEl>
                                          <p:spTgt spid="37"/>
                                        </p:tgtEl>
                                        <p:attrNameLst>
                                          <p:attrName>ppt_w</p:attrName>
                                        </p:attrNameLst>
                                      </p:cBhvr>
                                      <p:tavLst>
                                        <p:tav tm="0">
                                          <p:val>
                                            <p:strVal val="ppt_w"/>
                                          </p:val>
                                        </p:tav>
                                        <p:tav tm="100000">
                                          <p:val>
                                            <p:fltVal val="0"/>
                                          </p:val>
                                        </p:tav>
                                      </p:tavLst>
                                    </p:anim>
                                    <p:anim calcmode="lin" valueType="num">
                                      <p:cBhvr>
                                        <p:cTn id="26" dur="500"/>
                                        <p:tgtEl>
                                          <p:spTgt spid="37"/>
                                        </p:tgtEl>
                                        <p:attrNameLst>
                                          <p:attrName>ppt_h</p:attrName>
                                        </p:attrNameLst>
                                      </p:cBhvr>
                                      <p:tavLst>
                                        <p:tav tm="0">
                                          <p:val>
                                            <p:strVal val="ppt_h"/>
                                          </p:val>
                                        </p:tav>
                                        <p:tav tm="100000">
                                          <p:val>
                                            <p:fltVal val="0"/>
                                          </p:val>
                                        </p:tav>
                                      </p:tavLst>
                                    </p:anim>
                                    <p:animEffect transition="out" filter="fade">
                                      <p:cBhvr>
                                        <p:cTn id="27" dur="500"/>
                                        <p:tgtEl>
                                          <p:spTgt spid="37"/>
                                        </p:tgtEl>
                                      </p:cBhvr>
                                    </p:animEffect>
                                    <p:set>
                                      <p:cBhvr>
                                        <p:cTn id="28" dur="1" fill="hold">
                                          <p:stCondLst>
                                            <p:cond delay="499"/>
                                          </p:stCondLst>
                                        </p:cTn>
                                        <p:tgtEl>
                                          <p:spTgt spid="37"/>
                                        </p:tgtEl>
                                        <p:attrNameLst>
                                          <p:attrName>style.visibility</p:attrName>
                                        </p:attrNameLst>
                                      </p:cBhvr>
                                      <p:to>
                                        <p:strVal val="hidden"/>
                                      </p:to>
                                    </p:set>
                                  </p:childTnLst>
                                </p:cTn>
                              </p:par>
                              <p:par>
                                <p:cTn id="29" presetID="53" presetClass="exit" presetSubtype="32" fill="hold" grpId="0" nodeType="withEffect">
                                  <p:stCondLst>
                                    <p:cond delay="0"/>
                                  </p:stCondLst>
                                  <p:childTnLst>
                                    <p:anim calcmode="lin" valueType="num">
                                      <p:cBhvr>
                                        <p:cTn id="30" dur="500"/>
                                        <p:tgtEl>
                                          <p:spTgt spid="38"/>
                                        </p:tgtEl>
                                        <p:attrNameLst>
                                          <p:attrName>ppt_w</p:attrName>
                                        </p:attrNameLst>
                                      </p:cBhvr>
                                      <p:tavLst>
                                        <p:tav tm="0">
                                          <p:val>
                                            <p:strVal val="ppt_w"/>
                                          </p:val>
                                        </p:tav>
                                        <p:tav tm="100000">
                                          <p:val>
                                            <p:fltVal val="0"/>
                                          </p:val>
                                        </p:tav>
                                      </p:tavLst>
                                    </p:anim>
                                    <p:anim calcmode="lin" valueType="num">
                                      <p:cBhvr>
                                        <p:cTn id="31" dur="500"/>
                                        <p:tgtEl>
                                          <p:spTgt spid="38"/>
                                        </p:tgtEl>
                                        <p:attrNameLst>
                                          <p:attrName>ppt_h</p:attrName>
                                        </p:attrNameLst>
                                      </p:cBhvr>
                                      <p:tavLst>
                                        <p:tav tm="0">
                                          <p:val>
                                            <p:strVal val="ppt_h"/>
                                          </p:val>
                                        </p:tav>
                                        <p:tav tm="100000">
                                          <p:val>
                                            <p:fltVal val="0"/>
                                          </p:val>
                                        </p:tav>
                                      </p:tavLst>
                                    </p:anim>
                                    <p:animEffect transition="out" filter="fade">
                                      <p:cBhvr>
                                        <p:cTn id="32" dur="500"/>
                                        <p:tgtEl>
                                          <p:spTgt spid="38"/>
                                        </p:tgtEl>
                                      </p:cBhvr>
                                    </p:animEffect>
                                    <p:set>
                                      <p:cBhvr>
                                        <p:cTn id="33"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5" grpId="0" animBg="1"/>
      <p:bldP spid="37" grpId="0" animBg="1"/>
      <p:bldP spid="38" grpId="0"/>
    </p:bldLst>
  </p:timing>
</p:sld>
</file>

<file path=ppt/theme/theme1.xml><?xml version="1.0" encoding="utf-8"?>
<a:theme xmlns:a="http://schemas.openxmlformats.org/drawingml/2006/main" name="Office Theme">
  <a:themeElements>
    <a:clrScheme name="Thorns Group Colou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3130</TotalTime>
  <Words>1603</Words>
  <Application>Microsoft Office PowerPoint</Application>
  <PresentationFormat>Widescreen</PresentationFormat>
  <Paragraphs>253</Paragraphs>
  <Slides>36</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Arial Black</vt:lpstr>
      <vt:lpstr>Calibri</vt:lpstr>
      <vt:lpstr>Roboto</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Torrance</dc:creator>
  <cp:lastModifiedBy>Curran, Hannah</cp:lastModifiedBy>
  <cp:revision>251</cp:revision>
  <dcterms:created xsi:type="dcterms:W3CDTF">2017-03-14T08:31:32Z</dcterms:created>
  <dcterms:modified xsi:type="dcterms:W3CDTF">2023-08-17T14:33:24Z</dcterms:modified>
</cp:coreProperties>
</file>