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73" r:id="rId2"/>
    <p:sldId id="276" r:id="rId3"/>
    <p:sldId id="285" r:id="rId4"/>
    <p:sldId id="297" r:id="rId5"/>
    <p:sldId id="299" r:id="rId6"/>
    <p:sldId id="296" r:id="rId7"/>
    <p:sldId id="290" r:id="rId8"/>
    <p:sldId id="289" r:id="rId9"/>
    <p:sldId id="314" r:id="rId10"/>
    <p:sldId id="315" r:id="rId11"/>
    <p:sldId id="316" r:id="rId12"/>
    <p:sldId id="317" r:id="rId13"/>
    <p:sldId id="318" r:id="rId14"/>
    <p:sldId id="319" r:id="rId15"/>
    <p:sldId id="292" r:id="rId16"/>
    <p:sldId id="294" r:id="rId17"/>
    <p:sldId id="293" r:id="rId18"/>
    <p:sldId id="287"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2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9444"/>
    <a:srgbClr val="ED1C24"/>
    <a:srgbClr val="FFDE16"/>
    <a:srgbClr val="8DC6A3"/>
    <a:srgbClr val="92278F"/>
    <a:srgbClr val="0F7CC6"/>
    <a:srgbClr val="ED217C"/>
    <a:srgbClr val="162D56"/>
    <a:srgbClr val="1D7CC7"/>
    <a:srgbClr val="3A87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4B000-EF1E-E96D-2AE7-73B08C4F5C79}" v="3" dt="2020-11-03T11:11:19.961"/>
    <p1510:client id="{E8CC8B1E-3E7B-C677-DAE5-FD7B357E2D5F}" v="3" dt="2020-11-02T15:33:43.636"/>
    <p1510:client id="{EFA614DC-61B1-668A-F24C-555A14C1200F}" v="73" dt="2020-10-27T14:18:41.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8" autoAdjust="0"/>
    <p:restoredTop sz="77030" autoAdjust="0"/>
  </p:normalViewPr>
  <p:slideViewPr>
    <p:cSldViewPr snapToGrid="0" snapToObjects="1">
      <p:cViewPr varScale="1">
        <p:scale>
          <a:sx n="51" d="100"/>
          <a:sy n="51" d="100"/>
        </p:scale>
        <p:origin x="1076"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wick, Georgia" userId="S::g.fenwick@wlv.ac.uk::7a8d7111-5516-43b0-b8c1-8a359c0d479b" providerId="AD" clId="Web-{EFA614DC-61B1-668A-F24C-555A14C1200F}"/>
    <pc:docChg chg="addSld modSld sldOrd">
      <pc:chgData name="Fenwick, Georgia" userId="S::g.fenwick@wlv.ac.uk::7a8d7111-5516-43b0-b8c1-8a359c0d479b" providerId="AD" clId="Web-{EFA614DC-61B1-668A-F24C-555A14C1200F}" dt="2020-10-27T14:18:39.010" v="69" actId="20577"/>
      <pc:docMkLst>
        <pc:docMk/>
      </pc:docMkLst>
      <pc:sldChg chg="modSp">
        <pc:chgData name="Fenwick, Georgia" userId="S::g.fenwick@wlv.ac.uk::7a8d7111-5516-43b0-b8c1-8a359c0d479b" providerId="AD" clId="Web-{EFA614DC-61B1-668A-F24C-555A14C1200F}" dt="2020-10-27T14:18:39.010" v="69" actId="20577"/>
        <pc:sldMkLst>
          <pc:docMk/>
          <pc:sldMk cId="1205035523" sldId="276"/>
        </pc:sldMkLst>
        <pc:spChg chg="mod">
          <ac:chgData name="Fenwick, Georgia" userId="S::g.fenwick@wlv.ac.uk::7a8d7111-5516-43b0-b8c1-8a359c0d479b" providerId="AD" clId="Web-{EFA614DC-61B1-668A-F24C-555A14C1200F}" dt="2020-10-27T14:17:35.136" v="11"/>
          <ac:spMkLst>
            <pc:docMk/>
            <pc:sldMk cId="1205035523" sldId="276"/>
            <ac:spMk id="3" creationId="{00000000-0000-0000-0000-000000000000}"/>
          </ac:spMkLst>
        </pc:spChg>
        <pc:spChg chg="mod">
          <ac:chgData name="Fenwick, Georgia" userId="S::g.fenwick@wlv.ac.uk::7a8d7111-5516-43b0-b8c1-8a359c0d479b" providerId="AD" clId="Web-{EFA614DC-61B1-668A-F24C-555A14C1200F}" dt="2020-10-27T14:17:28.761" v="10" actId="14100"/>
          <ac:spMkLst>
            <pc:docMk/>
            <pc:sldMk cId="1205035523" sldId="276"/>
            <ac:spMk id="4" creationId="{00000000-0000-0000-0000-000000000000}"/>
          </ac:spMkLst>
        </pc:spChg>
        <pc:spChg chg="mod">
          <ac:chgData name="Fenwick, Georgia" userId="S::g.fenwick@wlv.ac.uk::7a8d7111-5516-43b0-b8c1-8a359c0d479b" providerId="AD" clId="Web-{EFA614DC-61B1-668A-F24C-555A14C1200F}" dt="2020-10-27T14:18:02.057" v="29" actId="20577"/>
          <ac:spMkLst>
            <pc:docMk/>
            <pc:sldMk cId="1205035523" sldId="276"/>
            <ac:spMk id="8" creationId="{00000000-0000-0000-0000-000000000000}"/>
          </ac:spMkLst>
        </pc:spChg>
        <pc:spChg chg="mod">
          <ac:chgData name="Fenwick, Georgia" userId="S::g.fenwick@wlv.ac.uk::7a8d7111-5516-43b0-b8c1-8a359c0d479b" providerId="AD" clId="Web-{EFA614DC-61B1-668A-F24C-555A14C1200F}" dt="2020-10-27T14:17:37.339" v="12"/>
          <ac:spMkLst>
            <pc:docMk/>
            <pc:sldMk cId="1205035523" sldId="276"/>
            <ac:spMk id="9" creationId="{00000000-0000-0000-0000-000000000000}"/>
          </ac:spMkLst>
        </pc:spChg>
        <pc:spChg chg="mod">
          <ac:chgData name="Fenwick, Georgia" userId="S::g.fenwick@wlv.ac.uk::7a8d7111-5516-43b0-b8c1-8a359c0d479b" providerId="AD" clId="Web-{EFA614DC-61B1-668A-F24C-555A14C1200F}" dt="2020-10-27T14:18:14.948" v="40" actId="20577"/>
          <ac:spMkLst>
            <pc:docMk/>
            <pc:sldMk cId="1205035523" sldId="276"/>
            <ac:spMk id="13" creationId="{00000000-0000-0000-0000-000000000000}"/>
          </ac:spMkLst>
        </pc:spChg>
        <pc:spChg chg="mod">
          <ac:chgData name="Fenwick, Georgia" userId="S::g.fenwick@wlv.ac.uk::7a8d7111-5516-43b0-b8c1-8a359c0d479b" providerId="AD" clId="Web-{EFA614DC-61B1-668A-F24C-555A14C1200F}" dt="2020-10-27T14:17:39.323" v="13"/>
          <ac:spMkLst>
            <pc:docMk/>
            <pc:sldMk cId="1205035523" sldId="276"/>
            <ac:spMk id="14" creationId="{00000000-0000-0000-0000-000000000000}"/>
          </ac:spMkLst>
        </pc:spChg>
        <pc:spChg chg="mod">
          <ac:chgData name="Fenwick, Georgia" userId="S::g.fenwick@wlv.ac.uk::7a8d7111-5516-43b0-b8c1-8a359c0d479b" providerId="AD" clId="Web-{EFA614DC-61B1-668A-F24C-555A14C1200F}" dt="2020-10-27T14:18:39.010" v="69" actId="20577"/>
          <ac:spMkLst>
            <pc:docMk/>
            <pc:sldMk cId="1205035523" sldId="276"/>
            <ac:spMk id="18" creationId="{00000000-0000-0000-0000-000000000000}"/>
          </ac:spMkLst>
        </pc:spChg>
      </pc:sldChg>
      <pc:sldChg chg="modSp">
        <pc:chgData name="Fenwick, Georgia" userId="S::g.fenwick@wlv.ac.uk::7a8d7111-5516-43b0-b8c1-8a359c0d479b" providerId="AD" clId="Web-{EFA614DC-61B1-668A-F24C-555A14C1200F}" dt="2020-10-27T14:17:16.417" v="5"/>
        <pc:sldMkLst>
          <pc:docMk/>
          <pc:sldMk cId="500381692" sldId="285"/>
        </pc:sldMkLst>
        <pc:spChg chg="mod">
          <ac:chgData name="Fenwick, Georgia" userId="S::g.fenwick@wlv.ac.uk::7a8d7111-5516-43b0-b8c1-8a359c0d479b" providerId="AD" clId="Web-{EFA614DC-61B1-668A-F24C-555A14C1200F}" dt="2020-10-27T14:17:16.417" v="5"/>
          <ac:spMkLst>
            <pc:docMk/>
            <pc:sldMk cId="500381692" sldId="285"/>
            <ac:spMk id="3" creationId="{00000000-0000-0000-0000-000000000000}"/>
          </ac:spMkLst>
        </pc:spChg>
      </pc:sldChg>
      <pc:sldChg chg="add ord replId">
        <pc:chgData name="Fenwick, Georgia" userId="S::g.fenwick@wlv.ac.uk::7a8d7111-5516-43b0-b8c1-8a359c0d479b" providerId="AD" clId="Web-{EFA614DC-61B1-668A-F24C-555A14C1200F}" dt="2020-10-27T14:17:11.995" v="4"/>
        <pc:sldMkLst>
          <pc:docMk/>
          <pc:sldMk cId="1177976898" sldId="297"/>
        </pc:sldMkLst>
      </pc:sldChg>
    </pc:docChg>
  </pc:docChgLst>
  <pc:docChgLst>
    <pc:chgData name="Fenwick, Georgia" userId="S::g.fenwick@wlv.ac.uk::7a8d7111-5516-43b0-b8c1-8a359c0d479b" providerId="AD" clId="Web-{E8CC8B1E-3E7B-C677-DAE5-FD7B357E2D5F}"/>
    <pc:docChg chg="modSld">
      <pc:chgData name="Fenwick, Georgia" userId="S::g.fenwick@wlv.ac.uk::7a8d7111-5516-43b0-b8c1-8a359c0d479b" providerId="AD" clId="Web-{E8CC8B1E-3E7B-C677-DAE5-FD7B357E2D5F}" dt="2020-11-02T15:33:43.636" v="1"/>
      <pc:docMkLst>
        <pc:docMk/>
      </pc:docMkLst>
      <pc:sldChg chg="modSp">
        <pc:chgData name="Fenwick, Georgia" userId="S::g.fenwick@wlv.ac.uk::7a8d7111-5516-43b0-b8c1-8a359c0d479b" providerId="AD" clId="Web-{E8CC8B1E-3E7B-C677-DAE5-FD7B357E2D5F}" dt="2020-11-02T15:33:37.574" v="0"/>
        <pc:sldMkLst>
          <pc:docMk/>
          <pc:sldMk cId="1777736911" sldId="299"/>
        </pc:sldMkLst>
        <pc:spChg chg="mod">
          <ac:chgData name="Fenwick, Georgia" userId="S::g.fenwick@wlv.ac.uk::7a8d7111-5516-43b0-b8c1-8a359c0d479b" providerId="AD" clId="Web-{E8CC8B1E-3E7B-C677-DAE5-FD7B357E2D5F}" dt="2020-11-02T15:33:37.574" v="0"/>
          <ac:spMkLst>
            <pc:docMk/>
            <pc:sldMk cId="1777736911" sldId="299"/>
            <ac:spMk id="3" creationId="{00000000-0000-0000-0000-000000000000}"/>
          </ac:spMkLst>
        </pc:spChg>
      </pc:sldChg>
      <pc:sldChg chg="modSp">
        <pc:chgData name="Fenwick, Georgia" userId="S::g.fenwick@wlv.ac.uk::7a8d7111-5516-43b0-b8c1-8a359c0d479b" providerId="AD" clId="Web-{E8CC8B1E-3E7B-C677-DAE5-FD7B357E2D5F}" dt="2020-11-02T15:33:43.636" v="1"/>
        <pc:sldMkLst>
          <pc:docMk/>
          <pc:sldMk cId="4217830837" sldId="300"/>
        </pc:sldMkLst>
        <pc:spChg chg="mod">
          <ac:chgData name="Fenwick, Georgia" userId="S::g.fenwick@wlv.ac.uk::7a8d7111-5516-43b0-b8c1-8a359c0d479b" providerId="AD" clId="Web-{E8CC8B1E-3E7B-C677-DAE5-FD7B357E2D5F}" dt="2020-11-02T15:33:43.636" v="1"/>
          <ac:spMkLst>
            <pc:docMk/>
            <pc:sldMk cId="4217830837" sldId="300"/>
            <ac:spMk id="3" creationId="{00000000-0000-0000-0000-000000000000}"/>
          </ac:spMkLst>
        </pc:spChg>
      </pc:sldChg>
    </pc:docChg>
  </pc:docChgLst>
  <pc:docChgLst>
    <pc:chgData name="Fenwick, Georgia" userId="S::g.fenwick@wlv.ac.uk::7a8d7111-5516-43b0-b8c1-8a359c0d479b" providerId="AD" clId="Web-{A194B000-EF1E-E96D-2AE7-73B08C4F5C79}"/>
    <pc:docChg chg="modSld">
      <pc:chgData name="Fenwick, Georgia" userId="S::g.fenwick@wlv.ac.uk::7a8d7111-5516-43b0-b8c1-8a359c0d479b" providerId="AD" clId="Web-{A194B000-EF1E-E96D-2AE7-73B08C4F5C79}" dt="2020-11-03T11:11:19.961" v="2"/>
      <pc:docMkLst>
        <pc:docMk/>
      </pc:docMkLst>
      <pc:sldChg chg="modSp">
        <pc:chgData name="Fenwick, Georgia" userId="S::g.fenwick@wlv.ac.uk::7a8d7111-5516-43b0-b8c1-8a359c0d479b" providerId="AD" clId="Web-{A194B000-EF1E-E96D-2AE7-73B08C4F5C79}" dt="2020-11-03T11:11:19.961" v="2"/>
        <pc:sldMkLst>
          <pc:docMk/>
          <pc:sldMk cId="1777736911" sldId="299"/>
        </pc:sldMkLst>
        <pc:spChg chg="mod">
          <ac:chgData name="Fenwick, Georgia" userId="S::g.fenwick@wlv.ac.uk::7a8d7111-5516-43b0-b8c1-8a359c0d479b" providerId="AD" clId="Web-{A194B000-EF1E-E96D-2AE7-73B08C4F5C79}" dt="2020-11-03T11:11:19.961" v="2"/>
          <ac:spMkLst>
            <pc:docMk/>
            <pc:sldMk cId="1777736911" sldId="29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ucas.com/undergraduate/student-life/getting-student-support/undergraduate-student-finance-and-suppor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1619-bursary-fund/eligibil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231009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213076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2627019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15</a:t>
            </a:fld>
            <a:endParaRPr lang="en-US"/>
          </a:p>
        </p:txBody>
      </p:sp>
    </p:spTree>
    <p:extLst>
      <p:ext uri="{BB962C8B-B14F-4D97-AF65-F5344CB8AC3E}">
        <p14:creationId xmlns:p14="http://schemas.microsoft.com/office/powerpoint/2010/main" val="352425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6.3</a:t>
            </a:r>
          </a:p>
          <a:p>
            <a:r>
              <a:rPr lang="en-GB" dirty="0"/>
              <a:t>Get students to guess the definitions. Are they obvious? Discuss</a:t>
            </a:r>
            <a:r>
              <a:rPr lang="en-GB" baseline="0" dirty="0"/>
              <a:t> what these are and why they’re relevant.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16</a:t>
            </a:fld>
            <a:endParaRPr lang="en-US"/>
          </a:p>
        </p:txBody>
      </p:sp>
    </p:spTree>
    <p:extLst>
      <p:ext uri="{BB962C8B-B14F-4D97-AF65-F5344CB8AC3E}">
        <p14:creationId xmlns:p14="http://schemas.microsoft.com/office/powerpoint/2010/main" val="3450684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how important it may be for some students to have that additional support,</a:t>
            </a:r>
            <a:r>
              <a:rPr lang="en-GB" baseline="0" dirty="0"/>
              <a:t> including your own experience. Mention that apprenticeships may not offer as much financial support due to providing a salary. It’s important for students to research their chosen universities as each institution is different but do point them to UCAS for general advice and signposting. </a:t>
            </a:r>
            <a:r>
              <a:rPr lang="en-GB" dirty="0">
                <a:hlinkClick r:id="rId3"/>
              </a:rPr>
              <a:t>https://www.ucas.com/undergraduate/student-life/getting-student-support/undergraduate-student-finance-and-support</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17</a:t>
            </a:fld>
            <a:endParaRPr lang="en-US"/>
          </a:p>
        </p:txBody>
      </p:sp>
    </p:spTree>
    <p:extLst>
      <p:ext uri="{BB962C8B-B14F-4D97-AF65-F5344CB8AC3E}">
        <p14:creationId xmlns:p14="http://schemas.microsoft.com/office/powerpoint/2010/main" val="3514098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This</a:t>
            </a:r>
            <a:r>
              <a:rPr lang="en-GB" i="0" baseline="0" dirty="0"/>
              <a:t> may be important for their next steps into FE. Discuss the criteria and explain how it can be useful. Identify teachers within the school who can support such as </a:t>
            </a:r>
            <a:r>
              <a:rPr lang="en-GB" i="0" baseline="0" dirty="0" err="1"/>
              <a:t>HoY</a:t>
            </a:r>
            <a:r>
              <a:rPr lang="en-GB" i="0" baseline="0" dirty="0"/>
              <a:t> or Student Services if you know them by name. Eligibility criteria can be found here: </a:t>
            </a:r>
            <a:r>
              <a:rPr lang="en-GB" dirty="0">
                <a:hlinkClick r:id="rId3"/>
              </a:rPr>
              <a:t>https://www.gov.uk/1619-bursary-fund/eligibility</a:t>
            </a:r>
            <a:endParaRPr lang="en-GB" i="0" dirty="0"/>
          </a:p>
        </p:txBody>
      </p:sp>
      <p:sp>
        <p:nvSpPr>
          <p:cNvPr id="4" name="Slide Number Placeholder 3"/>
          <p:cNvSpPr>
            <a:spLocks noGrp="1"/>
          </p:cNvSpPr>
          <p:nvPr>
            <p:ph type="sldNum" sz="quarter" idx="10"/>
          </p:nvPr>
        </p:nvSpPr>
        <p:spPr/>
        <p:txBody>
          <a:bodyPr/>
          <a:lstStyle/>
          <a:p>
            <a:fld id="{812CBC23-9250-7349-A59D-41C845E0C87D}" type="slidenum">
              <a:rPr lang="en-US" smtClean="0"/>
              <a:t>18</a:t>
            </a:fld>
            <a:endParaRPr lang="en-US"/>
          </a:p>
        </p:txBody>
      </p:sp>
    </p:spTree>
    <p:extLst>
      <p:ext uri="{BB962C8B-B14F-4D97-AF65-F5344CB8AC3E}">
        <p14:creationId xmlns:p14="http://schemas.microsoft.com/office/powerpoint/2010/main" val="42439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19</a:t>
            </a:fld>
            <a:endParaRPr lang="en-US"/>
          </a:p>
        </p:txBody>
      </p:sp>
    </p:spTree>
    <p:extLst>
      <p:ext uri="{BB962C8B-B14F-4D97-AF65-F5344CB8AC3E}">
        <p14:creationId xmlns:p14="http://schemas.microsoft.com/office/powerpoint/2010/main" val="238861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a:t>
            </a:r>
            <a:r>
              <a:rPr lang="en-GB" baseline="0" dirty="0"/>
              <a:t> Education – Optional, after 18.</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20</a:t>
            </a:fld>
            <a:endParaRPr lang="en-US"/>
          </a:p>
        </p:txBody>
      </p:sp>
    </p:spTree>
    <p:extLst>
      <p:ext uri="{BB962C8B-B14F-4D97-AF65-F5344CB8AC3E}">
        <p14:creationId xmlns:p14="http://schemas.microsoft.com/office/powerpoint/2010/main" val="437960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Education</a:t>
            </a:r>
            <a:r>
              <a:rPr lang="en-GB" baseline="0" dirty="0"/>
              <a:t> – Compulsory, after 16.</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21</a:t>
            </a:fld>
            <a:endParaRPr lang="en-US"/>
          </a:p>
        </p:txBody>
      </p:sp>
    </p:spTree>
    <p:extLst>
      <p:ext uri="{BB962C8B-B14F-4D97-AF65-F5344CB8AC3E}">
        <p14:creationId xmlns:p14="http://schemas.microsoft.com/office/powerpoint/2010/main" val="340257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629642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Earn while you learn, specific trade, job prospects upon completion etc.</a:t>
            </a:r>
          </a:p>
        </p:txBody>
      </p:sp>
      <p:sp>
        <p:nvSpPr>
          <p:cNvPr id="4" name="Slide Number Placeholder 3"/>
          <p:cNvSpPr>
            <a:spLocks noGrp="1"/>
          </p:cNvSpPr>
          <p:nvPr>
            <p:ph type="sldNum" sz="quarter" idx="10"/>
          </p:nvPr>
        </p:nvSpPr>
        <p:spPr/>
        <p:txBody>
          <a:bodyPr/>
          <a:lstStyle/>
          <a:p>
            <a:fld id="{812CBC23-9250-7349-A59D-41C845E0C87D}" type="slidenum">
              <a:rPr lang="en-US" smtClean="0"/>
              <a:t>22</a:t>
            </a:fld>
            <a:endParaRPr lang="en-US"/>
          </a:p>
        </p:txBody>
      </p:sp>
    </p:spTree>
    <p:extLst>
      <p:ext uri="{BB962C8B-B14F-4D97-AF65-F5344CB8AC3E}">
        <p14:creationId xmlns:p14="http://schemas.microsoft.com/office/powerpoint/2010/main" val="651266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Independence,</a:t>
            </a:r>
            <a:r>
              <a:rPr lang="en-GB" baseline="0" dirty="0"/>
              <a:t> travelling, degree etc.</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23</a:t>
            </a:fld>
            <a:endParaRPr lang="en-US"/>
          </a:p>
        </p:txBody>
      </p:sp>
    </p:spTree>
    <p:extLst>
      <p:ext uri="{BB962C8B-B14F-4D97-AF65-F5344CB8AC3E}">
        <p14:creationId xmlns:p14="http://schemas.microsoft.com/office/powerpoint/2010/main" val="1452553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sixth-form</a:t>
            </a:r>
            <a:r>
              <a:rPr lang="en-GB" baseline="0" dirty="0"/>
              <a:t> or apprenticeship.</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24</a:t>
            </a:fld>
            <a:endParaRPr lang="en-US"/>
          </a:p>
        </p:txBody>
      </p:sp>
    </p:spTree>
    <p:extLst>
      <p:ext uri="{BB962C8B-B14F-4D97-AF65-F5344CB8AC3E}">
        <p14:creationId xmlns:p14="http://schemas.microsoft.com/office/powerpoint/2010/main" val="1187215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students can research university, student finance, support, apply to institutions</a:t>
            </a:r>
            <a:r>
              <a:rPr lang="en-GB" baseline="0" dirty="0"/>
              <a:t> etc.</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25</a:t>
            </a:fld>
            <a:endParaRPr lang="en-US"/>
          </a:p>
        </p:txBody>
      </p:sp>
    </p:spTree>
    <p:extLst>
      <p:ext uri="{BB962C8B-B14F-4D97-AF65-F5344CB8AC3E}">
        <p14:creationId xmlns:p14="http://schemas.microsoft.com/office/powerpoint/2010/main" val="664792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Weighing up the benefits and costs of doing something</a:t>
            </a:r>
            <a:r>
              <a:rPr lang="en-GB" baseline="0" dirty="0"/>
              <a:t> e.g. a hot dog vendor in New York may decrease prices at the end of the day as he would rather make some money than lose out altogether.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26</a:t>
            </a:fld>
            <a:endParaRPr lang="en-US"/>
          </a:p>
        </p:txBody>
      </p:sp>
    </p:spTree>
    <p:extLst>
      <p:ext uri="{BB962C8B-B14F-4D97-AF65-F5344CB8AC3E}">
        <p14:creationId xmlns:p14="http://schemas.microsoft.com/office/powerpoint/2010/main" val="1157192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Union, Library, Teaching spaces,</a:t>
            </a:r>
            <a:r>
              <a:rPr lang="en-GB" baseline="0" dirty="0"/>
              <a:t> gym/sports facilities, café etc.</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27</a:t>
            </a:fld>
            <a:endParaRPr lang="en-US"/>
          </a:p>
        </p:txBody>
      </p:sp>
    </p:spTree>
    <p:extLst>
      <p:ext uri="{BB962C8B-B14F-4D97-AF65-F5344CB8AC3E}">
        <p14:creationId xmlns:p14="http://schemas.microsoft.com/office/powerpoint/2010/main" val="116729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Money</a:t>
            </a:r>
            <a:r>
              <a:rPr lang="en-GB" baseline="0" dirty="0"/>
              <a:t> graduates earn compared to non-graduates. Approximately £10,000 more per year!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28</a:t>
            </a:fld>
            <a:endParaRPr lang="en-US"/>
          </a:p>
        </p:txBody>
      </p:sp>
    </p:spTree>
    <p:extLst>
      <p:ext uri="{BB962C8B-B14F-4D97-AF65-F5344CB8AC3E}">
        <p14:creationId xmlns:p14="http://schemas.microsoft.com/office/powerpoint/2010/main" val="4089707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only for certain types of people, be really clever</a:t>
            </a:r>
            <a:r>
              <a:rPr lang="en-GB" baseline="0" dirty="0"/>
              <a:t> to go, full-time weeks, doesn’t actually help you with your career, be in debt for the rest of your life.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29</a:t>
            </a:fld>
            <a:endParaRPr lang="en-US"/>
          </a:p>
        </p:txBody>
      </p:sp>
    </p:spTree>
    <p:extLst>
      <p:ext uri="{BB962C8B-B14F-4D97-AF65-F5344CB8AC3E}">
        <p14:creationId xmlns:p14="http://schemas.microsoft.com/office/powerpoint/2010/main" val="992885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Something</a:t>
            </a:r>
            <a:r>
              <a:rPr lang="en-GB" baseline="0" dirty="0"/>
              <a:t> given to employers that details your experience, education and any other relevant skills for the role.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30</a:t>
            </a:fld>
            <a:endParaRPr lang="en-US"/>
          </a:p>
        </p:txBody>
      </p:sp>
    </p:spTree>
    <p:extLst>
      <p:ext uri="{BB962C8B-B14F-4D97-AF65-F5344CB8AC3E}">
        <p14:creationId xmlns:p14="http://schemas.microsoft.com/office/powerpoint/2010/main" val="2893900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CV – Details</a:t>
            </a:r>
            <a:r>
              <a:rPr lang="en-GB" baseline="0" dirty="0"/>
              <a:t> your achievements, experience, and skills.</a:t>
            </a:r>
            <a:endParaRPr lang="en-GB" dirty="0"/>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31</a:t>
            </a:fld>
            <a:endParaRPr lang="en-US"/>
          </a:p>
        </p:txBody>
      </p:sp>
    </p:spTree>
    <p:extLst>
      <p:ext uri="{BB962C8B-B14F-4D97-AF65-F5344CB8AC3E}">
        <p14:creationId xmlns:p14="http://schemas.microsoft.com/office/powerpoint/2010/main" val="230950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6.1</a:t>
            </a:r>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68879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374338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a:t>
            </a:r>
            <a:r>
              <a:rPr lang="en-GB" baseline="0" dirty="0"/>
              <a:t> students to guess the definitions of these terms. Discuss with them and address any concerns the students have.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baseline="0" dirty="0"/>
              <a:t>For Y10, don’t go into too much detail. Explain the monthly income vs how much the monthly repayment is (link back to opening question). Provide brief overview regarding the percentage and ask students to attempt the maths question at the bottom. </a:t>
            </a:r>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35: 6.2 Budgeting</a:t>
            </a:r>
            <a:endParaRPr lang="en-GB" sz="120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6.2</a:t>
            </a:r>
          </a:p>
          <a:p>
            <a:r>
              <a:rPr lang="en-GB" sz="1200" b="0" i="0" kern="1200" dirty="0">
                <a:solidFill>
                  <a:schemeClr val="tx1"/>
                </a:solidFill>
                <a:effectLst/>
                <a:latin typeface="+mn-lt"/>
                <a:ea typeface="+mn-ea"/>
                <a:cs typeface="+mn-cs"/>
              </a:rPr>
              <a:t>Handout</a:t>
            </a:r>
            <a:r>
              <a:rPr lang="en-GB" sz="1200" b="0" i="0" kern="1200" baseline="0" dirty="0">
                <a:solidFill>
                  <a:schemeClr val="tx1"/>
                </a:solidFill>
                <a:effectLst/>
                <a:latin typeface="+mn-lt"/>
                <a:ea typeface="+mn-ea"/>
                <a:cs typeface="+mn-cs"/>
              </a:rPr>
              <a:t> the budgeting activity from the Resource Booklet</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241156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378438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260952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9.jpeg"/><Relationship Id="rId7"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30" y="4754881"/>
            <a:ext cx="5317536"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10 SESSION 6:</a:t>
            </a:r>
          </a:p>
          <a:p>
            <a:r>
              <a:rPr lang="en-GB" sz="3600" b="1" dirty="0">
                <a:solidFill>
                  <a:schemeClr val="bg1"/>
                </a:solidFill>
              </a:rPr>
              <a:t>WHAT ARE THE COSTS?</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1679" y="1307290"/>
            <a:ext cx="11220421" cy="892552"/>
          </a:xfrm>
          <a:prstGeom prst="rect">
            <a:avLst/>
          </a:prstGeom>
          <a:noFill/>
        </p:spPr>
        <p:txBody>
          <a:bodyPr wrap="square" rtlCol="0">
            <a:spAutoFit/>
          </a:bodyPr>
          <a:lstStyle/>
          <a:p>
            <a:pPr algn="ctr"/>
            <a:r>
              <a:rPr lang="en-GB" sz="3200" b="1" dirty="0"/>
              <a:t>ACCOMMODATION</a:t>
            </a:r>
          </a:p>
          <a:p>
            <a:pPr algn="ctr"/>
            <a:r>
              <a:rPr lang="en-GB" sz="2000" i="1" dirty="0">
                <a:solidFill>
                  <a:srgbClr val="FF0000"/>
                </a:solidFill>
              </a:rPr>
              <a:t>Choose 1</a:t>
            </a:r>
          </a:p>
        </p:txBody>
      </p:sp>
      <p:pic>
        <p:nvPicPr>
          <p:cNvPr id="2050" name="irc_mi" descr="Image result for victoria halls"/>
          <p:cNvPicPr>
            <a:picLocks noChangeAspect="1" noChangeArrowheads="1"/>
          </p:cNvPicPr>
          <p:nvPr/>
        </p:nvPicPr>
        <p:blipFill>
          <a:blip r:embed="rId3">
            <a:extLst>
              <a:ext uri="{28A0092B-C50C-407E-A947-70E740481C1C}">
                <a14:useLocalDpi xmlns:a14="http://schemas.microsoft.com/office/drawing/2010/main" val="0"/>
              </a:ext>
            </a:extLst>
          </a:blip>
          <a:srcRect t="7927" b="6319"/>
          <a:stretch>
            <a:fillRect/>
          </a:stretch>
        </p:blipFill>
        <p:spPr bwMode="auto">
          <a:xfrm>
            <a:off x="311178" y="2716180"/>
            <a:ext cx="3903915" cy="241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1" name="irc_mi" descr="Image result for student house outs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546" y="2716180"/>
            <a:ext cx="3682455" cy="241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052" name="Picture 302" descr="Image result for small house wolverhampto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8454" y="2700982"/>
            <a:ext cx="3211474" cy="241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Box 7"/>
          <p:cNvSpPr txBox="1"/>
          <p:nvPr/>
        </p:nvSpPr>
        <p:spPr>
          <a:xfrm>
            <a:off x="643885" y="5274949"/>
            <a:ext cx="3238500" cy="369332"/>
          </a:xfrm>
          <a:prstGeom prst="rect">
            <a:avLst/>
          </a:prstGeom>
          <a:noFill/>
        </p:spPr>
        <p:txBody>
          <a:bodyPr wrap="square" rtlCol="0">
            <a:spAutoFit/>
          </a:bodyPr>
          <a:lstStyle/>
          <a:p>
            <a:pPr algn="ctr"/>
            <a:r>
              <a:rPr lang="en-GB" i="1" dirty="0">
                <a:solidFill>
                  <a:srgbClr val="FF0000"/>
                </a:solidFill>
              </a:rPr>
              <a:t>£100 per week</a:t>
            </a:r>
          </a:p>
        </p:txBody>
      </p:sp>
      <p:sp>
        <p:nvSpPr>
          <p:cNvPr id="14" name="TextBox 13"/>
          <p:cNvSpPr txBox="1"/>
          <p:nvPr/>
        </p:nvSpPr>
        <p:spPr>
          <a:xfrm>
            <a:off x="4832523" y="5274949"/>
            <a:ext cx="3238500" cy="369332"/>
          </a:xfrm>
          <a:prstGeom prst="rect">
            <a:avLst/>
          </a:prstGeom>
          <a:noFill/>
        </p:spPr>
        <p:txBody>
          <a:bodyPr wrap="square" rtlCol="0">
            <a:spAutoFit/>
          </a:bodyPr>
          <a:lstStyle/>
          <a:p>
            <a:pPr algn="ctr"/>
            <a:r>
              <a:rPr lang="en-GB" i="1" dirty="0">
                <a:solidFill>
                  <a:srgbClr val="FF0000"/>
                </a:solidFill>
              </a:rPr>
              <a:t>£70 per week</a:t>
            </a:r>
          </a:p>
        </p:txBody>
      </p:sp>
      <p:sp>
        <p:nvSpPr>
          <p:cNvPr id="15" name="TextBox 14"/>
          <p:cNvSpPr txBox="1"/>
          <p:nvPr/>
        </p:nvSpPr>
        <p:spPr>
          <a:xfrm>
            <a:off x="8661428" y="5274949"/>
            <a:ext cx="3238500" cy="369332"/>
          </a:xfrm>
          <a:prstGeom prst="rect">
            <a:avLst/>
          </a:prstGeom>
          <a:noFill/>
        </p:spPr>
        <p:txBody>
          <a:bodyPr wrap="square" rtlCol="0">
            <a:spAutoFit/>
          </a:bodyPr>
          <a:lstStyle/>
          <a:p>
            <a:pPr algn="ctr"/>
            <a:r>
              <a:rPr lang="en-GB" i="1" dirty="0">
                <a:solidFill>
                  <a:srgbClr val="FF0000"/>
                </a:solidFill>
              </a:rPr>
              <a:t>Free?</a:t>
            </a:r>
          </a:p>
        </p:txBody>
      </p:sp>
      <p:sp>
        <p:nvSpPr>
          <p:cNvPr id="16" name="TextBox 15"/>
          <p:cNvSpPr txBox="1"/>
          <p:nvPr/>
        </p:nvSpPr>
        <p:spPr>
          <a:xfrm>
            <a:off x="643885" y="2202699"/>
            <a:ext cx="3238500" cy="369332"/>
          </a:xfrm>
          <a:prstGeom prst="rect">
            <a:avLst/>
          </a:prstGeom>
          <a:noFill/>
        </p:spPr>
        <p:txBody>
          <a:bodyPr wrap="square" rtlCol="0">
            <a:spAutoFit/>
          </a:bodyPr>
          <a:lstStyle/>
          <a:p>
            <a:pPr algn="ctr"/>
            <a:r>
              <a:rPr lang="en-GB" i="1" dirty="0"/>
              <a:t>University accommodation</a:t>
            </a:r>
          </a:p>
        </p:txBody>
      </p:sp>
      <p:sp>
        <p:nvSpPr>
          <p:cNvPr id="17" name="TextBox 16"/>
          <p:cNvSpPr txBox="1"/>
          <p:nvPr/>
        </p:nvSpPr>
        <p:spPr>
          <a:xfrm>
            <a:off x="4832523" y="2202699"/>
            <a:ext cx="3238500" cy="369332"/>
          </a:xfrm>
          <a:prstGeom prst="rect">
            <a:avLst/>
          </a:prstGeom>
          <a:noFill/>
        </p:spPr>
        <p:txBody>
          <a:bodyPr wrap="square" rtlCol="0">
            <a:spAutoFit/>
          </a:bodyPr>
          <a:lstStyle/>
          <a:p>
            <a:pPr algn="ctr"/>
            <a:r>
              <a:rPr lang="en-GB" i="1" dirty="0"/>
              <a:t>Shared accommodation</a:t>
            </a:r>
          </a:p>
        </p:txBody>
      </p:sp>
      <p:sp>
        <p:nvSpPr>
          <p:cNvPr id="18" name="TextBox 17"/>
          <p:cNvSpPr txBox="1"/>
          <p:nvPr/>
        </p:nvSpPr>
        <p:spPr>
          <a:xfrm>
            <a:off x="8674941" y="2202699"/>
            <a:ext cx="3238500" cy="369332"/>
          </a:xfrm>
          <a:prstGeom prst="rect">
            <a:avLst/>
          </a:prstGeom>
          <a:noFill/>
        </p:spPr>
        <p:txBody>
          <a:bodyPr wrap="square" rtlCol="0">
            <a:spAutoFit/>
          </a:bodyPr>
          <a:lstStyle/>
          <a:p>
            <a:pPr algn="ctr"/>
            <a:r>
              <a:rPr lang="en-GB" i="1" dirty="0"/>
              <a:t>Living at home</a:t>
            </a:r>
          </a:p>
        </p:txBody>
      </p:sp>
      <p:sp>
        <p:nvSpPr>
          <p:cNvPr id="13" name="Rectangle 12"/>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299457365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1679" y="1307290"/>
            <a:ext cx="11220421" cy="892552"/>
          </a:xfrm>
          <a:prstGeom prst="rect">
            <a:avLst/>
          </a:prstGeom>
          <a:noFill/>
        </p:spPr>
        <p:txBody>
          <a:bodyPr wrap="square" rtlCol="0">
            <a:spAutoFit/>
          </a:bodyPr>
          <a:lstStyle/>
          <a:p>
            <a:pPr algn="ctr"/>
            <a:r>
              <a:rPr lang="en-GB" sz="3200" b="1" dirty="0"/>
              <a:t>FOOD SHOPPING</a:t>
            </a:r>
          </a:p>
          <a:p>
            <a:pPr algn="ctr"/>
            <a:r>
              <a:rPr lang="en-GB" sz="2000" i="1" dirty="0">
                <a:solidFill>
                  <a:srgbClr val="FF0000"/>
                </a:solidFill>
              </a:rPr>
              <a:t>Choose 1</a:t>
            </a:r>
          </a:p>
        </p:txBody>
      </p:sp>
      <p:sp>
        <p:nvSpPr>
          <p:cNvPr id="8" name="TextBox 7"/>
          <p:cNvSpPr txBox="1"/>
          <p:nvPr/>
        </p:nvSpPr>
        <p:spPr>
          <a:xfrm>
            <a:off x="643885" y="5274949"/>
            <a:ext cx="3238500" cy="369332"/>
          </a:xfrm>
          <a:prstGeom prst="rect">
            <a:avLst/>
          </a:prstGeom>
          <a:noFill/>
        </p:spPr>
        <p:txBody>
          <a:bodyPr wrap="square" rtlCol="0">
            <a:spAutoFit/>
          </a:bodyPr>
          <a:lstStyle/>
          <a:p>
            <a:pPr algn="ctr"/>
            <a:r>
              <a:rPr lang="en-GB" i="1" dirty="0">
                <a:solidFill>
                  <a:srgbClr val="FF0000"/>
                </a:solidFill>
              </a:rPr>
              <a:t>£40 per week</a:t>
            </a:r>
          </a:p>
        </p:txBody>
      </p:sp>
      <p:sp>
        <p:nvSpPr>
          <p:cNvPr id="14" name="TextBox 13"/>
          <p:cNvSpPr txBox="1"/>
          <p:nvPr/>
        </p:nvSpPr>
        <p:spPr>
          <a:xfrm>
            <a:off x="4832523" y="5274949"/>
            <a:ext cx="3238500" cy="369332"/>
          </a:xfrm>
          <a:prstGeom prst="rect">
            <a:avLst/>
          </a:prstGeom>
          <a:noFill/>
        </p:spPr>
        <p:txBody>
          <a:bodyPr wrap="square" rtlCol="0">
            <a:spAutoFit/>
          </a:bodyPr>
          <a:lstStyle/>
          <a:p>
            <a:pPr algn="ctr"/>
            <a:r>
              <a:rPr lang="en-GB" i="1" dirty="0">
                <a:solidFill>
                  <a:srgbClr val="FF0000"/>
                </a:solidFill>
              </a:rPr>
              <a:t>£30 per week</a:t>
            </a:r>
          </a:p>
        </p:txBody>
      </p:sp>
      <p:sp>
        <p:nvSpPr>
          <p:cNvPr id="15" name="TextBox 14"/>
          <p:cNvSpPr txBox="1"/>
          <p:nvPr/>
        </p:nvSpPr>
        <p:spPr>
          <a:xfrm>
            <a:off x="8661428" y="5274949"/>
            <a:ext cx="3238500" cy="369332"/>
          </a:xfrm>
          <a:prstGeom prst="rect">
            <a:avLst/>
          </a:prstGeom>
          <a:noFill/>
        </p:spPr>
        <p:txBody>
          <a:bodyPr wrap="square" rtlCol="0">
            <a:spAutoFit/>
          </a:bodyPr>
          <a:lstStyle/>
          <a:p>
            <a:pPr algn="ctr"/>
            <a:r>
              <a:rPr lang="en-GB" i="1" dirty="0">
                <a:solidFill>
                  <a:srgbClr val="FF0000"/>
                </a:solidFill>
              </a:rPr>
              <a:t>£20 per week</a:t>
            </a:r>
          </a:p>
        </p:txBody>
      </p:sp>
      <p:sp>
        <p:nvSpPr>
          <p:cNvPr id="16" name="TextBox 15"/>
          <p:cNvSpPr txBox="1"/>
          <p:nvPr/>
        </p:nvSpPr>
        <p:spPr>
          <a:xfrm>
            <a:off x="643885" y="2202699"/>
            <a:ext cx="3238500" cy="369332"/>
          </a:xfrm>
          <a:prstGeom prst="rect">
            <a:avLst/>
          </a:prstGeom>
          <a:noFill/>
        </p:spPr>
        <p:txBody>
          <a:bodyPr wrap="square" rtlCol="0">
            <a:spAutoFit/>
          </a:bodyPr>
          <a:lstStyle/>
          <a:p>
            <a:pPr algn="ctr"/>
            <a:r>
              <a:rPr lang="en-GB" i="1" dirty="0"/>
              <a:t>Marks &amp; Spencer</a:t>
            </a:r>
          </a:p>
        </p:txBody>
      </p:sp>
      <p:sp>
        <p:nvSpPr>
          <p:cNvPr id="17" name="TextBox 16"/>
          <p:cNvSpPr txBox="1"/>
          <p:nvPr/>
        </p:nvSpPr>
        <p:spPr>
          <a:xfrm>
            <a:off x="4832523" y="2202699"/>
            <a:ext cx="3238500" cy="369332"/>
          </a:xfrm>
          <a:prstGeom prst="rect">
            <a:avLst/>
          </a:prstGeom>
          <a:noFill/>
        </p:spPr>
        <p:txBody>
          <a:bodyPr wrap="square" rtlCol="0">
            <a:spAutoFit/>
          </a:bodyPr>
          <a:lstStyle/>
          <a:p>
            <a:pPr algn="ctr"/>
            <a:r>
              <a:rPr lang="en-GB" i="1" dirty="0"/>
              <a:t>Asda</a:t>
            </a:r>
          </a:p>
        </p:txBody>
      </p:sp>
      <p:sp>
        <p:nvSpPr>
          <p:cNvPr id="18" name="TextBox 17"/>
          <p:cNvSpPr txBox="1"/>
          <p:nvPr/>
        </p:nvSpPr>
        <p:spPr>
          <a:xfrm>
            <a:off x="8674941" y="2202699"/>
            <a:ext cx="3238500" cy="369332"/>
          </a:xfrm>
          <a:prstGeom prst="rect">
            <a:avLst/>
          </a:prstGeom>
          <a:noFill/>
        </p:spPr>
        <p:txBody>
          <a:bodyPr wrap="square" rtlCol="0">
            <a:spAutoFit/>
          </a:bodyPr>
          <a:lstStyle/>
          <a:p>
            <a:pPr algn="ctr"/>
            <a:r>
              <a:rPr lang="en-GB" i="1" dirty="0"/>
              <a:t>Lidl</a:t>
            </a:r>
          </a:p>
        </p:txBody>
      </p:sp>
      <p:pic>
        <p:nvPicPr>
          <p:cNvPr id="5122" name="Picture 2" descr="M&amp;S Cwmbran looks set to close | South Wales Argus"/>
          <p:cNvPicPr>
            <a:picLocks noChangeAspect="1" noChangeArrowheads="1"/>
          </p:cNvPicPr>
          <p:nvPr/>
        </p:nvPicPr>
        <p:blipFill rotWithShape="1">
          <a:blip r:embed="rId3">
            <a:extLst>
              <a:ext uri="{28A0092B-C50C-407E-A947-70E740481C1C}">
                <a14:useLocalDpi xmlns:a14="http://schemas.microsoft.com/office/drawing/2010/main" val="0"/>
              </a:ext>
            </a:extLst>
          </a:blip>
          <a:srcRect t="18841" r="10088" b="13164"/>
          <a:stretch/>
        </p:blipFill>
        <p:spPr bwMode="auto">
          <a:xfrm>
            <a:off x="276612" y="3036537"/>
            <a:ext cx="3973045" cy="1691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4200" r="23784"/>
          <a:stretch/>
        </p:blipFill>
        <p:spPr>
          <a:xfrm>
            <a:off x="5194300" y="2682907"/>
            <a:ext cx="2527300" cy="2432695"/>
          </a:xfrm>
          <a:prstGeom prst="rect">
            <a:avLst/>
          </a:prstGeom>
        </p:spPr>
      </p:pic>
      <p:pic>
        <p:nvPicPr>
          <p:cNvPr id="3" name="Picture 2"/>
          <p:cNvPicPr>
            <a:picLocks noChangeAspect="1"/>
          </p:cNvPicPr>
          <p:nvPr/>
        </p:nvPicPr>
        <p:blipFill>
          <a:blip r:embed="rId5"/>
          <a:stretch>
            <a:fillRect/>
          </a:stretch>
        </p:blipFill>
        <p:spPr>
          <a:xfrm>
            <a:off x="9061478" y="2677202"/>
            <a:ext cx="2438400" cy="2438400"/>
          </a:xfrm>
          <a:prstGeom prst="rect">
            <a:avLst/>
          </a:prstGeom>
        </p:spPr>
      </p:pic>
      <p:sp>
        <p:nvSpPr>
          <p:cNvPr id="13" name="Rectangle 12"/>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4236939763"/>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1679" y="1307290"/>
            <a:ext cx="11220421" cy="892552"/>
          </a:xfrm>
          <a:prstGeom prst="rect">
            <a:avLst/>
          </a:prstGeom>
          <a:noFill/>
        </p:spPr>
        <p:txBody>
          <a:bodyPr wrap="square" rtlCol="0">
            <a:spAutoFit/>
          </a:bodyPr>
          <a:lstStyle/>
          <a:p>
            <a:pPr algn="ctr"/>
            <a:r>
              <a:rPr lang="en-GB" sz="3200" b="1" dirty="0"/>
              <a:t>TRANSPORT</a:t>
            </a:r>
          </a:p>
          <a:p>
            <a:pPr algn="ctr"/>
            <a:r>
              <a:rPr lang="en-GB" sz="2000" i="1" dirty="0">
                <a:solidFill>
                  <a:srgbClr val="FF0000"/>
                </a:solidFill>
              </a:rPr>
              <a:t>Choose 1</a:t>
            </a:r>
          </a:p>
        </p:txBody>
      </p:sp>
      <p:sp>
        <p:nvSpPr>
          <p:cNvPr id="8" name="TextBox 7"/>
          <p:cNvSpPr txBox="1"/>
          <p:nvPr/>
        </p:nvSpPr>
        <p:spPr>
          <a:xfrm>
            <a:off x="643885" y="5274949"/>
            <a:ext cx="3238500" cy="369332"/>
          </a:xfrm>
          <a:prstGeom prst="rect">
            <a:avLst/>
          </a:prstGeom>
          <a:noFill/>
        </p:spPr>
        <p:txBody>
          <a:bodyPr wrap="square" rtlCol="0">
            <a:spAutoFit/>
          </a:bodyPr>
          <a:lstStyle/>
          <a:p>
            <a:pPr algn="ctr"/>
            <a:r>
              <a:rPr lang="en-GB" i="1" dirty="0">
                <a:solidFill>
                  <a:srgbClr val="FF0000"/>
                </a:solidFill>
              </a:rPr>
              <a:t>£25 per week</a:t>
            </a:r>
          </a:p>
        </p:txBody>
      </p:sp>
      <p:sp>
        <p:nvSpPr>
          <p:cNvPr id="14" name="TextBox 13"/>
          <p:cNvSpPr txBox="1"/>
          <p:nvPr/>
        </p:nvSpPr>
        <p:spPr>
          <a:xfrm>
            <a:off x="4832523" y="5274949"/>
            <a:ext cx="3238500" cy="369332"/>
          </a:xfrm>
          <a:prstGeom prst="rect">
            <a:avLst/>
          </a:prstGeom>
          <a:noFill/>
        </p:spPr>
        <p:txBody>
          <a:bodyPr wrap="square" rtlCol="0">
            <a:spAutoFit/>
          </a:bodyPr>
          <a:lstStyle/>
          <a:p>
            <a:pPr algn="ctr"/>
            <a:r>
              <a:rPr lang="en-GB" i="1" dirty="0">
                <a:solidFill>
                  <a:srgbClr val="FF0000"/>
                </a:solidFill>
              </a:rPr>
              <a:t>£10 per week</a:t>
            </a:r>
          </a:p>
        </p:txBody>
      </p:sp>
      <p:sp>
        <p:nvSpPr>
          <p:cNvPr id="15" name="TextBox 14"/>
          <p:cNvSpPr txBox="1"/>
          <p:nvPr/>
        </p:nvSpPr>
        <p:spPr>
          <a:xfrm>
            <a:off x="8661428" y="5274949"/>
            <a:ext cx="3238500" cy="369332"/>
          </a:xfrm>
          <a:prstGeom prst="rect">
            <a:avLst/>
          </a:prstGeom>
          <a:noFill/>
        </p:spPr>
        <p:txBody>
          <a:bodyPr wrap="square" rtlCol="0">
            <a:spAutoFit/>
          </a:bodyPr>
          <a:lstStyle/>
          <a:p>
            <a:pPr algn="ctr"/>
            <a:r>
              <a:rPr lang="en-GB" i="1" dirty="0">
                <a:solidFill>
                  <a:srgbClr val="FF0000"/>
                </a:solidFill>
              </a:rPr>
              <a:t>Free</a:t>
            </a:r>
          </a:p>
        </p:txBody>
      </p:sp>
      <p:sp>
        <p:nvSpPr>
          <p:cNvPr id="16" name="TextBox 15"/>
          <p:cNvSpPr txBox="1"/>
          <p:nvPr/>
        </p:nvSpPr>
        <p:spPr>
          <a:xfrm>
            <a:off x="643885" y="2202699"/>
            <a:ext cx="3238500" cy="369332"/>
          </a:xfrm>
          <a:prstGeom prst="rect">
            <a:avLst/>
          </a:prstGeom>
          <a:noFill/>
        </p:spPr>
        <p:txBody>
          <a:bodyPr wrap="square" rtlCol="0">
            <a:spAutoFit/>
          </a:bodyPr>
          <a:lstStyle/>
          <a:p>
            <a:pPr algn="ctr"/>
            <a:r>
              <a:rPr lang="en-GB" i="1" dirty="0"/>
              <a:t>Driving</a:t>
            </a:r>
          </a:p>
        </p:txBody>
      </p:sp>
      <p:sp>
        <p:nvSpPr>
          <p:cNvPr id="17" name="TextBox 16"/>
          <p:cNvSpPr txBox="1"/>
          <p:nvPr/>
        </p:nvSpPr>
        <p:spPr>
          <a:xfrm>
            <a:off x="4832523" y="2202699"/>
            <a:ext cx="3238500" cy="369332"/>
          </a:xfrm>
          <a:prstGeom prst="rect">
            <a:avLst/>
          </a:prstGeom>
          <a:noFill/>
        </p:spPr>
        <p:txBody>
          <a:bodyPr wrap="square" rtlCol="0">
            <a:spAutoFit/>
          </a:bodyPr>
          <a:lstStyle/>
          <a:p>
            <a:pPr algn="ctr"/>
            <a:r>
              <a:rPr lang="en-GB" i="1" dirty="0"/>
              <a:t>Bus</a:t>
            </a:r>
          </a:p>
        </p:txBody>
      </p:sp>
      <p:sp>
        <p:nvSpPr>
          <p:cNvPr id="18" name="TextBox 17"/>
          <p:cNvSpPr txBox="1"/>
          <p:nvPr/>
        </p:nvSpPr>
        <p:spPr>
          <a:xfrm>
            <a:off x="8674941" y="2202699"/>
            <a:ext cx="3238500" cy="369332"/>
          </a:xfrm>
          <a:prstGeom prst="rect">
            <a:avLst/>
          </a:prstGeom>
          <a:noFill/>
        </p:spPr>
        <p:txBody>
          <a:bodyPr wrap="square" rtlCol="0">
            <a:spAutoFit/>
          </a:bodyPr>
          <a:lstStyle/>
          <a:p>
            <a:pPr algn="ctr"/>
            <a:r>
              <a:rPr lang="en-GB" i="1" dirty="0"/>
              <a:t>Walking</a:t>
            </a:r>
          </a:p>
        </p:txBody>
      </p:sp>
      <p:pic>
        <p:nvPicPr>
          <p:cNvPr id="2" name="Picture 1"/>
          <p:cNvPicPr>
            <a:picLocks noChangeAspect="1"/>
          </p:cNvPicPr>
          <p:nvPr/>
        </p:nvPicPr>
        <p:blipFill>
          <a:blip r:embed="rId3"/>
          <a:stretch>
            <a:fillRect/>
          </a:stretch>
        </p:blipFill>
        <p:spPr>
          <a:xfrm>
            <a:off x="477111" y="2734833"/>
            <a:ext cx="3572047" cy="2380769"/>
          </a:xfrm>
          <a:prstGeom prst="rect">
            <a:avLst/>
          </a:prstGeom>
        </p:spPr>
      </p:pic>
      <p:pic>
        <p:nvPicPr>
          <p:cNvPr id="3" name="Picture 2"/>
          <p:cNvPicPr>
            <a:picLocks noChangeAspect="1"/>
          </p:cNvPicPr>
          <p:nvPr/>
        </p:nvPicPr>
        <p:blipFill>
          <a:blip r:embed="rId4"/>
          <a:stretch>
            <a:fillRect/>
          </a:stretch>
        </p:blipFill>
        <p:spPr>
          <a:xfrm>
            <a:off x="4663290" y="2731378"/>
            <a:ext cx="3571154" cy="2380769"/>
          </a:xfrm>
          <a:prstGeom prst="rect">
            <a:avLst/>
          </a:prstGeom>
        </p:spPr>
      </p:pic>
      <p:pic>
        <p:nvPicPr>
          <p:cNvPr id="5" name="Picture 4"/>
          <p:cNvPicPr>
            <a:picLocks noChangeAspect="1"/>
          </p:cNvPicPr>
          <p:nvPr/>
        </p:nvPicPr>
        <p:blipFill rotWithShape="1">
          <a:blip r:embed="rId5"/>
          <a:srcRect l="14353" t="533" r="16052" b="-533"/>
          <a:stretch/>
        </p:blipFill>
        <p:spPr>
          <a:xfrm>
            <a:off x="8895160" y="2727923"/>
            <a:ext cx="2771036" cy="2384224"/>
          </a:xfrm>
          <a:prstGeom prst="rect">
            <a:avLst/>
          </a:prstGeom>
        </p:spPr>
      </p:pic>
      <p:sp>
        <p:nvSpPr>
          <p:cNvPr id="13" name="Rectangle 12"/>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3810468394"/>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005" y="821718"/>
            <a:ext cx="11220421" cy="892552"/>
          </a:xfrm>
          <a:prstGeom prst="rect">
            <a:avLst/>
          </a:prstGeom>
          <a:noFill/>
        </p:spPr>
        <p:txBody>
          <a:bodyPr wrap="square" rtlCol="0">
            <a:spAutoFit/>
          </a:bodyPr>
          <a:lstStyle/>
          <a:p>
            <a:pPr algn="ctr"/>
            <a:r>
              <a:rPr lang="en-GB" sz="3200" b="1" dirty="0"/>
              <a:t>SOCIALISING</a:t>
            </a:r>
          </a:p>
          <a:p>
            <a:pPr algn="ctr"/>
            <a:r>
              <a:rPr lang="en-GB" sz="2000" i="1" dirty="0">
                <a:solidFill>
                  <a:srgbClr val="FF0000"/>
                </a:solidFill>
              </a:rPr>
              <a:t>Choose any!</a:t>
            </a:r>
          </a:p>
        </p:txBody>
      </p:sp>
      <p:sp>
        <p:nvSpPr>
          <p:cNvPr id="16" name="TextBox 15"/>
          <p:cNvSpPr txBox="1"/>
          <p:nvPr/>
        </p:nvSpPr>
        <p:spPr>
          <a:xfrm>
            <a:off x="378646" y="1810059"/>
            <a:ext cx="3238500" cy="369332"/>
          </a:xfrm>
          <a:prstGeom prst="rect">
            <a:avLst/>
          </a:prstGeom>
          <a:noFill/>
        </p:spPr>
        <p:txBody>
          <a:bodyPr wrap="square" rtlCol="0">
            <a:spAutoFit/>
          </a:bodyPr>
          <a:lstStyle/>
          <a:p>
            <a:pPr algn="ctr"/>
            <a:r>
              <a:rPr lang="en-GB" i="1" dirty="0"/>
              <a:t>Bowling £10</a:t>
            </a:r>
          </a:p>
        </p:txBody>
      </p:sp>
      <p:sp>
        <p:nvSpPr>
          <p:cNvPr id="18" name="TextBox 17"/>
          <p:cNvSpPr txBox="1"/>
          <p:nvPr/>
        </p:nvSpPr>
        <p:spPr>
          <a:xfrm>
            <a:off x="8483600" y="1812938"/>
            <a:ext cx="3238500" cy="369332"/>
          </a:xfrm>
          <a:prstGeom prst="rect">
            <a:avLst/>
          </a:prstGeom>
          <a:noFill/>
        </p:spPr>
        <p:txBody>
          <a:bodyPr wrap="square" rtlCol="0">
            <a:spAutoFit/>
          </a:bodyPr>
          <a:lstStyle/>
          <a:p>
            <a:pPr algn="ctr"/>
            <a:r>
              <a:rPr lang="en-GB" i="1" dirty="0"/>
              <a:t>Cinema £20</a:t>
            </a:r>
          </a:p>
        </p:txBody>
      </p:sp>
      <p:sp>
        <p:nvSpPr>
          <p:cNvPr id="13" name="TextBox 12"/>
          <p:cNvSpPr txBox="1"/>
          <p:nvPr/>
        </p:nvSpPr>
        <p:spPr>
          <a:xfrm>
            <a:off x="310338" y="3934562"/>
            <a:ext cx="3238500" cy="369332"/>
          </a:xfrm>
          <a:prstGeom prst="rect">
            <a:avLst/>
          </a:prstGeom>
          <a:noFill/>
        </p:spPr>
        <p:txBody>
          <a:bodyPr wrap="square" rtlCol="0">
            <a:spAutoFit/>
          </a:bodyPr>
          <a:lstStyle/>
          <a:p>
            <a:pPr algn="ctr"/>
            <a:r>
              <a:rPr lang="en-GB" i="1" dirty="0"/>
              <a:t>Festival £100</a:t>
            </a:r>
          </a:p>
        </p:txBody>
      </p:sp>
      <p:sp>
        <p:nvSpPr>
          <p:cNvPr id="19" name="TextBox 18"/>
          <p:cNvSpPr txBox="1"/>
          <p:nvPr/>
        </p:nvSpPr>
        <p:spPr>
          <a:xfrm>
            <a:off x="4209117" y="3934562"/>
            <a:ext cx="3614203" cy="369332"/>
          </a:xfrm>
          <a:prstGeom prst="rect">
            <a:avLst/>
          </a:prstGeom>
          <a:noFill/>
        </p:spPr>
        <p:txBody>
          <a:bodyPr wrap="square" rtlCol="0">
            <a:spAutoFit/>
          </a:bodyPr>
          <a:lstStyle/>
          <a:p>
            <a:pPr algn="ctr"/>
            <a:r>
              <a:rPr lang="en-GB" i="1" dirty="0"/>
              <a:t>Students’ Union Quiz Night £15</a:t>
            </a:r>
          </a:p>
        </p:txBody>
      </p:sp>
      <p:sp>
        <p:nvSpPr>
          <p:cNvPr id="20" name="TextBox 19"/>
          <p:cNvSpPr txBox="1"/>
          <p:nvPr/>
        </p:nvSpPr>
        <p:spPr>
          <a:xfrm>
            <a:off x="8483600" y="3934562"/>
            <a:ext cx="3238500" cy="369332"/>
          </a:xfrm>
          <a:prstGeom prst="rect">
            <a:avLst/>
          </a:prstGeom>
          <a:noFill/>
        </p:spPr>
        <p:txBody>
          <a:bodyPr wrap="square" rtlCol="0">
            <a:spAutoFit/>
          </a:bodyPr>
          <a:lstStyle/>
          <a:p>
            <a:pPr algn="ctr"/>
            <a:r>
              <a:rPr lang="en-GB" i="1" dirty="0"/>
              <a:t>Meal Out £30</a:t>
            </a:r>
          </a:p>
        </p:txBody>
      </p:sp>
      <p:sp>
        <p:nvSpPr>
          <p:cNvPr id="21" name="TextBox 20"/>
          <p:cNvSpPr txBox="1"/>
          <p:nvPr/>
        </p:nvSpPr>
        <p:spPr>
          <a:xfrm>
            <a:off x="5024005" y="1812938"/>
            <a:ext cx="1984425" cy="369332"/>
          </a:xfrm>
          <a:prstGeom prst="rect">
            <a:avLst/>
          </a:prstGeom>
          <a:noFill/>
        </p:spPr>
        <p:txBody>
          <a:bodyPr wrap="square" rtlCol="0">
            <a:spAutoFit/>
          </a:bodyPr>
          <a:lstStyle/>
          <a:p>
            <a:pPr algn="ctr"/>
            <a:r>
              <a:rPr lang="en-GB" i="1" dirty="0"/>
              <a:t>Theme Park £50</a:t>
            </a:r>
          </a:p>
        </p:txBody>
      </p:sp>
      <p:pic>
        <p:nvPicPr>
          <p:cNvPr id="3074" name="Picture 2" descr="Home - West Seattle Bowl"/>
          <p:cNvPicPr>
            <a:picLocks noChangeAspect="1" noChangeArrowheads="1"/>
          </p:cNvPicPr>
          <p:nvPr/>
        </p:nvPicPr>
        <p:blipFill>
          <a:blip r:embed="rId3">
            <a:extLst>
              <a:ext uri="{28A0092B-C50C-407E-A947-70E740481C1C}">
                <a14:useLocalDpi xmlns:a14="http://schemas.microsoft.com/office/drawing/2010/main" val="0"/>
              </a:ext>
            </a:extLst>
          </a:blip>
          <a:srcRect l="16817" t="9158" r="33574" b="9158"/>
          <a:stretch>
            <a:fillRect/>
          </a:stretch>
        </p:blipFill>
        <p:spPr bwMode="auto">
          <a:xfrm>
            <a:off x="1192996" y="2188006"/>
            <a:ext cx="1609800" cy="176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6" name="Picture 4" descr="First tickets go on sale for York's new Cineworld cinema – for just £3 |  YorkM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6447" y="2182270"/>
            <a:ext cx="2496716" cy="16651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itadel Festival 2019 - Official Tickets, Lineup, News &amp; More | Ticket  Arena | T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782" y="4303894"/>
            <a:ext cx="2156228" cy="16171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OVID-19 pandemic theme parks | what's next? | bloolo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542" y="2179391"/>
            <a:ext cx="2950012" cy="16593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ore than a quarter of dinners out are at pub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3979" y="4301802"/>
            <a:ext cx="2797741" cy="157419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Quirky Quiz And Flirty Games Singles Night At Lime Bar Penworth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0806" y="4301802"/>
            <a:ext cx="2590821" cy="16192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409890281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005" y="1307290"/>
            <a:ext cx="11220421" cy="707886"/>
          </a:xfrm>
          <a:prstGeom prst="rect">
            <a:avLst/>
          </a:prstGeom>
          <a:noFill/>
        </p:spPr>
        <p:txBody>
          <a:bodyPr wrap="square" rtlCol="0">
            <a:spAutoFit/>
          </a:bodyPr>
          <a:lstStyle/>
          <a:p>
            <a:pPr algn="ctr"/>
            <a:r>
              <a:rPr lang="en-GB" sz="4000" b="1" dirty="0"/>
              <a:t>HOW DID YOU DO?</a:t>
            </a:r>
            <a:endParaRPr lang="en-GB" sz="2800" i="1" dirty="0">
              <a:solidFill>
                <a:srgbClr val="FF0000"/>
              </a:solidFill>
            </a:endParaRPr>
          </a:p>
        </p:txBody>
      </p:sp>
      <p:sp>
        <p:nvSpPr>
          <p:cNvPr id="2" name="TextBox 1"/>
          <p:cNvSpPr txBox="1"/>
          <p:nvPr/>
        </p:nvSpPr>
        <p:spPr>
          <a:xfrm>
            <a:off x="501679" y="1947816"/>
            <a:ext cx="4425921" cy="3413755"/>
          </a:xfrm>
          <a:prstGeom prst="rect">
            <a:avLst/>
          </a:prstGeom>
          <a:noFill/>
        </p:spPr>
        <p:txBody>
          <a:bodyPr wrap="square" rtlCol="0">
            <a:spAutoFit/>
          </a:bodyPr>
          <a:lstStyle/>
          <a:p>
            <a:pPr>
              <a:lnSpc>
                <a:spcPct val="200000"/>
              </a:lnSpc>
            </a:pPr>
            <a:r>
              <a:rPr lang="en-GB" sz="2800" i="1" dirty="0"/>
              <a:t>Accommodation Total:</a:t>
            </a:r>
          </a:p>
          <a:p>
            <a:pPr>
              <a:lnSpc>
                <a:spcPct val="200000"/>
              </a:lnSpc>
            </a:pPr>
            <a:r>
              <a:rPr lang="en-GB" sz="2800" i="1" dirty="0"/>
              <a:t>Food Shopping Total:</a:t>
            </a:r>
          </a:p>
          <a:p>
            <a:pPr>
              <a:lnSpc>
                <a:spcPct val="200000"/>
              </a:lnSpc>
            </a:pPr>
            <a:r>
              <a:rPr lang="en-GB" sz="2800" i="1" dirty="0"/>
              <a:t>Transport Total:</a:t>
            </a:r>
          </a:p>
          <a:p>
            <a:pPr>
              <a:lnSpc>
                <a:spcPct val="200000"/>
              </a:lnSpc>
            </a:pPr>
            <a:r>
              <a:rPr lang="en-GB" sz="2800" i="1" dirty="0"/>
              <a:t>Socialising Total:</a:t>
            </a:r>
          </a:p>
        </p:txBody>
      </p:sp>
      <p:sp>
        <p:nvSpPr>
          <p:cNvPr id="3" name="TextBox 2"/>
          <p:cNvSpPr txBox="1"/>
          <p:nvPr/>
        </p:nvSpPr>
        <p:spPr>
          <a:xfrm>
            <a:off x="501679" y="5709709"/>
            <a:ext cx="7112395" cy="584775"/>
          </a:xfrm>
          <a:prstGeom prst="rect">
            <a:avLst/>
          </a:prstGeom>
          <a:noFill/>
        </p:spPr>
        <p:txBody>
          <a:bodyPr wrap="square" rtlCol="0">
            <a:spAutoFit/>
          </a:bodyPr>
          <a:lstStyle/>
          <a:p>
            <a:pPr algn="ctr"/>
            <a:r>
              <a:rPr lang="en-GB" sz="3200" b="1" dirty="0">
                <a:solidFill>
                  <a:srgbClr val="FF0000"/>
                </a:solidFill>
              </a:rPr>
              <a:t>What’s your final total? (£150 budget)</a:t>
            </a:r>
          </a:p>
        </p:txBody>
      </p:sp>
      <p:sp>
        <p:nvSpPr>
          <p:cNvPr id="12" name="Rectangle 11"/>
          <p:cNvSpPr/>
          <p:nvPr/>
        </p:nvSpPr>
        <p:spPr>
          <a:xfrm>
            <a:off x="4307743" y="2260665"/>
            <a:ext cx="1064358" cy="598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080364" y="3140777"/>
            <a:ext cx="1064358" cy="598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425094" y="3939522"/>
            <a:ext cx="1064358" cy="598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548185" y="4783932"/>
            <a:ext cx="1064358" cy="5989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3403986904"/>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587090" y="1507829"/>
            <a:ext cx="11098500" cy="982432"/>
          </a:xfrm>
          <a:prstGeom prst="wedgeRoundRectCallout">
            <a:avLst>
              <a:gd name="adj1" fmla="val -43465"/>
              <a:gd name="adj2" fmla="val 19780"/>
              <a:gd name="adj3" fmla="val 16667"/>
            </a:avLst>
          </a:prstGeom>
          <a:solidFill>
            <a:srgbClr val="9227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HOW DID YOU DO?</a:t>
            </a:r>
          </a:p>
        </p:txBody>
      </p:sp>
      <p:sp>
        <p:nvSpPr>
          <p:cNvPr id="2" name="TextBox 1"/>
          <p:cNvSpPr txBox="1"/>
          <p:nvPr/>
        </p:nvSpPr>
        <p:spPr>
          <a:xfrm>
            <a:off x="1473852" y="2800350"/>
            <a:ext cx="9324975" cy="2677656"/>
          </a:xfrm>
          <a:prstGeom prst="rect">
            <a:avLst/>
          </a:prstGeom>
          <a:noFill/>
        </p:spPr>
        <p:txBody>
          <a:bodyPr wrap="square" rtlCol="0">
            <a:spAutoFit/>
          </a:bodyPr>
          <a:lstStyle/>
          <a:p>
            <a:pPr algn="ctr"/>
            <a:r>
              <a:rPr lang="en-GB" sz="2400" dirty="0"/>
              <a:t>Did you </a:t>
            </a:r>
            <a:r>
              <a:rPr lang="en-GB" sz="2400" b="1" dirty="0"/>
              <a:t>overspend</a:t>
            </a:r>
            <a:r>
              <a:rPr lang="en-GB" sz="2400" dirty="0"/>
              <a:t>?</a:t>
            </a:r>
          </a:p>
          <a:p>
            <a:pPr algn="ctr"/>
            <a:endParaRPr lang="en-GB" sz="2400" dirty="0"/>
          </a:p>
          <a:p>
            <a:pPr algn="ctr"/>
            <a:r>
              <a:rPr lang="en-GB" sz="2400" dirty="0"/>
              <a:t>What did you find </a:t>
            </a:r>
            <a:r>
              <a:rPr lang="en-GB" sz="2400" b="1" dirty="0"/>
              <a:t>difficult</a:t>
            </a:r>
            <a:r>
              <a:rPr lang="en-GB" sz="2400" dirty="0"/>
              <a:t> about budgeting?</a:t>
            </a:r>
          </a:p>
          <a:p>
            <a:pPr algn="ctr"/>
            <a:endParaRPr lang="en-GB" sz="2400" dirty="0"/>
          </a:p>
          <a:p>
            <a:pPr algn="ctr"/>
            <a:r>
              <a:rPr lang="en-GB" sz="2400" dirty="0"/>
              <a:t>Is there anything specific you would like to </a:t>
            </a:r>
            <a:r>
              <a:rPr lang="en-GB" sz="2400" b="1" dirty="0"/>
              <a:t>save your money</a:t>
            </a:r>
            <a:r>
              <a:rPr lang="en-GB" sz="2400" dirty="0"/>
              <a:t> for?</a:t>
            </a:r>
          </a:p>
          <a:p>
            <a:pPr algn="ctr"/>
            <a:endParaRPr lang="en-GB" sz="2400" dirty="0"/>
          </a:p>
          <a:p>
            <a:pPr algn="ctr"/>
            <a:r>
              <a:rPr lang="en-GB" sz="2400" dirty="0"/>
              <a:t>What are your </a:t>
            </a:r>
            <a:r>
              <a:rPr lang="en-GB" sz="2400" b="1" dirty="0"/>
              <a:t>priorities</a:t>
            </a:r>
            <a:r>
              <a:rPr lang="en-GB" sz="2400" dirty="0"/>
              <a:t>?</a:t>
            </a:r>
          </a:p>
        </p:txBody>
      </p:sp>
      <p:sp>
        <p:nvSpPr>
          <p:cNvPr id="5" name="Rectangle 4"/>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3308628329"/>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55405" y="2953531"/>
            <a:ext cx="1876097" cy="11981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555404" y="5838623"/>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721633" y="5376167"/>
            <a:ext cx="1876097" cy="3176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721634" y="5838623"/>
            <a:ext cx="1876097" cy="3442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623310" y="4304111"/>
            <a:ext cx="1876097" cy="9038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59684" y="3410731"/>
            <a:ext cx="1876097"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659683" y="3883697"/>
            <a:ext cx="1876097" cy="2785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659684" y="4304111"/>
            <a:ext cx="1876097"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2571169" y="540769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2586936" y="4367173"/>
            <a:ext cx="1037899" cy="825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816646" y="4896795"/>
            <a:ext cx="614853"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2579050" y="252812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816646" y="4346155"/>
            <a:ext cx="630619" cy="4046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4623310" y="3435729"/>
            <a:ext cx="1876097" cy="7002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2555403" y="2058945"/>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2367151" y="3172114"/>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33CC"/>
                </a:solidFill>
              </a:rPr>
              <a:t>Usually awarded based on </a:t>
            </a:r>
            <a:r>
              <a:rPr lang="en-GB" sz="2800" b="1" dirty="0">
                <a:solidFill>
                  <a:srgbClr val="FF33CC"/>
                </a:solidFill>
              </a:rPr>
              <a:t>personal circumstances</a:t>
            </a:r>
            <a:r>
              <a:rPr lang="en-GB" sz="2800" dirty="0">
                <a:solidFill>
                  <a:srgbClr val="FF33CC"/>
                </a:solidFill>
              </a:rPr>
              <a:t>, or if the student comes from a low-income household. </a:t>
            </a:r>
          </a:p>
        </p:txBody>
      </p:sp>
      <p:sp>
        <p:nvSpPr>
          <p:cNvPr id="32" name="Rounded Rectangle 31"/>
          <p:cNvSpPr/>
          <p:nvPr/>
        </p:nvSpPr>
        <p:spPr>
          <a:xfrm>
            <a:off x="2367151" y="3174732"/>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902430" y="3541674"/>
            <a:ext cx="2841420" cy="584775"/>
          </a:xfrm>
          <a:prstGeom prst="rect">
            <a:avLst/>
          </a:prstGeom>
        </p:spPr>
        <p:txBody>
          <a:bodyPr wrap="none">
            <a:spAutoFit/>
          </a:bodyPr>
          <a:lstStyle/>
          <a:p>
            <a:pPr algn="ctr"/>
            <a:r>
              <a:rPr lang="en-GB" sz="3200" dirty="0">
                <a:latin typeface="Arial Black" panose="020B0A04020102020204" pitchFamily="34" charset="0"/>
              </a:rPr>
              <a:t>BURSARIES</a:t>
            </a:r>
          </a:p>
        </p:txBody>
      </p:sp>
      <p:sp>
        <p:nvSpPr>
          <p:cNvPr id="34" name="Rounded Rectangle 33"/>
          <p:cNvSpPr/>
          <p:nvPr/>
        </p:nvSpPr>
        <p:spPr>
          <a:xfrm>
            <a:off x="3686476" y="1540042"/>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rPr>
              <a:t>Usually</a:t>
            </a:r>
            <a:r>
              <a:rPr lang="en-GB" sz="2800" b="1" dirty="0">
                <a:solidFill>
                  <a:srgbClr val="7030A0"/>
                </a:solidFill>
              </a:rPr>
              <a:t> </a:t>
            </a:r>
            <a:r>
              <a:rPr lang="en-GB" sz="2800" dirty="0">
                <a:solidFill>
                  <a:srgbClr val="7030A0"/>
                </a:solidFill>
              </a:rPr>
              <a:t>reward students who are </a:t>
            </a:r>
            <a:r>
              <a:rPr lang="en-GB" sz="2800" b="1" dirty="0">
                <a:solidFill>
                  <a:srgbClr val="7030A0"/>
                </a:solidFill>
              </a:rPr>
              <a:t>outstanding</a:t>
            </a:r>
            <a:r>
              <a:rPr lang="en-GB" sz="2800" dirty="0">
                <a:solidFill>
                  <a:srgbClr val="7030A0"/>
                </a:solidFill>
              </a:rPr>
              <a:t> in a subject, sport or musical instrument. </a:t>
            </a:r>
          </a:p>
        </p:txBody>
      </p:sp>
      <p:sp>
        <p:nvSpPr>
          <p:cNvPr id="35" name="Rounded Rectangle 34"/>
          <p:cNvSpPr/>
          <p:nvPr/>
        </p:nvSpPr>
        <p:spPr>
          <a:xfrm>
            <a:off x="3686476" y="1540042"/>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Black" panose="020B0A04020102020204" pitchFamily="34" charset="0"/>
              </a:rPr>
              <a:t>SCHOLARSHIPS</a:t>
            </a:r>
          </a:p>
        </p:txBody>
      </p:sp>
      <p:sp>
        <p:nvSpPr>
          <p:cNvPr id="36" name="Rounded Rectangle 35"/>
          <p:cNvSpPr/>
          <p:nvPr/>
        </p:nvSpPr>
        <p:spPr>
          <a:xfrm>
            <a:off x="432908" y="4812041"/>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dirty="0">
                <a:solidFill>
                  <a:srgbClr val="990099"/>
                </a:solidFill>
              </a:rPr>
              <a:t>If you are eligible for scholarships, grants or bursaries, you </a:t>
            </a:r>
            <a:r>
              <a:rPr lang="en-GB" sz="3100" b="1" dirty="0">
                <a:solidFill>
                  <a:srgbClr val="990099"/>
                </a:solidFill>
              </a:rPr>
              <a:t>won’t</a:t>
            </a:r>
            <a:r>
              <a:rPr lang="en-GB" sz="3100" dirty="0">
                <a:solidFill>
                  <a:srgbClr val="990099"/>
                </a:solidFill>
              </a:rPr>
              <a:t> have to pay them back!</a:t>
            </a:r>
          </a:p>
        </p:txBody>
      </p:sp>
      <p:sp>
        <p:nvSpPr>
          <p:cNvPr id="37" name="Rounded Rectangle 36"/>
          <p:cNvSpPr/>
          <p:nvPr/>
        </p:nvSpPr>
        <p:spPr>
          <a:xfrm>
            <a:off x="428718" y="4807951"/>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2895151" y="5176365"/>
            <a:ext cx="2987486" cy="584775"/>
          </a:xfrm>
          <a:prstGeom prst="rect">
            <a:avLst/>
          </a:prstGeom>
        </p:spPr>
        <p:txBody>
          <a:bodyPr wrap="none">
            <a:spAutoFit/>
          </a:bodyPr>
          <a:lstStyle/>
          <a:p>
            <a:pPr algn="ctr"/>
            <a:r>
              <a:rPr lang="en-GB" sz="3200" dirty="0">
                <a:latin typeface="Arial Black" panose="020B0A04020102020204" pitchFamily="34" charset="0"/>
              </a:rPr>
              <a:t>REPAYMENT</a:t>
            </a:r>
          </a:p>
        </p:txBody>
      </p:sp>
      <p:pic>
        <p:nvPicPr>
          <p:cNvPr id="39" name="Picture 4" descr="Image result for clip art foot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0928" y="4367173"/>
            <a:ext cx="1558879" cy="126774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9" descr="Image result for clip art sub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61" y="1364937"/>
            <a:ext cx="2201153" cy="165820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501679" y="622184"/>
            <a:ext cx="4218239"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STUDENT FINANCE</a:t>
            </a:r>
          </a:p>
        </p:txBody>
      </p:sp>
    </p:spTree>
    <p:extLst>
      <p:ext uri="{BB962C8B-B14F-4D97-AF65-F5344CB8AC3E}">
        <p14:creationId xmlns:p14="http://schemas.microsoft.com/office/powerpoint/2010/main" val="2626596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5"/>
                                        </p:tgtEl>
                                        <p:attrNameLst>
                                          <p:attrName>ppt_w</p:attrName>
                                        </p:attrNameLst>
                                      </p:cBhvr>
                                      <p:tavLst>
                                        <p:tav tm="0">
                                          <p:val>
                                            <p:strVal val="ppt_w"/>
                                          </p:val>
                                        </p:tav>
                                        <p:tav tm="100000">
                                          <p:val>
                                            <p:fltVal val="0"/>
                                          </p:val>
                                        </p:tav>
                                      </p:tavLst>
                                    </p:anim>
                                    <p:anim calcmode="lin" valueType="num">
                                      <p:cBhvr>
                                        <p:cTn id="7" dur="500"/>
                                        <p:tgtEl>
                                          <p:spTgt spid="35"/>
                                        </p:tgtEl>
                                        <p:attrNameLst>
                                          <p:attrName>ppt_h</p:attrName>
                                        </p:attrNameLst>
                                      </p:cBhvr>
                                      <p:tavLst>
                                        <p:tav tm="0">
                                          <p:val>
                                            <p:strVal val="ppt_h"/>
                                          </p:val>
                                        </p:tav>
                                        <p:tav tm="100000">
                                          <p:val>
                                            <p:fltVal val="0"/>
                                          </p:val>
                                        </p:tav>
                                      </p:tavLst>
                                    </p:anim>
                                    <p:animEffect transition="out" filter="fade">
                                      <p:cBhvr>
                                        <p:cTn id="8" dur="500"/>
                                        <p:tgtEl>
                                          <p:spTgt spid="35"/>
                                        </p:tgtEl>
                                      </p:cBhvr>
                                    </p:animEffect>
                                    <p:set>
                                      <p:cBhvr>
                                        <p:cTn id="9" dur="1" fill="hold">
                                          <p:stCondLst>
                                            <p:cond delay="499"/>
                                          </p:stCondLst>
                                        </p:cTn>
                                        <p:tgtEl>
                                          <p:spTgt spid="3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2"/>
                                        </p:tgtEl>
                                        <p:attrNameLst>
                                          <p:attrName>ppt_w</p:attrName>
                                        </p:attrNameLst>
                                      </p:cBhvr>
                                      <p:tavLst>
                                        <p:tav tm="0">
                                          <p:val>
                                            <p:strVal val="ppt_w"/>
                                          </p:val>
                                        </p:tav>
                                        <p:tav tm="100000">
                                          <p:val>
                                            <p:fltVal val="0"/>
                                          </p:val>
                                        </p:tav>
                                      </p:tavLst>
                                    </p:anim>
                                    <p:anim calcmode="lin" valueType="num">
                                      <p:cBhvr>
                                        <p:cTn id="14" dur="500"/>
                                        <p:tgtEl>
                                          <p:spTgt spid="32"/>
                                        </p:tgtEl>
                                        <p:attrNameLst>
                                          <p:attrName>ppt_h</p:attrName>
                                        </p:attrNameLst>
                                      </p:cBhvr>
                                      <p:tavLst>
                                        <p:tav tm="0">
                                          <p:val>
                                            <p:strVal val="ppt_h"/>
                                          </p:val>
                                        </p:tav>
                                        <p:tav tm="100000">
                                          <p:val>
                                            <p:fltVal val="0"/>
                                          </p:val>
                                        </p:tav>
                                      </p:tavLst>
                                    </p:anim>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33"/>
                                        </p:tgtEl>
                                        <p:attrNameLst>
                                          <p:attrName>ppt_w</p:attrName>
                                        </p:attrNameLst>
                                      </p:cBhvr>
                                      <p:tavLst>
                                        <p:tav tm="0">
                                          <p:val>
                                            <p:strVal val="ppt_w"/>
                                          </p:val>
                                        </p:tav>
                                        <p:tav tm="100000">
                                          <p:val>
                                            <p:fltVal val="0"/>
                                          </p:val>
                                        </p:tav>
                                      </p:tavLst>
                                    </p:anim>
                                    <p:anim calcmode="lin" valueType="num">
                                      <p:cBhvr>
                                        <p:cTn id="19" dur="500"/>
                                        <p:tgtEl>
                                          <p:spTgt spid="33"/>
                                        </p:tgtEl>
                                        <p:attrNameLst>
                                          <p:attrName>ppt_h</p:attrName>
                                        </p:attrNameLst>
                                      </p:cBhvr>
                                      <p:tavLst>
                                        <p:tav tm="0">
                                          <p:val>
                                            <p:strVal val="ppt_h"/>
                                          </p:val>
                                        </p:tav>
                                        <p:tav tm="100000">
                                          <p:val>
                                            <p:fltVal val="0"/>
                                          </p:val>
                                        </p:tav>
                                      </p:tavLst>
                                    </p:anim>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37"/>
                                        </p:tgtEl>
                                        <p:attrNameLst>
                                          <p:attrName>ppt_w</p:attrName>
                                        </p:attrNameLst>
                                      </p:cBhvr>
                                      <p:tavLst>
                                        <p:tav tm="0">
                                          <p:val>
                                            <p:strVal val="ppt_w"/>
                                          </p:val>
                                        </p:tav>
                                        <p:tav tm="100000">
                                          <p:val>
                                            <p:fltVal val="0"/>
                                          </p:val>
                                        </p:tav>
                                      </p:tavLst>
                                    </p:anim>
                                    <p:anim calcmode="lin" valueType="num">
                                      <p:cBhvr>
                                        <p:cTn id="26" dur="500"/>
                                        <p:tgtEl>
                                          <p:spTgt spid="37"/>
                                        </p:tgtEl>
                                        <p:attrNameLst>
                                          <p:attrName>ppt_h</p:attrName>
                                        </p:attrNameLst>
                                      </p:cBhvr>
                                      <p:tavLst>
                                        <p:tav tm="0">
                                          <p:val>
                                            <p:strVal val="ppt_h"/>
                                          </p:val>
                                        </p:tav>
                                        <p:tav tm="100000">
                                          <p:val>
                                            <p:fltVal val="0"/>
                                          </p:val>
                                        </p:tav>
                                      </p:tavLst>
                                    </p:anim>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53" presetClass="exit" presetSubtype="32" fill="hold" grpId="0" nodeType="withEffect">
                                  <p:stCondLst>
                                    <p:cond delay="0"/>
                                  </p:stCondLst>
                                  <p:childTnLst>
                                    <p:anim calcmode="lin" valueType="num">
                                      <p:cBhvr>
                                        <p:cTn id="30" dur="500"/>
                                        <p:tgtEl>
                                          <p:spTgt spid="38"/>
                                        </p:tgtEl>
                                        <p:attrNameLst>
                                          <p:attrName>ppt_w</p:attrName>
                                        </p:attrNameLst>
                                      </p:cBhvr>
                                      <p:tavLst>
                                        <p:tav tm="0">
                                          <p:val>
                                            <p:strVal val="ppt_w"/>
                                          </p:val>
                                        </p:tav>
                                        <p:tav tm="100000">
                                          <p:val>
                                            <p:fltVal val="0"/>
                                          </p:val>
                                        </p:tav>
                                      </p:tavLst>
                                    </p:anim>
                                    <p:anim calcmode="lin" valueType="num">
                                      <p:cBhvr>
                                        <p:cTn id="31" dur="500"/>
                                        <p:tgtEl>
                                          <p:spTgt spid="38"/>
                                        </p:tgtEl>
                                        <p:attrNameLst>
                                          <p:attrName>ppt_h</p:attrName>
                                        </p:attrNameLst>
                                      </p:cBhvr>
                                      <p:tavLst>
                                        <p:tav tm="0">
                                          <p:val>
                                            <p:strVal val="ppt_h"/>
                                          </p:val>
                                        </p:tav>
                                        <p:tav tm="100000">
                                          <p:val>
                                            <p:fltVal val="0"/>
                                          </p:val>
                                        </p:tav>
                                      </p:tavLst>
                                    </p:anim>
                                    <p:animEffect transition="out" filter="fade">
                                      <p:cBhvr>
                                        <p:cTn id="32" dur="500"/>
                                        <p:tgtEl>
                                          <p:spTgt spid="38"/>
                                        </p:tgtEl>
                                      </p:cBhvr>
                                    </p:animEffect>
                                    <p:set>
                                      <p:cBhvr>
                                        <p:cTn id="33"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animBg="1"/>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87090" y="1507829"/>
            <a:ext cx="11098500" cy="982432"/>
          </a:xfrm>
          <a:prstGeom prst="wedgeRoundRectCallout">
            <a:avLst>
              <a:gd name="adj1" fmla="val -43465"/>
              <a:gd name="adj2" fmla="val 19780"/>
              <a:gd name="adj3" fmla="val 16667"/>
            </a:avLst>
          </a:prstGeom>
          <a:solidFill>
            <a:srgbClr val="ED1C2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RESEARCH</a:t>
            </a:r>
          </a:p>
        </p:txBody>
      </p:sp>
      <p:sp>
        <p:nvSpPr>
          <p:cNvPr id="2" name="TextBox 1"/>
          <p:cNvSpPr txBox="1"/>
          <p:nvPr/>
        </p:nvSpPr>
        <p:spPr>
          <a:xfrm>
            <a:off x="857250" y="2861548"/>
            <a:ext cx="10706100" cy="2677656"/>
          </a:xfrm>
          <a:prstGeom prst="rect">
            <a:avLst/>
          </a:prstGeom>
          <a:noFill/>
        </p:spPr>
        <p:txBody>
          <a:bodyPr wrap="square" rtlCol="0">
            <a:spAutoFit/>
          </a:bodyPr>
          <a:lstStyle/>
          <a:p>
            <a:pPr algn="ctr"/>
            <a:r>
              <a:rPr lang="en-GB" sz="2400" b="1" dirty="0"/>
              <a:t>Where can I find which institutions offer financial support?</a:t>
            </a:r>
          </a:p>
          <a:p>
            <a:pPr algn="ctr"/>
            <a:endParaRPr lang="en-GB" dirty="0"/>
          </a:p>
          <a:p>
            <a:pPr algn="ctr"/>
            <a:r>
              <a:rPr lang="en-GB" b="1" dirty="0"/>
              <a:t>Apprenticeships:</a:t>
            </a:r>
            <a:r>
              <a:rPr lang="en-GB" dirty="0"/>
              <a:t> This is very dependent on your employer. Don’t be afraid to ask during your interview but try to do background research before meeting with them!</a:t>
            </a:r>
          </a:p>
          <a:p>
            <a:pPr algn="ctr"/>
            <a:endParaRPr lang="en-GB" dirty="0"/>
          </a:p>
          <a:p>
            <a:pPr algn="ctr"/>
            <a:r>
              <a:rPr lang="en-GB" b="1" dirty="0"/>
              <a:t>Universities: </a:t>
            </a:r>
            <a:r>
              <a:rPr lang="en-GB" dirty="0"/>
              <a:t>Each institution will offer varied financial support so it’s important to check with them. Some universities may have a special reason e.g. offering a grant because of a special celebration. The best place to visit for general information is UCAS. Visit their ‘Undergraduate Student Finance and Support’ page.</a:t>
            </a:r>
          </a:p>
        </p:txBody>
      </p:sp>
      <p:sp>
        <p:nvSpPr>
          <p:cNvPr id="5" name="Rectangle 4"/>
          <p:cNvSpPr/>
          <p:nvPr/>
        </p:nvSpPr>
        <p:spPr>
          <a:xfrm>
            <a:off x="501679" y="622184"/>
            <a:ext cx="4218239"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STUDENT FINANCE</a:t>
            </a:r>
          </a:p>
        </p:txBody>
      </p:sp>
    </p:spTree>
    <p:extLst>
      <p:ext uri="{BB962C8B-B14F-4D97-AF65-F5344CB8AC3E}">
        <p14:creationId xmlns:p14="http://schemas.microsoft.com/office/powerpoint/2010/main" val="24095163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232" y="1685925"/>
            <a:ext cx="8823294" cy="4401205"/>
          </a:xfrm>
          <a:prstGeom prst="rect">
            <a:avLst/>
          </a:prstGeom>
          <a:noFill/>
        </p:spPr>
        <p:txBody>
          <a:bodyPr wrap="square" rtlCol="0">
            <a:spAutoFit/>
          </a:bodyPr>
          <a:lstStyle/>
          <a:p>
            <a:pPr marL="342900" indent="-342900">
              <a:buFont typeface="Wingdings" panose="05000000000000000000" pitchFamily="2" charset="2"/>
              <a:buChar char="q"/>
            </a:pPr>
            <a:r>
              <a:rPr lang="en-GB" sz="2000" dirty="0">
                <a:solidFill>
                  <a:srgbClr val="ED217C"/>
                </a:solidFill>
              </a:rPr>
              <a:t>A bursary for education-related costs if you are aged between 16 and 19, studying at a publicly funded school or college in England, or on a training course, including unpaid work experience.</a:t>
            </a:r>
          </a:p>
          <a:p>
            <a:pPr marL="342900" indent="-342900">
              <a:buFont typeface="Wingdings" panose="05000000000000000000" pitchFamily="2" charset="2"/>
              <a:buChar char="q"/>
            </a:pPr>
            <a:endParaRPr lang="en-GB" sz="2000" dirty="0"/>
          </a:p>
          <a:p>
            <a:pPr marL="342900" indent="-342900">
              <a:buFont typeface="Wingdings" panose="05000000000000000000" pitchFamily="2" charset="2"/>
              <a:buChar char="q"/>
            </a:pPr>
            <a:r>
              <a:rPr lang="en-GB" sz="2000" dirty="0">
                <a:solidFill>
                  <a:srgbClr val="ED1C24"/>
                </a:solidFill>
              </a:rPr>
              <a:t>Can be used for clothing, books and other equipment for your course or transport and lunch on days you train or study.</a:t>
            </a:r>
          </a:p>
          <a:p>
            <a:pPr marL="342900" indent="-342900">
              <a:buFont typeface="Wingdings" panose="05000000000000000000" pitchFamily="2" charset="2"/>
              <a:buChar char="q"/>
            </a:pPr>
            <a:endParaRPr lang="en-GB" sz="2000" dirty="0"/>
          </a:p>
          <a:p>
            <a:pPr marL="342900" indent="-342900">
              <a:buFont typeface="Wingdings" panose="05000000000000000000" pitchFamily="2" charset="2"/>
              <a:buChar char="q"/>
            </a:pPr>
            <a:r>
              <a:rPr lang="en-GB" sz="2000" dirty="0">
                <a:solidFill>
                  <a:srgbClr val="0F7CC6"/>
                </a:solidFill>
              </a:rPr>
              <a:t>Up to £1,200 depending on your circumstances.</a:t>
            </a:r>
          </a:p>
          <a:p>
            <a:pPr marL="342900" indent="-342900">
              <a:buFont typeface="Wingdings" panose="05000000000000000000" pitchFamily="2" charset="2"/>
              <a:buChar char="q"/>
            </a:pPr>
            <a:endParaRPr lang="en-GB" sz="2000" dirty="0"/>
          </a:p>
          <a:p>
            <a:pPr marL="342900" indent="-342900">
              <a:buFont typeface="Wingdings" panose="05000000000000000000" pitchFamily="2" charset="2"/>
              <a:buChar char="q"/>
            </a:pPr>
            <a:r>
              <a:rPr lang="en-GB" sz="2000" dirty="0">
                <a:solidFill>
                  <a:srgbClr val="92278F"/>
                </a:solidFill>
              </a:rPr>
              <a:t>Paid in cash, cheque, travel pass, free meals or equipment. This will vary.</a:t>
            </a:r>
          </a:p>
          <a:p>
            <a:pPr marL="342900" indent="-342900">
              <a:buFont typeface="Wingdings" panose="05000000000000000000" pitchFamily="2" charset="2"/>
              <a:buChar char="q"/>
            </a:pPr>
            <a:endParaRPr lang="en-GB" sz="2000" dirty="0"/>
          </a:p>
          <a:p>
            <a:pPr marL="342900" indent="-342900">
              <a:buFont typeface="Wingdings" panose="05000000000000000000" pitchFamily="2" charset="2"/>
              <a:buChar char="q"/>
            </a:pPr>
            <a:r>
              <a:rPr lang="en-GB" sz="2000" dirty="0">
                <a:solidFill>
                  <a:srgbClr val="FFDE16"/>
                </a:solidFill>
              </a:rPr>
              <a:t>Claim through your school/college. Speak to Student Services.</a:t>
            </a:r>
          </a:p>
          <a:p>
            <a:pPr marL="342900" indent="-342900">
              <a:buFont typeface="Wingdings" panose="05000000000000000000" pitchFamily="2" charset="2"/>
              <a:buChar char="q"/>
            </a:pPr>
            <a:endParaRPr lang="en-GB" sz="2000" dirty="0">
              <a:solidFill>
                <a:srgbClr val="FFDE16"/>
              </a:solidFill>
            </a:endParaRPr>
          </a:p>
          <a:p>
            <a:pPr marL="342900" indent="-342900">
              <a:buFont typeface="Wingdings" panose="05000000000000000000" pitchFamily="2" charset="2"/>
              <a:buChar char="q"/>
            </a:pPr>
            <a:r>
              <a:rPr lang="en-GB" sz="2000" dirty="0">
                <a:solidFill>
                  <a:srgbClr val="0B9444"/>
                </a:solidFill>
              </a:rPr>
              <a:t>Speak to me directly for the eligibility criteria.</a:t>
            </a:r>
          </a:p>
        </p:txBody>
      </p:sp>
      <p:pic>
        <p:nvPicPr>
          <p:cNvPr id="1026" name="Picture 2" descr="What's the Difference Between Scholarships, Grants and Bursaries?"/>
          <p:cNvPicPr>
            <a:picLocks noChangeAspect="1" noChangeArrowheads="1"/>
          </p:cNvPicPr>
          <p:nvPr/>
        </p:nvPicPr>
        <p:blipFill rotWithShape="1">
          <a:blip r:embed="rId3">
            <a:extLst>
              <a:ext uri="{28A0092B-C50C-407E-A947-70E740481C1C}">
                <a14:useLocalDpi xmlns:a14="http://schemas.microsoft.com/office/drawing/2010/main" val="0"/>
              </a:ext>
            </a:extLst>
          </a:blip>
          <a:srcRect l="30664" r="24609"/>
          <a:stretch/>
        </p:blipFill>
        <p:spPr bwMode="auto">
          <a:xfrm>
            <a:off x="9247678" y="1914851"/>
            <a:ext cx="2582371" cy="32476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1680" y="622184"/>
            <a:ext cx="3626568"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16-19 BURSARY</a:t>
            </a:r>
          </a:p>
        </p:txBody>
      </p:sp>
    </p:spTree>
    <p:extLst>
      <p:ext uri="{BB962C8B-B14F-4D97-AF65-F5344CB8AC3E}">
        <p14:creationId xmlns:p14="http://schemas.microsoft.com/office/powerpoint/2010/main" val="2974630388"/>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3" name="TextBox 2"/>
          <p:cNvSpPr txBox="1"/>
          <p:nvPr/>
        </p:nvSpPr>
        <p:spPr>
          <a:xfrm>
            <a:off x="1356360" y="1443216"/>
            <a:ext cx="9662160" cy="2677656"/>
          </a:xfrm>
          <a:prstGeom prst="rect">
            <a:avLst/>
          </a:prstGeom>
          <a:noFill/>
        </p:spPr>
        <p:txBody>
          <a:bodyPr wrap="square" rtlCol="0">
            <a:spAutoFit/>
          </a:bodyPr>
          <a:lstStyle/>
          <a:p>
            <a:pPr algn="ctr"/>
            <a:r>
              <a:rPr lang="en-GB" sz="2800" dirty="0">
                <a:solidFill>
                  <a:srgbClr val="FF0000"/>
                </a:solidFill>
              </a:rPr>
              <a:t>It’s time to test your knowledge!</a:t>
            </a:r>
          </a:p>
          <a:p>
            <a:pPr algn="ctr"/>
            <a:endParaRPr lang="en-GB" sz="2800" dirty="0"/>
          </a:p>
          <a:p>
            <a:pPr algn="ctr"/>
            <a:r>
              <a:rPr lang="en-GB" sz="2800" dirty="0"/>
              <a:t>Can you remember everything we’ve covered in your sessions this year so far?</a:t>
            </a:r>
          </a:p>
          <a:p>
            <a:pPr algn="ctr"/>
            <a:endParaRPr lang="en-GB" sz="2800" dirty="0"/>
          </a:p>
          <a:p>
            <a:pPr algn="ctr"/>
            <a:r>
              <a:rPr lang="en-GB" sz="2800" dirty="0"/>
              <a:t>Answer the next 10 questions as accurately as possible!</a:t>
            </a:r>
          </a:p>
        </p:txBody>
      </p:sp>
      <p:pic>
        <p:nvPicPr>
          <p:cNvPr id="2050" name="Picture 2" descr="Quiz GIF - Find on GIF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2147" y="4425672"/>
            <a:ext cx="3410585" cy="2273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5814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3443788"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600" b="1" dirty="0"/>
              <a:t>LAST SESSION</a:t>
            </a:r>
            <a:endParaRPr lang="en-US" dirty="0"/>
          </a:p>
        </p:txBody>
      </p:sp>
      <p:sp>
        <p:nvSpPr>
          <p:cNvPr id="3" name="Rounded Rectangle 2"/>
          <p:cNvSpPr/>
          <p:nvPr/>
        </p:nvSpPr>
        <p:spPr>
          <a:xfrm>
            <a:off x="838200" y="1740848"/>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a:t>
              </a:r>
              <a:r>
                <a:rPr lang="en-US" sz="2000" dirty="0">
                  <a:solidFill>
                    <a:schemeClr val="bg1"/>
                  </a:solidFill>
                </a:rPr>
                <a:t>the difference in timetables</a:t>
              </a:r>
              <a:r>
                <a:rPr lang="en-US" sz="2000" kern="1200" dirty="0">
                  <a:solidFill>
                    <a:schemeClr val="bg1"/>
                  </a:solidFill>
                </a:rPr>
                <a:t>.</a:t>
              </a:r>
            </a:p>
          </p:txBody>
        </p:sp>
      </p:grpSp>
      <p:sp>
        <p:nvSpPr>
          <p:cNvPr id="9" name="Rounded Rectangle 8"/>
          <p:cNvSpPr/>
          <p:nvPr/>
        </p:nvSpPr>
        <p:spPr>
          <a:xfrm>
            <a:off x="838200" y="3177761"/>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a:t>
              </a:r>
              <a:r>
                <a:rPr lang="en-US" sz="2000" dirty="0">
                  <a:solidFill>
                    <a:schemeClr val="bg1"/>
                  </a:solidFill>
                </a:rPr>
                <a:t>UCAS and its support</a:t>
              </a:r>
              <a:r>
                <a:rPr lang="en-US" sz="2000" kern="1200" dirty="0">
                  <a:solidFill>
                    <a:schemeClr val="bg1"/>
                  </a:solidFill>
                </a:rPr>
                <a:t>.</a:t>
              </a:r>
            </a:p>
          </p:txBody>
        </p:sp>
      </p:grpSp>
      <p:sp>
        <p:nvSpPr>
          <p:cNvPr id="14" name="Rounded Rectangle 13"/>
          <p:cNvSpPr/>
          <p:nvPr/>
        </p:nvSpPr>
        <p:spPr>
          <a:xfrm>
            <a:off x="838200" y="4647334"/>
            <a:ext cx="10515600" cy="1110701"/>
          </a:xfrm>
          <a:prstGeom prst="roundRect">
            <a:avLst>
              <a:gd name="adj" fmla="val 10000"/>
            </a:avLst>
          </a:prstGeom>
          <a:solidFill>
            <a:schemeClr val="bg2">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a:t>
              </a:r>
              <a:r>
                <a:rPr lang="en-US" sz="2000" dirty="0">
                  <a:solidFill>
                    <a:schemeClr val="bg1"/>
                  </a:solidFill>
                </a:rPr>
                <a:t>HE support for equality and inclusion</a:t>
              </a:r>
              <a:r>
                <a:rPr lang="en-US" sz="2000" kern="1200" dirty="0">
                  <a:solidFill>
                    <a:schemeClr val="bg1"/>
                  </a:solidFill>
                </a:rPr>
                <a:t>.</a:t>
              </a:r>
            </a:p>
          </p:txBody>
        </p:sp>
      </p:grpSp>
    </p:spTree>
    <p:extLst>
      <p:ext uri="{BB962C8B-B14F-4D97-AF65-F5344CB8AC3E}">
        <p14:creationId xmlns:p14="http://schemas.microsoft.com/office/powerpoint/2010/main" val="120503552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THE DEFINITION OF ‘HE’?</a:t>
            </a:r>
          </a:p>
        </p:txBody>
      </p:sp>
    </p:spTree>
    <p:extLst>
      <p:ext uri="{BB962C8B-B14F-4D97-AF65-F5344CB8AC3E}">
        <p14:creationId xmlns:p14="http://schemas.microsoft.com/office/powerpoint/2010/main" val="396504071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THE DEFINITION OF ‘FE’?</a:t>
            </a:r>
          </a:p>
        </p:txBody>
      </p:sp>
    </p:spTree>
    <p:extLst>
      <p:ext uri="{BB962C8B-B14F-4D97-AF65-F5344CB8AC3E}">
        <p14:creationId xmlns:p14="http://schemas.microsoft.com/office/powerpoint/2010/main" val="4071026257"/>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ONE REASON SOMEONE MAY DO AN APPRENTICESHIP</a:t>
            </a:r>
          </a:p>
        </p:txBody>
      </p:sp>
    </p:spTree>
    <p:extLst>
      <p:ext uri="{BB962C8B-B14F-4D97-AF65-F5344CB8AC3E}">
        <p14:creationId xmlns:p14="http://schemas.microsoft.com/office/powerpoint/2010/main" val="291935457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A BENEFIT OF HE</a:t>
            </a:r>
          </a:p>
        </p:txBody>
      </p:sp>
    </p:spTree>
    <p:extLst>
      <p:ext uri="{BB962C8B-B14F-4D97-AF65-F5344CB8AC3E}">
        <p14:creationId xmlns:p14="http://schemas.microsoft.com/office/powerpoint/2010/main" val="552575512"/>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2 POST-16 OPTIONS</a:t>
            </a:r>
          </a:p>
        </p:txBody>
      </p:sp>
    </p:spTree>
    <p:extLst>
      <p:ext uri="{BB962C8B-B14F-4D97-AF65-F5344CB8AC3E}">
        <p14:creationId xmlns:p14="http://schemas.microsoft.com/office/powerpoint/2010/main" val="3962720152"/>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UCAS?</a:t>
            </a:r>
          </a:p>
        </p:txBody>
      </p:sp>
    </p:spTree>
    <p:extLst>
      <p:ext uri="{BB962C8B-B14F-4D97-AF65-F5344CB8AC3E}">
        <p14:creationId xmlns:p14="http://schemas.microsoft.com/office/powerpoint/2010/main" val="289316399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‘OPPORTUNITY COST’?</a:t>
            </a:r>
          </a:p>
        </p:txBody>
      </p:sp>
    </p:spTree>
    <p:extLst>
      <p:ext uri="{BB962C8B-B14F-4D97-AF65-F5344CB8AC3E}">
        <p14:creationId xmlns:p14="http://schemas.microsoft.com/office/powerpoint/2010/main" val="9171805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A BUILDING THAT A UNIVERSITY CAMPUS MAY HAVE</a:t>
            </a:r>
          </a:p>
        </p:txBody>
      </p:sp>
    </p:spTree>
    <p:extLst>
      <p:ext uri="{BB962C8B-B14F-4D97-AF65-F5344CB8AC3E}">
        <p14:creationId xmlns:p14="http://schemas.microsoft.com/office/powerpoint/2010/main" val="2261724845"/>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‘GRADUATE PREMIUM’?</a:t>
            </a:r>
          </a:p>
        </p:txBody>
      </p:sp>
    </p:spTree>
    <p:extLst>
      <p:ext uri="{BB962C8B-B14F-4D97-AF65-F5344CB8AC3E}">
        <p14:creationId xmlns:p14="http://schemas.microsoft.com/office/powerpoint/2010/main" val="2979895710"/>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A COMMON BARRIER OR MISCONCEPTION OF HE?</a:t>
            </a:r>
          </a:p>
        </p:txBody>
      </p:sp>
    </p:spTree>
    <p:extLst>
      <p:ext uri="{BB962C8B-B14F-4D97-AF65-F5344CB8AC3E}">
        <p14:creationId xmlns:p14="http://schemas.microsoft.com/office/powerpoint/2010/main" val="56011486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89439"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6" name="TextBox 5"/>
          <p:cNvSpPr txBox="1"/>
          <p:nvPr/>
        </p:nvSpPr>
        <p:spPr>
          <a:xfrm>
            <a:off x="389809" y="2902467"/>
            <a:ext cx="11493061" cy="1938992"/>
          </a:xfrm>
          <a:prstGeom prst="rect">
            <a:avLst/>
          </a:prstGeom>
          <a:noFill/>
        </p:spPr>
        <p:txBody>
          <a:bodyPr wrap="square" rtlCol="0">
            <a:spAutoFit/>
          </a:bodyPr>
          <a:lstStyle/>
          <a:p>
            <a:pPr algn="ctr"/>
            <a:r>
              <a:rPr lang="en-GB" sz="2400" b="1" dirty="0"/>
              <a:t>What support did you find that a university offers to students?</a:t>
            </a:r>
          </a:p>
          <a:p>
            <a:pPr algn="ctr"/>
            <a:endParaRPr lang="en-GB" sz="2400" dirty="0"/>
          </a:p>
          <a:p>
            <a:pPr algn="ctr"/>
            <a:r>
              <a:rPr lang="en-GB" sz="2400" dirty="0"/>
              <a:t>Do you think it could be improved?</a:t>
            </a:r>
          </a:p>
          <a:p>
            <a:pPr algn="ctr"/>
            <a:endParaRPr lang="en-GB" sz="2400" dirty="0"/>
          </a:p>
          <a:p>
            <a:pPr algn="ctr"/>
            <a:r>
              <a:rPr lang="en-GB" sz="2400" dirty="0"/>
              <a:t>Is there anything missing?</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SUPPORT AT UNIVERSITY</a:t>
            </a:r>
          </a:p>
        </p:txBody>
      </p:sp>
    </p:spTree>
    <p:extLst>
      <p:ext uri="{BB962C8B-B14F-4D97-AF65-F5344CB8AC3E}">
        <p14:creationId xmlns:p14="http://schemas.microsoft.com/office/powerpoint/2010/main" val="500381692"/>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IS A CV?</a:t>
            </a:r>
          </a:p>
        </p:txBody>
      </p:sp>
    </p:spTree>
    <p:extLst>
      <p:ext uri="{BB962C8B-B14F-4D97-AF65-F5344CB8AC3E}">
        <p14:creationId xmlns:p14="http://schemas.microsoft.com/office/powerpoint/2010/main" val="2688668176"/>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680" y="622184"/>
            <a:ext cx="2848492"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RECAP QUIZ</a:t>
            </a:r>
          </a:p>
        </p:txBody>
      </p:sp>
      <p:sp>
        <p:nvSpPr>
          <p:cNvPr id="4" name="Rounded Rectangle 3"/>
          <p:cNvSpPr/>
          <p:nvPr/>
        </p:nvSpPr>
        <p:spPr>
          <a:xfrm>
            <a:off x="1767840" y="2682240"/>
            <a:ext cx="8747760" cy="146304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NAME SOMETHING YOU CAN PUT ON YOUR CV</a:t>
            </a:r>
          </a:p>
        </p:txBody>
      </p:sp>
    </p:spTree>
    <p:extLst>
      <p:ext uri="{BB962C8B-B14F-4D97-AF65-F5344CB8AC3E}">
        <p14:creationId xmlns:p14="http://schemas.microsoft.com/office/powerpoint/2010/main" val="630145752"/>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240510132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basic knowledge of student finance.</a:t>
              </a: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how to budget successfully.</a:t>
              </a: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the various financial support available in HE.</a:t>
              </a:r>
            </a:p>
          </p:txBody>
        </p:sp>
      </p:grpSp>
    </p:spTree>
    <p:extLst>
      <p:ext uri="{BB962C8B-B14F-4D97-AF65-F5344CB8AC3E}">
        <p14:creationId xmlns:p14="http://schemas.microsoft.com/office/powerpoint/2010/main" val="117797689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9273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ICEBREAKER</a:t>
            </a:r>
          </a:p>
        </p:txBody>
      </p:sp>
      <p:sp>
        <p:nvSpPr>
          <p:cNvPr id="6" name="TextBox 5"/>
          <p:cNvSpPr txBox="1"/>
          <p:nvPr/>
        </p:nvSpPr>
        <p:spPr>
          <a:xfrm>
            <a:off x="389809" y="2699171"/>
            <a:ext cx="11493061" cy="3231654"/>
          </a:xfrm>
          <a:prstGeom prst="rect">
            <a:avLst/>
          </a:prstGeom>
          <a:noFill/>
        </p:spPr>
        <p:txBody>
          <a:bodyPr wrap="square" rtlCol="0">
            <a:spAutoFit/>
          </a:bodyPr>
          <a:lstStyle/>
          <a:p>
            <a:pPr algn="ctr"/>
            <a:r>
              <a:rPr lang="en-GB" sz="2400" b="1" dirty="0"/>
              <a:t>Answer the following question:</a:t>
            </a:r>
          </a:p>
          <a:p>
            <a:pPr algn="ctr"/>
            <a:r>
              <a:rPr lang="en-GB" sz="2400" dirty="0"/>
              <a:t>If you were earning £25,000 a year following your university studies, how much money would you pay each month to repay your loan?</a:t>
            </a:r>
          </a:p>
          <a:p>
            <a:pPr algn="ctr"/>
            <a:endParaRPr lang="en-GB" sz="2400" dirty="0"/>
          </a:p>
          <a:p>
            <a:pPr marL="457200" indent="-457200" algn="ctr">
              <a:lnSpc>
                <a:spcPct val="150000"/>
              </a:lnSpc>
              <a:buAutoNum type="alphaUcParenR"/>
            </a:pPr>
            <a:r>
              <a:rPr lang="en-GB" sz="2400" dirty="0"/>
              <a:t>6-inch Meatball Marinara Subway (£3.59)</a:t>
            </a:r>
          </a:p>
          <a:p>
            <a:pPr marL="457200" indent="-457200" algn="ctr">
              <a:lnSpc>
                <a:spcPct val="150000"/>
              </a:lnSpc>
              <a:buAutoNum type="alphaUcParenR"/>
            </a:pPr>
            <a:endParaRPr lang="en-GB" sz="2400" dirty="0"/>
          </a:p>
          <a:p>
            <a:pPr algn="ctr">
              <a:lnSpc>
                <a:spcPct val="150000"/>
              </a:lnSpc>
            </a:pPr>
            <a:r>
              <a:rPr lang="en-GB" sz="2400" dirty="0"/>
              <a:t>C) A KFC Chicken Zinger Burger (£4.79)</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STUDENT FINANCE</a:t>
            </a:r>
          </a:p>
        </p:txBody>
      </p:sp>
      <p:sp>
        <p:nvSpPr>
          <p:cNvPr id="2" name="Rectangle 1"/>
          <p:cNvSpPr/>
          <p:nvPr/>
        </p:nvSpPr>
        <p:spPr>
          <a:xfrm>
            <a:off x="3001506" y="4844798"/>
            <a:ext cx="6269665" cy="461665"/>
          </a:xfrm>
          <a:prstGeom prst="rect">
            <a:avLst/>
          </a:prstGeom>
        </p:spPr>
        <p:txBody>
          <a:bodyPr wrap="none">
            <a:spAutoFit/>
          </a:bodyPr>
          <a:lstStyle/>
          <a:p>
            <a:r>
              <a:rPr lang="en-GB" sz="2400" dirty="0"/>
              <a:t>B) A free sample from a shop in town (FREE)</a:t>
            </a:r>
          </a:p>
        </p:txBody>
      </p:sp>
    </p:spTree>
    <p:extLst>
      <p:ext uri="{BB962C8B-B14F-4D97-AF65-F5344CB8AC3E}">
        <p14:creationId xmlns:p14="http://schemas.microsoft.com/office/powerpoint/2010/main" val="17777369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par>
                                <p:cTn id="7" presetID="3" presetClass="emph" presetSubtype="2" fill="hold" grpId="1" nodeType="withEffect">
                                  <p:stCondLst>
                                    <p:cond delay="0"/>
                                  </p:stCondLst>
                                  <p:iterate type="lt">
                                    <p:tmPct val="0"/>
                                  </p:iterate>
                                  <p:childTnLst>
                                    <p:animClr clrSpc="rgb" dir="cw">
                                      <p:cBhvr override="childStyle">
                                        <p:cTn id="8" dur="2000" fill="hold"/>
                                        <p:tgtEl>
                                          <p:spTgt spid="2"/>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9273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ICEBREAKER</a:t>
            </a:r>
          </a:p>
        </p:txBody>
      </p:sp>
      <p:sp>
        <p:nvSpPr>
          <p:cNvPr id="6" name="TextBox 5"/>
          <p:cNvSpPr txBox="1"/>
          <p:nvPr/>
        </p:nvSpPr>
        <p:spPr>
          <a:xfrm>
            <a:off x="389809" y="2690800"/>
            <a:ext cx="11493061" cy="2677656"/>
          </a:xfrm>
          <a:prstGeom prst="rect">
            <a:avLst/>
          </a:prstGeom>
          <a:noFill/>
        </p:spPr>
        <p:txBody>
          <a:bodyPr wrap="square" rtlCol="0">
            <a:spAutoFit/>
          </a:bodyPr>
          <a:lstStyle/>
          <a:p>
            <a:pPr algn="ctr"/>
            <a:r>
              <a:rPr lang="en-GB" sz="2400" b="1" dirty="0"/>
              <a:t>Answer the following question:</a:t>
            </a:r>
          </a:p>
          <a:p>
            <a:pPr algn="ctr"/>
            <a:r>
              <a:rPr lang="en-GB" sz="2400" dirty="0"/>
              <a:t>If you were earning £30,000 a year following your university studies, how much money would you pay each month to repay your loan?</a:t>
            </a:r>
          </a:p>
          <a:p>
            <a:pPr algn="ctr"/>
            <a:endParaRPr lang="en-GB" sz="2400" dirty="0"/>
          </a:p>
          <a:p>
            <a:pPr marL="457200" indent="-457200" algn="ctr">
              <a:lnSpc>
                <a:spcPct val="150000"/>
              </a:lnSpc>
              <a:buAutoNum type="alphaUcParenR"/>
            </a:pPr>
            <a:r>
              <a:rPr lang="en-GB" sz="2400" dirty="0"/>
              <a:t>Sky TV and Superfast Broadband (£39) </a:t>
            </a:r>
          </a:p>
          <a:p>
            <a:pPr marL="457200" indent="-457200" algn="ctr">
              <a:lnSpc>
                <a:spcPct val="150000"/>
              </a:lnSpc>
              <a:buAutoNum type="alphaUcParenR"/>
            </a:pPr>
            <a:r>
              <a:rPr lang="en-GB" sz="2400" dirty="0"/>
              <a:t>1 adult ticket to watch a Wolverhampton Wanderers F.C. home game (£41.50)</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STUDENT FINANCE</a:t>
            </a:r>
          </a:p>
        </p:txBody>
      </p:sp>
      <p:sp>
        <p:nvSpPr>
          <p:cNvPr id="2" name="Rectangle 1"/>
          <p:cNvSpPr/>
          <p:nvPr/>
        </p:nvSpPr>
        <p:spPr>
          <a:xfrm>
            <a:off x="1857378" y="5368456"/>
            <a:ext cx="6957354" cy="830997"/>
          </a:xfrm>
          <a:prstGeom prst="rect">
            <a:avLst/>
          </a:prstGeom>
        </p:spPr>
        <p:txBody>
          <a:bodyPr wrap="none">
            <a:spAutoFit/>
          </a:bodyPr>
          <a:lstStyle/>
          <a:p>
            <a:r>
              <a:rPr lang="en-GB" sz="2400" dirty="0"/>
              <a:t>C) 6.5 x 20 piece </a:t>
            </a:r>
            <a:r>
              <a:rPr lang="en-GB" sz="2400" dirty="0" err="1"/>
              <a:t>McNugget</a:t>
            </a:r>
            <a:r>
              <a:rPr lang="en-GB" sz="2400" dirty="0"/>
              <a:t> share boxes (£37.50)</a:t>
            </a:r>
          </a:p>
          <a:p>
            <a:endParaRPr lang="en-GB" sz="2400" dirty="0"/>
          </a:p>
        </p:txBody>
      </p:sp>
    </p:spTree>
    <p:extLst>
      <p:ext uri="{BB962C8B-B14F-4D97-AF65-F5344CB8AC3E}">
        <p14:creationId xmlns:p14="http://schemas.microsoft.com/office/powerpoint/2010/main" val="32143112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par>
                                <p:cTn id="7" presetID="3" presetClass="emph" presetSubtype="2" fill="hold" grpId="1" nodeType="withEffect">
                                  <p:stCondLst>
                                    <p:cond delay="0"/>
                                  </p:stCondLst>
                                  <p:iterate type="lt">
                                    <p:tmPct val="0"/>
                                  </p:iterate>
                                  <p:childTnLst>
                                    <p:animClr clrSpc="rgb" dir="cw">
                                      <p:cBhvr override="childStyle">
                                        <p:cTn id="8" dur="2000" fill="hold"/>
                                        <p:tgtEl>
                                          <p:spTgt spid="2">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43243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STUDENT FINANCE</a:t>
            </a:r>
          </a:p>
        </p:txBody>
      </p:sp>
      <p:pic>
        <p:nvPicPr>
          <p:cNvPr id="5" name="Picture 2" descr="Image result for mone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08" y="1547188"/>
            <a:ext cx="2743200" cy="2057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32908" y="5188557"/>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B050"/>
                </a:solidFill>
              </a:rPr>
              <a:t>These loans do not need to be paid back until your have finished university and are earning a set amount.</a:t>
            </a:r>
          </a:p>
        </p:txBody>
      </p:sp>
      <p:sp>
        <p:nvSpPr>
          <p:cNvPr id="7" name="Rounded Rectangle 6"/>
          <p:cNvSpPr/>
          <p:nvPr/>
        </p:nvSpPr>
        <p:spPr>
          <a:xfrm>
            <a:off x="2367151" y="3548630"/>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70C0"/>
                </a:solidFill>
              </a:rPr>
              <a:t>A </a:t>
            </a:r>
            <a:r>
              <a:rPr lang="en-GB" sz="3200" b="1" dirty="0">
                <a:solidFill>
                  <a:srgbClr val="0070C0"/>
                </a:solidFill>
              </a:rPr>
              <a:t>maintenance loan</a:t>
            </a:r>
            <a:r>
              <a:rPr lang="en-GB" sz="3200" dirty="0">
                <a:solidFill>
                  <a:srgbClr val="0070C0"/>
                </a:solidFill>
              </a:rPr>
              <a:t> can help to cover your </a:t>
            </a:r>
            <a:r>
              <a:rPr lang="en-GB" sz="3200" u="sng" dirty="0">
                <a:solidFill>
                  <a:srgbClr val="0070C0"/>
                </a:solidFill>
              </a:rPr>
              <a:t>living costs. </a:t>
            </a:r>
          </a:p>
        </p:txBody>
      </p:sp>
      <p:sp>
        <p:nvSpPr>
          <p:cNvPr id="8" name="Rounded Rectangle 7"/>
          <p:cNvSpPr/>
          <p:nvPr/>
        </p:nvSpPr>
        <p:spPr>
          <a:xfrm>
            <a:off x="3686476" y="1916558"/>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9193"/>
                </a:solidFill>
              </a:rPr>
              <a:t>You </a:t>
            </a:r>
            <a:r>
              <a:rPr lang="en-GB" sz="3200" u="sng" dirty="0">
                <a:solidFill>
                  <a:srgbClr val="009193"/>
                </a:solidFill>
              </a:rPr>
              <a:t>don’t</a:t>
            </a:r>
            <a:r>
              <a:rPr lang="en-GB" sz="3200" dirty="0">
                <a:solidFill>
                  <a:srgbClr val="009193"/>
                </a:solidFill>
              </a:rPr>
              <a:t> have to pay your </a:t>
            </a:r>
            <a:r>
              <a:rPr lang="en-GB" sz="3200" b="1" dirty="0">
                <a:solidFill>
                  <a:srgbClr val="009193"/>
                </a:solidFill>
              </a:rPr>
              <a:t>course fees </a:t>
            </a:r>
            <a:r>
              <a:rPr lang="en-GB" sz="3200" dirty="0">
                <a:solidFill>
                  <a:srgbClr val="009193"/>
                </a:solidFill>
              </a:rPr>
              <a:t>up front!</a:t>
            </a:r>
            <a:endParaRPr lang="en-GB" sz="3200" dirty="0">
              <a:solidFill>
                <a:schemeClr val="tx1"/>
              </a:solidFill>
              <a:latin typeface="Arial Black" panose="020B0A04020102020204" pitchFamily="34" charset="0"/>
            </a:endParaRPr>
          </a:p>
        </p:txBody>
      </p:sp>
      <p:sp>
        <p:nvSpPr>
          <p:cNvPr id="9" name="Rounded Rectangle 8"/>
          <p:cNvSpPr/>
          <p:nvPr/>
        </p:nvSpPr>
        <p:spPr>
          <a:xfrm>
            <a:off x="3686476" y="1916558"/>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Arial Black" panose="020B0A04020102020204" pitchFamily="34" charset="0"/>
              </a:rPr>
              <a:t>TUITION FEE LOAN</a:t>
            </a:r>
          </a:p>
        </p:txBody>
      </p:sp>
      <p:sp>
        <p:nvSpPr>
          <p:cNvPr id="10" name="Rounded Rectangle 9"/>
          <p:cNvSpPr/>
          <p:nvPr/>
        </p:nvSpPr>
        <p:spPr>
          <a:xfrm>
            <a:off x="2367151" y="3551248"/>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432908" y="5185939"/>
            <a:ext cx="7911966" cy="131866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827615" y="3918190"/>
            <a:ext cx="4991046" cy="584775"/>
          </a:xfrm>
          <a:prstGeom prst="rect">
            <a:avLst/>
          </a:prstGeom>
        </p:spPr>
        <p:txBody>
          <a:bodyPr wrap="none">
            <a:spAutoFit/>
          </a:bodyPr>
          <a:lstStyle/>
          <a:p>
            <a:pPr algn="ctr"/>
            <a:r>
              <a:rPr lang="en-GB" sz="3200" dirty="0">
                <a:latin typeface="Arial Black" panose="020B0A04020102020204" pitchFamily="34" charset="0"/>
              </a:rPr>
              <a:t>MAINTENANCE LOAN</a:t>
            </a:r>
          </a:p>
        </p:txBody>
      </p:sp>
      <p:sp>
        <p:nvSpPr>
          <p:cNvPr id="13" name="Rectangle 12"/>
          <p:cNvSpPr/>
          <p:nvPr/>
        </p:nvSpPr>
        <p:spPr>
          <a:xfrm>
            <a:off x="2895151" y="5552881"/>
            <a:ext cx="2987486" cy="584775"/>
          </a:xfrm>
          <a:prstGeom prst="rect">
            <a:avLst/>
          </a:prstGeom>
        </p:spPr>
        <p:txBody>
          <a:bodyPr wrap="none">
            <a:spAutoFit/>
          </a:bodyPr>
          <a:lstStyle/>
          <a:p>
            <a:pPr algn="ctr"/>
            <a:r>
              <a:rPr lang="en-GB" sz="3200" dirty="0">
                <a:latin typeface="Arial Black" panose="020B0A04020102020204" pitchFamily="34" charset="0"/>
              </a:rPr>
              <a:t>REPAYMENT</a:t>
            </a:r>
          </a:p>
        </p:txBody>
      </p:sp>
    </p:spTree>
    <p:extLst>
      <p:ext uri="{BB962C8B-B14F-4D97-AF65-F5344CB8AC3E}">
        <p14:creationId xmlns:p14="http://schemas.microsoft.com/office/powerpoint/2010/main" val="11380715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12"/>
                                        </p:tgtEl>
                                        <p:attrNameLst>
                                          <p:attrName>ppt_w</p:attrName>
                                        </p:attrNameLst>
                                      </p:cBhvr>
                                      <p:tavLst>
                                        <p:tav tm="0">
                                          <p:val>
                                            <p:strVal val="ppt_w"/>
                                          </p:val>
                                        </p:tav>
                                        <p:tav tm="100000">
                                          <p:val>
                                            <p:fltVal val="0"/>
                                          </p:val>
                                        </p:tav>
                                      </p:tavLst>
                                    </p:anim>
                                    <p:anim calcmode="lin" valueType="num">
                                      <p:cBhvr>
                                        <p:cTn id="19" dur="500"/>
                                        <p:tgtEl>
                                          <p:spTgt spid="12"/>
                                        </p:tgtEl>
                                        <p:attrNameLst>
                                          <p:attrName>ppt_h</p:attrName>
                                        </p:attrNameLst>
                                      </p:cBhvr>
                                      <p:tavLst>
                                        <p:tav tm="0">
                                          <p:val>
                                            <p:strVal val="ppt_h"/>
                                          </p:val>
                                        </p:tav>
                                        <p:tav tm="100000">
                                          <p:val>
                                            <p:fltVal val="0"/>
                                          </p:val>
                                        </p:tav>
                                      </p:tavLst>
                                    </p:anim>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1"/>
                                        </p:tgtEl>
                                        <p:attrNameLst>
                                          <p:attrName>ppt_w</p:attrName>
                                        </p:attrNameLst>
                                      </p:cBhvr>
                                      <p:tavLst>
                                        <p:tav tm="0">
                                          <p:val>
                                            <p:strVal val="ppt_w"/>
                                          </p:val>
                                        </p:tav>
                                        <p:tav tm="100000">
                                          <p:val>
                                            <p:fltVal val="0"/>
                                          </p:val>
                                        </p:tav>
                                      </p:tavLst>
                                    </p:anim>
                                    <p:anim calcmode="lin" valueType="num">
                                      <p:cBhvr>
                                        <p:cTn id="26" dur="500"/>
                                        <p:tgtEl>
                                          <p:spTgt spid="11"/>
                                        </p:tgtEl>
                                        <p:attrNameLst>
                                          <p:attrName>ppt_h</p:attrName>
                                        </p:attrNameLst>
                                      </p:cBhvr>
                                      <p:tavLst>
                                        <p:tav tm="0">
                                          <p:val>
                                            <p:strVal val="ppt_h"/>
                                          </p:val>
                                        </p:tav>
                                        <p:tav tm="100000">
                                          <p:val>
                                            <p:fltVal val="0"/>
                                          </p:val>
                                        </p:tav>
                                      </p:tavLst>
                                    </p:anim>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53" presetClass="exit" presetSubtype="32" fill="hold" grpId="0" nodeType="withEffect">
                                  <p:stCondLst>
                                    <p:cond delay="0"/>
                                  </p:stCondLst>
                                  <p:childTnLst>
                                    <p:anim calcmode="lin" valueType="num">
                                      <p:cBhvr>
                                        <p:cTn id="30" dur="500"/>
                                        <p:tgtEl>
                                          <p:spTgt spid="13"/>
                                        </p:tgtEl>
                                        <p:attrNameLst>
                                          <p:attrName>ppt_w</p:attrName>
                                        </p:attrNameLst>
                                      </p:cBhvr>
                                      <p:tavLst>
                                        <p:tav tm="0">
                                          <p:val>
                                            <p:strVal val="ppt_w"/>
                                          </p:val>
                                        </p:tav>
                                        <p:tav tm="100000">
                                          <p:val>
                                            <p:fltVal val="0"/>
                                          </p:val>
                                        </p:tav>
                                      </p:tavLst>
                                    </p:anim>
                                    <p:anim calcmode="lin" valueType="num">
                                      <p:cBhvr>
                                        <p:cTn id="31" dur="500"/>
                                        <p:tgtEl>
                                          <p:spTgt spid="13"/>
                                        </p:tgtEl>
                                        <p:attrNameLst>
                                          <p:attrName>ppt_h</p:attrName>
                                        </p:attrNameLst>
                                      </p:cBhvr>
                                      <p:tavLst>
                                        <p:tav tm="0">
                                          <p:val>
                                            <p:strVal val="ppt_h"/>
                                          </p:val>
                                        </p:tav>
                                        <p:tav tm="100000">
                                          <p:val>
                                            <p:fltVal val="0"/>
                                          </p:val>
                                        </p:tav>
                                      </p:tavLst>
                                    </p:anim>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4290453"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STUDENT FINANCE</a:t>
            </a:r>
          </a:p>
        </p:txBody>
      </p:sp>
      <p:sp>
        <p:nvSpPr>
          <p:cNvPr id="2" name="TextBox 1"/>
          <p:cNvSpPr txBox="1"/>
          <p:nvPr/>
        </p:nvSpPr>
        <p:spPr>
          <a:xfrm>
            <a:off x="-22524" y="6549390"/>
            <a:ext cx="3830435" cy="307777"/>
          </a:xfrm>
          <a:prstGeom prst="rect">
            <a:avLst/>
          </a:prstGeom>
          <a:noFill/>
        </p:spPr>
        <p:txBody>
          <a:bodyPr wrap="square" rtlCol="0">
            <a:spAutoFit/>
          </a:bodyPr>
          <a:lstStyle/>
          <a:p>
            <a:r>
              <a:rPr lang="en-GB" sz="1400" i="1" dirty="0">
                <a:solidFill>
                  <a:srgbClr val="FF0000"/>
                </a:solidFill>
              </a:rPr>
              <a:t>Figures correct as of August 2023*</a:t>
            </a:r>
          </a:p>
        </p:txBody>
      </p:sp>
      <p:graphicFrame>
        <p:nvGraphicFramePr>
          <p:cNvPr id="16" name="Table 15">
            <a:extLst>
              <a:ext uri="{FF2B5EF4-FFF2-40B4-BE49-F238E27FC236}">
                <a16:creationId xmlns:a16="http://schemas.microsoft.com/office/drawing/2014/main" id="{DF6AD6B8-571D-ADDC-07A6-A3D69827656F}"/>
              </a:ext>
            </a:extLst>
          </p:cNvPr>
          <p:cNvGraphicFramePr>
            <a:graphicFrameLocks noGrp="1"/>
          </p:cNvGraphicFramePr>
          <p:nvPr>
            <p:extLst>
              <p:ext uri="{D42A27DB-BD31-4B8C-83A1-F6EECF244321}">
                <p14:modId xmlns:p14="http://schemas.microsoft.com/office/powerpoint/2010/main" val="3866088204"/>
              </p:ext>
            </p:extLst>
          </p:nvPr>
        </p:nvGraphicFramePr>
        <p:xfrm>
          <a:off x="1027133" y="2034589"/>
          <a:ext cx="9513870" cy="3144034"/>
        </p:xfrm>
        <a:graphic>
          <a:graphicData uri="http://schemas.openxmlformats.org/drawingml/2006/table">
            <a:tbl>
              <a:tblPr/>
              <a:tblGrid>
                <a:gridCol w="4756935">
                  <a:extLst>
                    <a:ext uri="{9D8B030D-6E8A-4147-A177-3AD203B41FA5}">
                      <a16:colId xmlns:a16="http://schemas.microsoft.com/office/drawing/2014/main" val="3744529006"/>
                    </a:ext>
                  </a:extLst>
                </a:gridCol>
                <a:gridCol w="4756935">
                  <a:extLst>
                    <a:ext uri="{9D8B030D-6E8A-4147-A177-3AD203B41FA5}">
                      <a16:colId xmlns:a16="http://schemas.microsoft.com/office/drawing/2014/main" val="2471437501"/>
                    </a:ext>
                  </a:extLst>
                </a:gridCol>
              </a:tblGrid>
              <a:tr h="870026">
                <a:tc>
                  <a:txBody>
                    <a:bodyPr/>
                    <a:lstStyle/>
                    <a:p>
                      <a:pPr algn="ctr" fontAlgn="t"/>
                      <a:r>
                        <a:rPr lang="en-GB" sz="2800" b="1" i="0" u="none" strike="noStrike" dirty="0">
                          <a:solidFill>
                            <a:srgbClr val="FFFFFF"/>
                          </a:solidFill>
                          <a:effectLst/>
                          <a:latin typeface="Arial" panose="020B0604020202020204" pitchFamily="34" charset="0"/>
                        </a:rPr>
                        <a:t>Income each year before tax</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GB" sz="2800" b="1" i="0" u="none" strike="noStrike" dirty="0">
                          <a:solidFill>
                            <a:srgbClr val="FFFFFF"/>
                          </a:solidFill>
                          <a:effectLst/>
                          <a:latin typeface="Arial" panose="020B0604020202020204" pitchFamily="34" charset="0"/>
                        </a:rPr>
                        <a:t>Approximate monthly repayment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823728442"/>
                  </a:ext>
                </a:extLst>
              </a:tr>
              <a:tr h="568502">
                <a:tc>
                  <a:txBody>
                    <a:bodyPr/>
                    <a:lstStyle/>
                    <a:p>
                      <a:pPr algn="r" fontAlgn="t"/>
                      <a:r>
                        <a:rPr lang="en-GB" sz="2800" b="0" i="0" u="none" strike="noStrike" dirty="0">
                          <a:solidFill>
                            <a:srgbClr val="0B0C0C"/>
                          </a:solidFill>
                          <a:effectLst/>
                          <a:latin typeface="Arial" panose="020B0604020202020204" pitchFamily="34" charset="0"/>
                        </a:rPr>
                        <a:t>£25,000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800" b="0" i="0" u="none" strike="noStrike" dirty="0">
                          <a:solidFill>
                            <a:srgbClr val="0B0C0C"/>
                          </a:solidFill>
                          <a:effectLst/>
                          <a:latin typeface="Arial" panose="020B0604020202020204" pitchFamily="34" charset="0"/>
                        </a:rPr>
                        <a:t>£0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7081922"/>
                  </a:ext>
                </a:extLst>
              </a:tr>
              <a:tr h="568502">
                <a:tc>
                  <a:txBody>
                    <a:bodyPr/>
                    <a:lstStyle/>
                    <a:p>
                      <a:pPr algn="r" fontAlgn="t"/>
                      <a:r>
                        <a:rPr lang="en-GB" sz="2800" b="0" i="0" u="none" strike="noStrike">
                          <a:solidFill>
                            <a:srgbClr val="0B0C0C"/>
                          </a:solidFill>
                          <a:effectLst/>
                          <a:latin typeface="Arial" panose="020B0604020202020204" pitchFamily="34" charset="0"/>
                        </a:rPr>
                        <a:t>£30,000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n-GB" sz="2800" b="0" i="0" u="none" strike="noStrike" dirty="0">
                          <a:solidFill>
                            <a:srgbClr val="0B0C0C"/>
                          </a:solidFill>
                          <a:effectLst/>
                          <a:latin typeface="Arial" panose="020B0604020202020204" pitchFamily="34" charset="0"/>
                        </a:rPr>
                        <a:t>£38</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46805844"/>
                  </a:ext>
                </a:extLst>
              </a:tr>
              <a:tr h="568502">
                <a:tc>
                  <a:txBody>
                    <a:bodyPr/>
                    <a:lstStyle/>
                    <a:p>
                      <a:pPr algn="r" fontAlgn="t"/>
                      <a:r>
                        <a:rPr lang="en-GB" sz="2800" b="0" i="0" u="none" strike="noStrike">
                          <a:solidFill>
                            <a:srgbClr val="0B0C0C"/>
                          </a:solidFill>
                          <a:effectLst/>
                          <a:latin typeface="Arial" panose="020B0604020202020204" pitchFamily="34" charset="0"/>
                        </a:rPr>
                        <a:t>£35,000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GB" sz="2800" b="0" i="0" u="none" strike="noStrike" dirty="0">
                          <a:solidFill>
                            <a:srgbClr val="0B0C0C"/>
                          </a:solidFill>
                          <a:effectLst/>
                          <a:latin typeface="Arial" panose="020B0604020202020204" pitchFamily="34" charset="0"/>
                        </a:rPr>
                        <a:t>£75</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476315"/>
                  </a:ext>
                </a:extLst>
              </a:tr>
              <a:tr h="568502">
                <a:tc>
                  <a:txBody>
                    <a:bodyPr/>
                    <a:lstStyle/>
                    <a:p>
                      <a:pPr algn="r" fontAlgn="t"/>
                      <a:r>
                        <a:rPr lang="en-GB" sz="2800" b="0" i="0" u="none" strike="noStrike">
                          <a:solidFill>
                            <a:srgbClr val="0B0C0C"/>
                          </a:solidFill>
                          <a:effectLst/>
                          <a:latin typeface="Arial" panose="020B0604020202020204" pitchFamily="34" charset="0"/>
                        </a:rPr>
                        <a:t>£40,000</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t"/>
                      <a:r>
                        <a:rPr lang="en-GB" sz="2800" b="0" i="0" u="none" strike="noStrike" dirty="0">
                          <a:solidFill>
                            <a:srgbClr val="0B0C0C"/>
                          </a:solidFill>
                          <a:effectLst/>
                          <a:latin typeface="Arial" panose="020B0604020202020204" pitchFamily="34" charset="0"/>
                        </a:rPr>
                        <a:t>£113</a:t>
                      </a:r>
                    </a:p>
                  </a:txBody>
                  <a:tcPr marL="6350" marR="6350" marT="63500" marB="635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43741584"/>
                  </a:ext>
                </a:extLst>
              </a:tr>
            </a:tbl>
          </a:graphicData>
        </a:graphic>
      </p:graphicFrame>
    </p:spTree>
    <p:extLst>
      <p:ext uri="{BB962C8B-B14F-4D97-AF65-F5344CB8AC3E}">
        <p14:creationId xmlns:p14="http://schemas.microsoft.com/office/powerpoint/2010/main" val="292035735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679" y="1142190"/>
            <a:ext cx="11220421" cy="523220"/>
          </a:xfrm>
          <a:prstGeom prst="rect">
            <a:avLst/>
          </a:prstGeom>
          <a:noFill/>
        </p:spPr>
        <p:txBody>
          <a:bodyPr wrap="square" rtlCol="0">
            <a:spAutoFit/>
          </a:bodyPr>
          <a:lstStyle/>
          <a:p>
            <a:pPr algn="ctr"/>
            <a:r>
              <a:rPr lang="en-GB" sz="2800" b="1" dirty="0">
                <a:solidFill>
                  <a:srgbClr val="FF0000"/>
                </a:solidFill>
              </a:rPr>
              <a:t>Could you budget at university?</a:t>
            </a:r>
          </a:p>
        </p:txBody>
      </p:sp>
      <p:sp>
        <p:nvSpPr>
          <p:cNvPr id="3" name="TextBox 2"/>
          <p:cNvSpPr txBox="1"/>
          <p:nvPr/>
        </p:nvSpPr>
        <p:spPr>
          <a:xfrm>
            <a:off x="174639" y="3162300"/>
            <a:ext cx="11874499" cy="3108543"/>
          </a:xfrm>
          <a:prstGeom prst="rect">
            <a:avLst/>
          </a:prstGeom>
          <a:noFill/>
        </p:spPr>
        <p:txBody>
          <a:bodyPr wrap="square" rtlCol="0">
            <a:spAutoFit/>
          </a:bodyPr>
          <a:lstStyle/>
          <a:p>
            <a:pPr algn="ctr"/>
            <a:r>
              <a:rPr lang="en-GB" sz="2400" dirty="0"/>
              <a:t>In this activity, you’ll have to choose between some options as a university student.</a:t>
            </a:r>
          </a:p>
          <a:p>
            <a:pPr algn="ctr"/>
            <a:endParaRPr lang="en-GB" sz="2400" dirty="0"/>
          </a:p>
          <a:p>
            <a:pPr algn="ctr"/>
            <a:r>
              <a:rPr lang="en-GB" sz="2800" b="1" dirty="0">
                <a:solidFill>
                  <a:srgbClr val="FF0000"/>
                </a:solidFill>
              </a:rPr>
              <a:t>You have £150 to spend per week.</a:t>
            </a:r>
          </a:p>
          <a:p>
            <a:pPr algn="ctr"/>
            <a:endParaRPr lang="en-GB" sz="2400" dirty="0"/>
          </a:p>
          <a:p>
            <a:pPr algn="ctr"/>
            <a:r>
              <a:rPr lang="en-GB" sz="2400" dirty="0"/>
              <a:t>Different options have different costs! What will you choose to spend your money on?</a:t>
            </a:r>
          </a:p>
          <a:p>
            <a:pPr algn="ctr"/>
            <a:endParaRPr lang="en-GB" sz="2400" dirty="0"/>
          </a:p>
          <a:p>
            <a:pPr algn="ctr"/>
            <a:r>
              <a:rPr lang="en-GB" sz="2400" dirty="0"/>
              <a:t>Write down the cost of your choices and calculate your total. Did you stay within budget?</a:t>
            </a:r>
          </a:p>
        </p:txBody>
      </p:sp>
      <p:pic>
        <p:nvPicPr>
          <p:cNvPr id="5" name="Picture 4"/>
          <p:cNvPicPr>
            <a:picLocks noChangeAspect="1"/>
          </p:cNvPicPr>
          <p:nvPr/>
        </p:nvPicPr>
        <p:blipFill>
          <a:blip r:embed="rId3"/>
          <a:stretch>
            <a:fillRect/>
          </a:stretch>
        </p:blipFill>
        <p:spPr>
          <a:xfrm>
            <a:off x="9750579" y="1743096"/>
            <a:ext cx="1971521" cy="1228024"/>
          </a:xfrm>
          <a:prstGeom prst="rect">
            <a:avLst/>
          </a:prstGeom>
        </p:spPr>
      </p:pic>
      <p:pic>
        <p:nvPicPr>
          <p:cNvPr id="6" name="irc_mi" descr="Image result for victoria halls"/>
          <p:cNvPicPr>
            <a:picLocks noChangeAspect="1" noChangeArrowheads="1"/>
          </p:cNvPicPr>
          <p:nvPr/>
        </p:nvPicPr>
        <p:blipFill>
          <a:blip r:embed="rId4">
            <a:extLst>
              <a:ext uri="{28A0092B-C50C-407E-A947-70E740481C1C}">
                <a14:useLocalDpi xmlns:a14="http://schemas.microsoft.com/office/drawing/2010/main" val="0"/>
              </a:ext>
            </a:extLst>
          </a:blip>
          <a:srcRect t="7927" b="6319"/>
          <a:stretch>
            <a:fillRect/>
          </a:stretch>
        </p:blipFill>
        <p:spPr bwMode="auto">
          <a:xfrm>
            <a:off x="6351316" y="1767010"/>
            <a:ext cx="2107720" cy="130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7" name="Picture 3" descr="Home - West Seattle Bowl"/>
          <p:cNvPicPr>
            <a:picLocks noChangeAspect="1" noChangeArrowheads="1"/>
          </p:cNvPicPr>
          <p:nvPr/>
        </p:nvPicPr>
        <p:blipFill>
          <a:blip r:embed="rId5">
            <a:extLst>
              <a:ext uri="{28A0092B-C50C-407E-A947-70E740481C1C}">
                <a14:useLocalDpi xmlns:a14="http://schemas.microsoft.com/office/drawing/2010/main" val="0"/>
              </a:ext>
            </a:extLst>
          </a:blip>
          <a:srcRect l="16817" t="9158" r="33574" b="9158"/>
          <a:stretch>
            <a:fillRect/>
          </a:stretch>
        </p:blipFill>
        <p:spPr bwMode="auto">
          <a:xfrm>
            <a:off x="3775099" y="1767010"/>
            <a:ext cx="1279526"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323" descr="Image result for b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71" y="1810126"/>
            <a:ext cx="1977537" cy="131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Rectangle 8"/>
          <p:cNvSpPr/>
          <p:nvPr/>
        </p:nvSpPr>
        <p:spPr>
          <a:xfrm>
            <a:off x="501679" y="622184"/>
            <a:ext cx="272734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BUDGETING</a:t>
            </a:r>
          </a:p>
        </p:txBody>
      </p:sp>
    </p:spTree>
    <p:extLst>
      <p:ext uri="{BB962C8B-B14F-4D97-AF65-F5344CB8AC3E}">
        <p14:creationId xmlns:p14="http://schemas.microsoft.com/office/powerpoint/2010/main" val="3530354041"/>
      </p:ext>
    </p:extLst>
  </p:cSld>
  <p:clrMapOvr>
    <a:masterClrMapping/>
  </p:clrMapOvr>
  <p:transition spd="slow">
    <p:push/>
  </p:transition>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3048</TotalTime>
  <Words>1420</Words>
  <Application>Microsoft Office PowerPoint</Application>
  <PresentationFormat>Widescreen</PresentationFormat>
  <Paragraphs>224</Paragraphs>
  <Slides>32</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Black</vt:lpstr>
      <vt:lpstr>Calibri</vt:lpstr>
      <vt:lpstr>Roboto</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169</cp:revision>
  <dcterms:created xsi:type="dcterms:W3CDTF">2017-03-14T08:31:32Z</dcterms:created>
  <dcterms:modified xsi:type="dcterms:W3CDTF">2023-08-17T14:23:34Z</dcterms:modified>
</cp:coreProperties>
</file>