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73" r:id="rId2"/>
    <p:sldId id="276" r:id="rId3"/>
    <p:sldId id="285" r:id="rId4"/>
    <p:sldId id="305" r:id="rId5"/>
    <p:sldId id="289" r:id="rId6"/>
    <p:sldId id="307" r:id="rId7"/>
    <p:sldId id="308" r:id="rId8"/>
    <p:sldId id="306" r:id="rId9"/>
    <p:sldId id="299" r:id="rId10"/>
    <p:sldId id="300" r:id="rId11"/>
    <p:sldId id="301" r:id="rId12"/>
    <p:sldId id="302" r:id="rId13"/>
    <p:sldId id="288" r:id="rId14"/>
    <p:sldId id="3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17C"/>
    <a:srgbClr val="162D56"/>
    <a:srgbClr val="1D7CC7"/>
    <a:srgbClr val="3A87C4"/>
    <a:srgbClr val="1E2C52"/>
    <a:srgbClr val="009193"/>
    <a:srgbClr val="A91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E838B-F8E6-3E6E-81BD-3AFD33550503}" v="1" dt="2020-11-03T11:03:17.268"/>
    <p1510:client id="{27E1122C-C778-0893-4171-030B83526140}" v="686" dt="2020-10-27T14:47:02.397"/>
    <p1510:client id="{5351CD45-1C67-AFEF-4F56-17A89A5CDF1D}" v="29" dt="2020-10-27T15:23:49.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02" autoAdjust="0"/>
    <p:restoredTop sz="80866" autoAdjust="0"/>
  </p:normalViewPr>
  <p:slideViewPr>
    <p:cSldViewPr snapToGrid="0" snapToObjects="1">
      <p:cViewPr varScale="1">
        <p:scale>
          <a:sx n="54" d="100"/>
          <a:sy n="54" d="100"/>
        </p:scale>
        <p:origin x="832" y="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nwick, Georgia" userId="S::g.fenwick@wlv.ac.uk::7a8d7111-5516-43b0-b8c1-8a359c0d479b" providerId="AD" clId="Web-{27E1122C-C778-0893-4171-030B83526140}"/>
    <pc:docChg chg="addSld delSld modSld sldOrd">
      <pc:chgData name="Fenwick, Georgia" userId="S::g.fenwick@wlv.ac.uk::7a8d7111-5516-43b0-b8c1-8a359c0d479b" providerId="AD" clId="Web-{27E1122C-C778-0893-4171-030B83526140}" dt="2020-10-27T14:47:02.084" v="952"/>
      <pc:docMkLst>
        <pc:docMk/>
      </pc:docMkLst>
      <pc:sldChg chg="modSp">
        <pc:chgData name="Fenwick, Georgia" userId="S::g.fenwick@wlv.ac.uk::7a8d7111-5516-43b0-b8c1-8a359c0d479b" providerId="AD" clId="Web-{27E1122C-C778-0893-4171-030B83526140}" dt="2020-10-27T14:15:15.393" v="51" actId="20577"/>
        <pc:sldMkLst>
          <pc:docMk/>
          <pc:sldMk cId="1205035523" sldId="276"/>
        </pc:sldMkLst>
        <pc:spChg chg="mod">
          <ac:chgData name="Fenwick, Georgia" userId="S::g.fenwick@wlv.ac.uk::7a8d7111-5516-43b0-b8c1-8a359c0d479b" providerId="AD" clId="Web-{27E1122C-C778-0893-4171-030B83526140}" dt="2020-10-27T14:14:27.564" v="10"/>
          <ac:spMkLst>
            <pc:docMk/>
            <pc:sldMk cId="1205035523" sldId="276"/>
            <ac:spMk id="3" creationId="{00000000-0000-0000-0000-000000000000}"/>
          </ac:spMkLst>
        </pc:spChg>
        <pc:spChg chg="mod">
          <ac:chgData name="Fenwick, Georgia" userId="S::g.fenwick@wlv.ac.uk::7a8d7111-5516-43b0-b8c1-8a359c0d479b" providerId="AD" clId="Web-{27E1122C-C778-0893-4171-030B83526140}" dt="2020-10-27T14:14:21.580" v="9" actId="14100"/>
          <ac:spMkLst>
            <pc:docMk/>
            <pc:sldMk cId="1205035523" sldId="276"/>
            <ac:spMk id="4" creationId="{00000000-0000-0000-0000-000000000000}"/>
          </ac:spMkLst>
        </pc:spChg>
        <pc:spChg chg="mod">
          <ac:chgData name="Fenwick, Georgia" userId="S::g.fenwick@wlv.ac.uk::7a8d7111-5516-43b0-b8c1-8a359c0d479b" providerId="AD" clId="Web-{27E1122C-C778-0893-4171-030B83526140}" dt="2020-10-27T14:14:51.065" v="28" actId="20577"/>
          <ac:spMkLst>
            <pc:docMk/>
            <pc:sldMk cId="1205035523" sldId="276"/>
            <ac:spMk id="8" creationId="{00000000-0000-0000-0000-000000000000}"/>
          </ac:spMkLst>
        </pc:spChg>
        <pc:spChg chg="mod">
          <ac:chgData name="Fenwick, Georgia" userId="S::g.fenwick@wlv.ac.uk::7a8d7111-5516-43b0-b8c1-8a359c0d479b" providerId="AD" clId="Web-{27E1122C-C778-0893-4171-030B83526140}" dt="2020-10-27T14:14:29.517" v="11"/>
          <ac:spMkLst>
            <pc:docMk/>
            <pc:sldMk cId="1205035523" sldId="276"/>
            <ac:spMk id="9" creationId="{00000000-0000-0000-0000-000000000000}"/>
          </ac:spMkLst>
        </pc:spChg>
        <pc:spChg chg="mod">
          <ac:chgData name="Fenwick, Georgia" userId="S::g.fenwick@wlv.ac.uk::7a8d7111-5516-43b0-b8c1-8a359c0d479b" providerId="AD" clId="Web-{27E1122C-C778-0893-4171-030B83526140}" dt="2020-10-27T14:15:00.674" v="38" actId="20577"/>
          <ac:spMkLst>
            <pc:docMk/>
            <pc:sldMk cId="1205035523" sldId="276"/>
            <ac:spMk id="13" creationId="{00000000-0000-0000-0000-000000000000}"/>
          </ac:spMkLst>
        </pc:spChg>
        <pc:spChg chg="mod">
          <ac:chgData name="Fenwick, Georgia" userId="S::g.fenwick@wlv.ac.uk::7a8d7111-5516-43b0-b8c1-8a359c0d479b" providerId="AD" clId="Web-{27E1122C-C778-0893-4171-030B83526140}" dt="2020-10-27T14:14:31.361" v="12"/>
          <ac:spMkLst>
            <pc:docMk/>
            <pc:sldMk cId="1205035523" sldId="276"/>
            <ac:spMk id="14" creationId="{00000000-0000-0000-0000-000000000000}"/>
          </ac:spMkLst>
        </pc:spChg>
        <pc:spChg chg="mod">
          <ac:chgData name="Fenwick, Georgia" userId="S::g.fenwick@wlv.ac.uk::7a8d7111-5516-43b0-b8c1-8a359c0d479b" providerId="AD" clId="Web-{27E1122C-C778-0893-4171-030B83526140}" dt="2020-10-27T14:15:15.393" v="51" actId="20577"/>
          <ac:spMkLst>
            <pc:docMk/>
            <pc:sldMk cId="1205035523" sldId="276"/>
            <ac:spMk id="18" creationId="{00000000-0000-0000-0000-000000000000}"/>
          </ac:spMkLst>
        </pc:spChg>
      </pc:sldChg>
      <pc:sldChg chg="addSp delSp modSp delAnim modNotes">
        <pc:chgData name="Fenwick, Georgia" userId="S::g.fenwick@wlv.ac.uk::7a8d7111-5516-43b0-b8c1-8a359c0d479b" providerId="AD" clId="Web-{27E1122C-C778-0893-4171-030B83526140}" dt="2020-10-27T14:34:39.086" v="360"/>
        <pc:sldMkLst>
          <pc:docMk/>
          <pc:sldMk cId="2920357358" sldId="289"/>
        </pc:sldMkLst>
        <pc:spChg chg="mod">
          <ac:chgData name="Fenwick, Georgia" userId="S::g.fenwick@wlv.ac.uk::7a8d7111-5516-43b0-b8c1-8a359c0d479b" providerId="AD" clId="Web-{27E1122C-C778-0893-4171-030B83526140}" dt="2020-10-27T14:20:39.790" v="60" actId="14100"/>
          <ac:spMkLst>
            <pc:docMk/>
            <pc:sldMk cId="2920357358" sldId="289"/>
            <ac:spMk id="4" creationId="{00000000-0000-0000-0000-000000000000}"/>
          </ac:spMkLst>
        </pc:spChg>
        <pc:spChg chg="del">
          <ac:chgData name="Fenwick, Georgia" userId="S::g.fenwick@wlv.ac.uk::7a8d7111-5516-43b0-b8c1-8a359c0d479b" providerId="AD" clId="Web-{27E1122C-C778-0893-4171-030B83526140}" dt="2020-10-27T14:20:43.540" v="63"/>
          <ac:spMkLst>
            <pc:docMk/>
            <pc:sldMk cId="2920357358" sldId="289"/>
            <ac:spMk id="7" creationId="{00000000-0000-0000-0000-000000000000}"/>
          </ac:spMkLst>
        </pc:spChg>
        <pc:spChg chg="del">
          <ac:chgData name="Fenwick, Georgia" userId="S::g.fenwick@wlv.ac.uk::7a8d7111-5516-43b0-b8c1-8a359c0d479b" providerId="AD" clId="Web-{27E1122C-C778-0893-4171-030B83526140}" dt="2020-10-27T14:20:41.977" v="62"/>
          <ac:spMkLst>
            <pc:docMk/>
            <pc:sldMk cId="2920357358" sldId="289"/>
            <ac:spMk id="8" creationId="{00000000-0000-0000-0000-000000000000}"/>
          </ac:spMkLst>
        </pc:spChg>
        <pc:spChg chg="add mod">
          <ac:chgData name="Fenwick, Georgia" userId="S::g.fenwick@wlv.ac.uk::7a8d7111-5516-43b0-b8c1-8a359c0d479b" providerId="AD" clId="Web-{27E1122C-C778-0893-4171-030B83526140}" dt="2020-10-27T14:30:24.254" v="137" actId="1076"/>
          <ac:spMkLst>
            <pc:docMk/>
            <pc:sldMk cId="2920357358" sldId="289"/>
            <ac:spMk id="12" creationId="{8E680D77-53FB-4132-BD83-3DCC08292AA5}"/>
          </ac:spMkLst>
        </pc:spChg>
        <pc:spChg chg="add mod">
          <ac:chgData name="Fenwick, Georgia" userId="S::g.fenwick@wlv.ac.uk::7a8d7111-5516-43b0-b8c1-8a359c0d479b" providerId="AD" clId="Web-{27E1122C-C778-0893-4171-030B83526140}" dt="2020-10-27T14:30:37.660" v="148" actId="20577"/>
          <ac:spMkLst>
            <pc:docMk/>
            <pc:sldMk cId="2920357358" sldId="289"/>
            <ac:spMk id="13" creationId="{379AA715-2853-490E-8E98-EE547AF30A65}"/>
          </ac:spMkLst>
        </pc:spChg>
        <pc:spChg chg="add mod">
          <ac:chgData name="Fenwick, Georgia" userId="S::g.fenwick@wlv.ac.uk::7a8d7111-5516-43b0-b8c1-8a359c0d479b" providerId="AD" clId="Web-{27E1122C-C778-0893-4171-030B83526140}" dt="2020-10-27T14:31:12.442" v="195" actId="1076"/>
          <ac:spMkLst>
            <pc:docMk/>
            <pc:sldMk cId="2920357358" sldId="289"/>
            <ac:spMk id="14" creationId="{F7712300-2457-48B0-B0DF-729D874D4D17}"/>
          </ac:spMkLst>
        </pc:spChg>
        <pc:spChg chg="add mod">
          <ac:chgData name="Fenwick, Georgia" userId="S::g.fenwick@wlv.ac.uk::7a8d7111-5516-43b0-b8c1-8a359c0d479b" providerId="AD" clId="Web-{27E1122C-C778-0893-4171-030B83526140}" dt="2020-10-27T14:32:14.146" v="215" actId="20577"/>
          <ac:spMkLst>
            <pc:docMk/>
            <pc:sldMk cId="2920357358" sldId="289"/>
            <ac:spMk id="15" creationId="{D94CABA0-C569-4A3F-ACB3-37237CDC62D9}"/>
          </ac:spMkLst>
        </pc:spChg>
        <pc:spChg chg="add mod">
          <ac:chgData name="Fenwick, Georgia" userId="S::g.fenwick@wlv.ac.uk::7a8d7111-5516-43b0-b8c1-8a359c0d479b" providerId="AD" clId="Web-{27E1122C-C778-0893-4171-030B83526140}" dt="2020-10-27T14:32:27.209" v="228" actId="20577"/>
          <ac:spMkLst>
            <pc:docMk/>
            <pc:sldMk cId="2920357358" sldId="289"/>
            <ac:spMk id="16" creationId="{CB6E8541-5787-493D-A01E-EDF526359775}"/>
          </ac:spMkLst>
        </pc:spChg>
        <pc:spChg chg="add mod">
          <ac:chgData name="Fenwick, Georgia" userId="S::g.fenwick@wlv.ac.uk::7a8d7111-5516-43b0-b8c1-8a359c0d479b" providerId="AD" clId="Web-{27E1122C-C778-0893-4171-030B83526140}" dt="2020-10-27T14:32:46.491" v="238" actId="1076"/>
          <ac:spMkLst>
            <pc:docMk/>
            <pc:sldMk cId="2920357358" sldId="289"/>
            <ac:spMk id="17" creationId="{5DFDA367-325A-4F68-AFBE-F3ED6DA81599}"/>
          </ac:spMkLst>
        </pc:spChg>
        <pc:spChg chg="add mod">
          <ac:chgData name="Fenwick, Georgia" userId="S::g.fenwick@wlv.ac.uk::7a8d7111-5516-43b0-b8c1-8a359c0d479b" providerId="AD" clId="Web-{27E1122C-C778-0893-4171-030B83526140}" dt="2020-10-27T14:33:31.694" v="249" actId="1076"/>
          <ac:spMkLst>
            <pc:docMk/>
            <pc:sldMk cId="2920357358" sldId="289"/>
            <ac:spMk id="18" creationId="{549047EE-43A3-4038-A1BD-ABC4FEA690F5}"/>
          </ac:spMkLst>
        </pc:spChg>
        <pc:spChg chg="add mod">
          <ac:chgData name="Fenwick, Georgia" userId="S::g.fenwick@wlv.ac.uk::7a8d7111-5516-43b0-b8c1-8a359c0d479b" providerId="AD" clId="Web-{27E1122C-C778-0893-4171-030B83526140}" dt="2020-10-27T14:33:38.491" v="251" actId="1076"/>
          <ac:spMkLst>
            <pc:docMk/>
            <pc:sldMk cId="2920357358" sldId="289"/>
            <ac:spMk id="19" creationId="{8B97F964-38A6-4CF1-AAAA-F462796C0074}"/>
          </ac:spMkLst>
        </pc:spChg>
        <pc:spChg chg="add mod">
          <ac:chgData name="Fenwick, Georgia" userId="S::g.fenwick@wlv.ac.uk::7a8d7111-5516-43b0-b8c1-8a359c0d479b" providerId="AD" clId="Web-{27E1122C-C778-0893-4171-030B83526140}" dt="2020-10-27T14:33:48.570" v="254" actId="1076"/>
          <ac:spMkLst>
            <pc:docMk/>
            <pc:sldMk cId="2920357358" sldId="289"/>
            <ac:spMk id="20" creationId="{3987EFE2-1D1B-485B-82A0-3DB8BBA9313B}"/>
          </ac:spMkLst>
        </pc:spChg>
        <pc:picChg chg="add del mod">
          <ac:chgData name="Fenwick, Georgia" userId="S::g.fenwick@wlv.ac.uk::7a8d7111-5516-43b0-b8c1-8a359c0d479b" providerId="AD" clId="Web-{27E1122C-C778-0893-4171-030B83526140}" dt="2020-10-27T14:26:19.515" v="68"/>
          <ac:picMkLst>
            <pc:docMk/>
            <pc:sldMk cId="2920357358" sldId="289"/>
            <ac:picMk id="2" creationId="{1ECB539E-B1D2-483A-85CA-69CD748BCF83}"/>
          </ac:picMkLst>
        </pc:picChg>
        <pc:picChg chg="del">
          <ac:chgData name="Fenwick, Georgia" userId="S::g.fenwick@wlv.ac.uk::7a8d7111-5516-43b0-b8c1-8a359c0d479b" providerId="AD" clId="Web-{27E1122C-C778-0893-4171-030B83526140}" dt="2020-10-27T14:20:41.587" v="61"/>
          <ac:picMkLst>
            <pc:docMk/>
            <pc:sldMk cId="2920357358" sldId="289"/>
            <ac:picMk id="3" creationId="{00000000-0000-0000-0000-000000000000}"/>
          </ac:picMkLst>
        </pc:picChg>
        <pc:picChg chg="add del mod">
          <ac:chgData name="Fenwick, Georgia" userId="S::g.fenwick@wlv.ac.uk::7a8d7111-5516-43b0-b8c1-8a359c0d479b" providerId="AD" clId="Web-{27E1122C-C778-0893-4171-030B83526140}" dt="2020-10-27T14:26:24.702" v="71"/>
          <ac:picMkLst>
            <pc:docMk/>
            <pc:sldMk cId="2920357358" sldId="289"/>
            <ac:picMk id="5" creationId="{9295EE62-EF74-4428-BE53-B895844646ED}"/>
          </ac:picMkLst>
        </pc:picChg>
        <pc:picChg chg="add del mod">
          <ac:chgData name="Fenwick, Georgia" userId="S::g.fenwick@wlv.ac.uk::7a8d7111-5516-43b0-b8c1-8a359c0d479b" providerId="AD" clId="Web-{27E1122C-C778-0893-4171-030B83526140}" dt="2020-10-27T14:26:45.406" v="75"/>
          <ac:picMkLst>
            <pc:docMk/>
            <pc:sldMk cId="2920357358" sldId="289"/>
            <ac:picMk id="6" creationId="{ECA91E2D-6062-4478-8F25-B809183CE952}"/>
          </ac:picMkLst>
        </pc:picChg>
        <pc:picChg chg="add mod">
          <ac:chgData name="Fenwick, Georgia" userId="S::g.fenwick@wlv.ac.uk::7a8d7111-5516-43b0-b8c1-8a359c0d479b" providerId="AD" clId="Web-{27E1122C-C778-0893-4171-030B83526140}" dt="2020-10-27T14:27:05.453" v="83" actId="1076"/>
          <ac:picMkLst>
            <pc:docMk/>
            <pc:sldMk cId="2920357358" sldId="289"/>
            <ac:picMk id="9" creationId="{B2A96D47-EEB6-4EDC-9AD6-717E73E9A8AB}"/>
          </ac:picMkLst>
        </pc:picChg>
        <pc:picChg chg="add mod">
          <ac:chgData name="Fenwick, Georgia" userId="S::g.fenwick@wlv.ac.uk::7a8d7111-5516-43b0-b8c1-8a359c0d479b" providerId="AD" clId="Web-{27E1122C-C778-0893-4171-030B83526140}" dt="2020-10-27T14:31:16.098" v="196" actId="1076"/>
          <ac:picMkLst>
            <pc:docMk/>
            <pc:sldMk cId="2920357358" sldId="289"/>
            <ac:picMk id="10" creationId="{937DDFA9-8EE2-40E3-97C5-DE23F2DBF60E}"/>
          </ac:picMkLst>
        </pc:picChg>
        <pc:picChg chg="add mod">
          <ac:chgData name="Fenwick, Georgia" userId="S::g.fenwick@wlv.ac.uk::7a8d7111-5516-43b0-b8c1-8a359c0d479b" providerId="AD" clId="Web-{27E1122C-C778-0893-4171-030B83526140}" dt="2020-10-27T14:27:19.485" v="86" actId="14100"/>
          <ac:picMkLst>
            <pc:docMk/>
            <pc:sldMk cId="2920357358" sldId="289"/>
            <ac:picMk id="11" creationId="{9A416896-FE64-4D29-B59B-2B9047FD37F1}"/>
          </ac:picMkLst>
        </pc:picChg>
      </pc:sldChg>
      <pc:sldChg chg="modSp add ord replId">
        <pc:chgData name="Fenwick, Georgia" userId="S::g.fenwick@wlv.ac.uk::7a8d7111-5516-43b0-b8c1-8a359c0d479b" providerId="AD" clId="Web-{27E1122C-C778-0893-4171-030B83526140}" dt="2020-10-27T14:29:27.221" v="112" actId="20577"/>
        <pc:sldMkLst>
          <pc:docMk/>
          <pc:sldMk cId="833181162" sldId="305"/>
        </pc:sldMkLst>
        <pc:spChg chg="mod">
          <ac:chgData name="Fenwick, Georgia" userId="S::g.fenwick@wlv.ac.uk::7a8d7111-5516-43b0-b8c1-8a359c0d479b" providerId="AD" clId="Web-{27E1122C-C778-0893-4171-030B83526140}" dt="2020-10-27T14:29:27.221" v="112" actId="20577"/>
          <ac:spMkLst>
            <pc:docMk/>
            <pc:sldMk cId="833181162" sldId="305"/>
            <ac:spMk id="8" creationId="{00000000-0000-0000-0000-000000000000}"/>
          </ac:spMkLst>
        </pc:spChg>
        <pc:spChg chg="mod">
          <ac:chgData name="Fenwick, Georgia" userId="S::g.fenwick@wlv.ac.uk::7a8d7111-5516-43b0-b8c1-8a359c0d479b" providerId="AD" clId="Web-{27E1122C-C778-0893-4171-030B83526140}" dt="2020-10-27T14:28:41.205" v="99" actId="20577"/>
          <ac:spMkLst>
            <pc:docMk/>
            <pc:sldMk cId="833181162" sldId="305"/>
            <ac:spMk id="13" creationId="{00000000-0000-0000-0000-000000000000}"/>
          </ac:spMkLst>
        </pc:spChg>
      </pc:sldChg>
      <pc:sldChg chg="modSp add replId">
        <pc:chgData name="Fenwick, Georgia" userId="S::g.fenwick@wlv.ac.uk::7a8d7111-5516-43b0-b8c1-8a359c0d479b" providerId="AD" clId="Web-{27E1122C-C778-0893-4171-030B83526140}" dt="2020-10-27T14:28:27.595" v="95"/>
        <pc:sldMkLst>
          <pc:docMk/>
          <pc:sldMk cId="2161093114" sldId="306"/>
        </pc:sldMkLst>
        <pc:spChg chg="mod">
          <ac:chgData name="Fenwick, Georgia" userId="S::g.fenwick@wlv.ac.uk::7a8d7111-5516-43b0-b8c1-8a359c0d479b" providerId="AD" clId="Web-{27E1122C-C778-0893-4171-030B83526140}" dt="2020-10-27T14:28:27.595" v="95"/>
          <ac:spMkLst>
            <pc:docMk/>
            <pc:sldMk cId="2161093114" sldId="306"/>
            <ac:spMk id="4" creationId="{00000000-0000-0000-0000-000000000000}"/>
          </ac:spMkLst>
        </pc:spChg>
      </pc:sldChg>
      <pc:sldChg chg="addSp delSp modSp add replId modNotes">
        <pc:chgData name="Fenwick, Georgia" userId="S::g.fenwick@wlv.ac.uk::7a8d7111-5516-43b0-b8c1-8a359c0d479b" providerId="AD" clId="Web-{27E1122C-C778-0893-4171-030B83526140}" dt="2020-10-27T14:45:27.395" v="778"/>
        <pc:sldMkLst>
          <pc:docMk/>
          <pc:sldMk cId="1699709708" sldId="307"/>
        </pc:sldMkLst>
        <pc:spChg chg="add mod">
          <ac:chgData name="Fenwick, Georgia" userId="S::g.fenwick@wlv.ac.uk::7a8d7111-5516-43b0-b8c1-8a359c0d479b" providerId="AD" clId="Web-{27E1122C-C778-0893-4171-030B83526140}" dt="2020-10-27T14:36:41.339" v="466" actId="1076"/>
          <ac:spMkLst>
            <pc:docMk/>
            <pc:sldMk cId="1699709708" sldId="307"/>
            <ac:spMk id="3" creationId="{E7A9B463-936F-41CE-9045-04C8E0C111FC}"/>
          </ac:spMkLst>
        </pc:spChg>
        <pc:picChg chg="add mod">
          <ac:chgData name="Fenwick, Georgia" userId="S::g.fenwick@wlv.ac.uk::7a8d7111-5516-43b0-b8c1-8a359c0d479b" providerId="AD" clId="Web-{27E1122C-C778-0893-4171-030B83526140}" dt="2020-10-27T14:27:46.891" v="94" actId="14100"/>
          <ac:picMkLst>
            <pc:docMk/>
            <pc:sldMk cId="1699709708" sldId="307"/>
            <ac:picMk id="2" creationId="{BD1C7807-31F0-48C6-8740-C2A571B5CEF0}"/>
          </ac:picMkLst>
        </pc:picChg>
        <pc:picChg chg="del">
          <ac:chgData name="Fenwick, Georgia" userId="S::g.fenwick@wlv.ac.uk::7a8d7111-5516-43b0-b8c1-8a359c0d479b" providerId="AD" clId="Web-{27E1122C-C778-0893-4171-030B83526140}" dt="2020-10-27T14:27:32.688" v="88"/>
          <ac:picMkLst>
            <pc:docMk/>
            <pc:sldMk cId="1699709708" sldId="307"/>
            <ac:picMk id="9" creationId="{B2A96D47-EEB6-4EDC-9AD6-717E73E9A8AB}"/>
          </ac:picMkLst>
        </pc:picChg>
        <pc:picChg chg="del">
          <ac:chgData name="Fenwick, Georgia" userId="S::g.fenwick@wlv.ac.uk::7a8d7111-5516-43b0-b8c1-8a359c0d479b" providerId="AD" clId="Web-{27E1122C-C778-0893-4171-030B83526140}" dt="2020-10-27T14:27:33.063" v="89"/>
          <ac:picMkLst>
            <pc:docMk/>
            <pc:sldMk cId="1699709708" sldId="307"/>
            <ac:picMk id="10" creationId="{937DDFA9-8EE2-40E3-97C5-DE23F2DBF60E}"/>
          </ac:picMkLst>
        </pc:picChg>
        <pc:picChg chg="del">
          <ac:chgData name="Fenwick, Georgia" userId="S::g.fenwick@wlv.ac.uk::7a8d7111-5516-43b0-b8c1-8a359c0d479b" providerId="AD" clId="Web-{27E1122C-C778-0893-4171-030B83526140}" dt="2020-10-27T14:27:33.516" v="90"/>
          <ac:picMkLst>
            <pc:docMk/>
            <pc:sldMk cId="1699709708" sldId="307"/>
            <ac:picMk id="11" creationId="{9A416896-FE64-4D29-B59B-2B9047FD37F1}"/>
          </ac:picMkLst>
        </pc:picChg>
      </pc:sldChg>
      <pc:sldChg chg="addSp delSp modSp add replId modNotes">
        <pc:chgData name="Fenwick, Georgia" userId="S::g.fenwick@wlv.ac.uk::7a8d7111-5516-43b0-b8c1-8a359c0d479b" providerId="AD" clId="Web-{27E1122C-C778-0893-4171-030B83526140}" dt="2020-10-27T14:46:05.661" v="799"/>
        <pc:sldMkLst>
          <pc:docMk/>
          <pc:sldMk cId="550590836" sldId="308"/>
        </pc:sldMkLst>
        <pc:spChg chg="add mod">
          <ac:chgData name="Fenwick, Georgia" userId="S::g.fenwick@wlv.ac.uk::7a8d7111-5516-43b0-b8c1-8a359c0d479b" providerId="AD" clId="Web-{27E1122C-C778-0893-4171-030B83526140}" dt="2020-10-27T14:40:14.202" v="675" actId="1076"/>
          <ac:spMkLst>
            <pc:docMk/>
            <pc:sldMk cId="550590836" sldId="308"/>
            <ac:spMk id="3" creationId="{2ECED65F-3EB8-4F29-B8EC-7F2CB924200E}"/>
          </ac:spMkLst>
        </pc:spChg>
        <pc:spChg chg="mod">
          <ac:chgData name="Fenwick, Georgia" userId="S::g.fenwick@wlv.ac.uk::7a8d7111-5516-43b0-b8c1-8a359c0d479b" providerId="AD" clId="Web-{27E1122C-C778-0893-4171-030B83526140}" dt="2020-10-27T14:30:00.925" v="127" actId="14100"/>
          <ac:spMkLst>
            <pc:docMk/>
            <pc:sldMk cId="550590836" sldId="308"/>
            <ac:spMk id="4" creationId="{00000000-0000-0000-0000-000000000000}"/>
          </ac:spMkLst>
        </pc:spChg>
        <pc:picChg chg="del">
          <ac:chgData name="Fenwick, Georgia" userId="S::g.fenwick@wlv.ac.uk::7a8d7111-5516-43b0-b8c1-8a359c0d479b" providerId="AD" clId="Web-{27E1122C-C778-0893-4171-030B83526140}" dt="2020-10-27T14:29:40.300" v="116"/>
          <ac:picMkLst>
            <pc:docMk/>
            <pc:sldMk cId="550590836" sldId="308"/>
            <ac:picMk id="2" creationId="{BD1C7807-31F0-48C6-8740-C2A571B5CEF0}"/>
          </ac:picMkLst>
        </pc:picChg>
      </pc:sldChg>
      <pc:sldChg chg="new del">
        <pc:chgData name="Fenwick, Georgia" userId="S::g.fenwick@wlv.ac.uk::7a8d7111-5516-43b0-b8c1-8a359c0d479b" providerId="AD" clId="Web-{27E1122C-C778-0893-4171-030B83526140}" dt="2020-10-27T14:29:35.268" v="114"/>
        <pc:sldMkLst>
          <pc:docMk/>
          <pc:sldMk cId="3735138286" sldId="308"/>
        </pc:sldMkLst>
      </pc:sldChg>
      <pc:sldChg chg="addSp delSp modSp add replId modNotes">
        <pc:chgData name="Fenwick, Georgia" userId="S::g.fenwick@wlv.ac.uk::7a8d7111-5516-43b0-b8c1-8a359c0d479b" providerId="AD" clId="Web-{27E1122C-C778-0893-4171-030B83526140}" dt="2020-10-27T14:47:02.084" v="952"/>
        <pc:sldMkLst>
          <pc:docMk/>
          <pc:sldMk cId="966678087" sldId="309"/>
        </pc:sldMkLst>
        <pc:spChg chg="add mod">
          <ac:chgData name="Fenwick, Georgia" userId="S::g.fenwick@wlv.ac.uk::7a8d7111-5516-43b0-b8c1-8a359c0d479b" providerId="AD" clId="Web-{27E1122C-C778-0893-4171-030B83526140}" dt="2020-10-27T14:43:50.971" v="754" actId="20577"/>
          <ac:spMkLst>
            <pc:docMk/>
            <pc:sldMk cId="966678087" sldId="309"/>
            <ac:spMk id="3" creationId="{2C73C434-212A-47D7-9C5B-01D45922D697}"/>
          </ac:spMkLst>
        </pc:spChg>
        <pc:spChg chg="mod">
          <ac:chgData name="Fenwick, Georgia" userId="S::g.fenwick@wlv.ac.uk::7a8d7111-5516-43b0-b8c1-8a359c0d479b" providerId="AD" clId="Web-{27E1122C-C778-0893-4171-030B83526140}" dt="2020-10-27T14:43:22.955" v="745" actId="1076"/>
          <ac:spMkLst>
            <pc:docMk/>
            <pc:sldMk cId="966678087" sldId="309"/>
            <ac:spMk id="4" creationId="{00000000-0000-0000-0000-000000000000}"/>
          </ac:spMkLst>
        </pc:spChg>
        <pc:picChg chg="add del mod">
          <ac:chgData name="Fenwick, Georgia" userId="S::g.fenwick@wlv.ac.uk::7a8d7111-5516-43b0-b8c1-8a359c0d479b" providerId="AD" clId="Web-{27E1122C-C778-0893-4171-030B83526140}" dt="2020-10-27T14:41:10.953" v="683"/>
          <ac:picMkLst>
            <pc:docMk/>
            <pc:sldMk cId="966678087" sldId="309"/>
            <ac:picMk id="2" creationId="{F531B8BC-523E-4767-9DAF-1DE9C58C63CB}"/>
          </ac:picMkLst>
        </pc:picChg>
      </pc:sldChg>
    </pc:docChg>
  </pc:docChgLst>
  <pc:docChgLst>
    <pc:chgData name="Fenwick, Georgia" userId="S::g.fenwick@wlv.ac.uk::7a8d7111-5516-43b0-b8c1-8a359c0d479b" providerId="AD" clId="Web-{5351CD45-1C67-AFEF-4F56-17A89A5CDF1D}"/>
    <pc:docChg chg="modSld">
      <pc:chgData name="Fenwick, Georgia" userId="S::g.fenwick@wlv.ac.uk::7a8d7111-5516-43b0-b8c1-8a359c0d479b" providerId="AD" clId="Web-{5351CD45-1C67-AFEF-4F56-17A89A5CDF1D}" dt="2020-10-27T15:23:49.403" v="28" actId="1076"/>
      <pc:docMkLst>
        <pc:docMk/>
      </pc:docMkLst>
      <pc:sldChg chg="modSp addAnim modAnim">
        <pc:chgData name="Fenwick, Georgia" userId="S::g.fenwick@wlv.ac.uk::7a8d7111-5516-43b0-b8c1-8a359c0d479b" providerId="AD" clId="Web-{5351CD45-1C67-AFEF-4F56-17A89A5CDF1D}" dt="2020-10-27T15:23:02.197" v="27"/>
        <pc:sldMkLst>
          <pc:docMk/>
          <pc:sldMk cId="2920357358" sldId="289"/>
        </pc:sldMkLst>
        <pc:spChg chg="mod">
          <ac:chgData name="Fenwick, Georgia" userId="S::g.fenwick@wlv.ac.uk::7a8d7111-5516-43b0-b8c1-8a359c0d479b" providerId="AD" clId="Web-{5351CD45-1C67-AFEF-4F56-17A89A5CDF1D}" dt="2020-10-27T15:22:18.663" v="14" actId="14100"/>
          <ac:spMkLst>
            <pc:docMk/>
            <pc:sldMk cId="2920357358" sldId="289"/>
            <ac:spMk id="12" creationId="{8E680D77-53FB-4132-BD83-3DCC08292AA5}"/>
          </ac:spMkLst>
        </pc:spChg>
        <pc:spChg chg="mod">
          <ac:chgData name="Fenwick, Georgia" userId="S::g.fenwick@wlv.ac.uk::7a8d7111-5516-43b0-b8c1-8a359c0d479b" providerId="AD" clId="Web-{5351CD45-1C67-AFEF-4F56-17A89A5CDF1D}" dt="2020-10-27T15:21:46.818" v="7" actId="20577"/>
          <ac:spMkLst>
            <pc:docMk/>
            <pc:sldMk cId="2920357358" sldId="289"/>
            <ac:spMk id="13" creationId="{379AA715-2853-490E-8E98-EE547AF30A65}"/>
          </ac:spMkLst>
        </pc:spChg>
        <pc:spChg chg="mod">
          <ac:chgData name="Fenwick, Georgia" userId="S::g.fenwick@wlv.ac.uk::7a8d7111-5516-43b0-b8c1-8a359c0d479b" providerId="AD" clId="Web-{5351CD45-1C67-AFEF-4F56-17A89A5CDF1D}" dt="2020-10-27T15:22:21.382" v="15" actId="14100"/>
          <ac:spMkLst>
            <pc:docMk/>
            <pc:sldMk cId="2920357358" sldId="289"/>
            <ac:spMk id="14" creationId="{F7712300-2457-48B0-B0DF-729D874D4D17}"/>
          </ac:spMkLst>
        </pc:spChg>
      </pc:sldChg>
      <pc:sldChg chg="modSp">
        <pc:chgData name="Fenwick, Georgia" userId="S::g.fenwick@wlv.ac.uk::7a8d7111-5516-43b0-b8c1-8a359c0d479b" providerId="AD" clId="Web-{5351CD45-1C67-AFEF-4F56-17A89A5CDF1D}" dt="2020-10-27T15:21:58.975" v="13" actId="14100"/>
        <pc:sldMkLst>
          <pc:docMk/>
          <pc:sldMk cId="1699709708" sldId="307"/>
        </pc:sldMkLst>
        <pc:spChg chg="mod">
          <ac:chgData name="Fenwick, Georgia" userId="S::g.fenwick@wlv.ac.uk::7a8d7111-5516-43b0-b8c1-8a359c0d479b" providerId="AD" clId="Web-{5351CD45-1C67-AFEF-4F56-17A89A5CDF1D}" dt="2020-10-27T15:21:58.975" v="13" actId="14100"/>
          <ac:spMkLst>
            <pc:docMk/>
            <pc:sldMk cId="1699709708" sldId="307"/>
            <ac:spMk id="3" creationId="{E7A9B463-936F-41CE-9045-04C8E0C111FC}"/>
          </ac:spMkLst>
        </pc:spChg>
      </pc:sldChg>
      <pc:sldChg chg="modSp">
        <pc:chgData name="Fenwick, Georgia" userId="S::g.fenwick@wlv.ac.uk::7a8d7111-5516-43b0-b8c1-8a359c0d479b" providerId="AD" clId="Web-{5351CD45-1C67-AFEF-4F56-17A89A5CDF1D}" dt="2020-10-27T15:23:49.403" v="28" actId="1076"/>
        <pc:sldMkLst>
          <pc:docMk/>
          <pc:sldMk cId="966678087" sldId="309"/>
        </pc:sldMkLst>
        <pc:spChg chg="mod">
          <ac:chgData name="Fenwick, Georgia" userId="S::g.fenwick@wlv.ac.uk::7a8d7111-5516-43b0-b8c1-8a359c0d479b" providerId="AD" clId="Web-{5351CD45-1C67-AFEF-4F56-17A89A5CDF1D}" dt="2020-10-27T15:23:49.403" v="28" actId="1076"/>
          <ac:spMkLst>
            <pc:docMk/>
            <pc:sldMk cId="966678087" sldId="309"/>
            <ac:spMk id="3" creationId="{2C73C434-212A-47D7-9C5B-01D45922D697}"/>
          </ac:spMkLst>
        </pc:spChg>
      </pc:sldChg>
    </pc:docChg>
  </pc:docChgLst>
  <pc:docChgLst>
    <pc:chgData name="Fenwick, Georgia" userId="S::g.fenwick@wlv.ac.uk::7a8d7111-5516-43b0-b8c1-8a359c0d479b" providerId="AD" clId="Web-{265E838B-F8E6-3E6E-81BD-3AFD33550503}"/>
    <pc:docChg chg="modSld">
      <pc:chgData name="Fenwick, Georgia" userId="S::g.fenwick@wlv.ac.uk::7a8d7111-5516-43b0-b8c1-8a359c0d479b" providerId="AD" clId="Web-{265E838B-F8E6-3E6E-81BD-3AFD33550503}" dt="2020-11-03T11:03:15.565" v="0"/>
      <pc:docMkLst>
        <pc:docMk/>
      </pc:docMkLst>
      <pc:sldChg chg="modNotes">
        <pc:chgData name="Fenwick, Georgia" userId="S::g.fenwick@wlv.ac.uk::7a8d7111-5516-43b0-b8c1-8a359c0d479b" providerId="AD" clId="Web-{265E838B-F8E6-3E6E-81BD-3AFD33550503}" dt="2020-11-03T11:03:15.565" v="0"/>
        <pc:sldMkLst>
          <pc:docMk/>
          <pc:sldMk cId="1699709708" sldId="3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TNxg1auV2A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422720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Pages 29-31: 4.3 Opportunity cost</a:t>
            </a:r>
            <a:endParaRPr lang="en-GB" sz="1200" kern="1200" dirty="0">
              <a:solidFill>
                <a:schemeClr val="tx1"/>
              </a:solidFill>
              <a:effectLst/>
              <a:latin typeface="+mn-lt"/>
              <a:ea typeface="+mn-ea"/>
              <a:cs typeface="+mn-cs"/>
            </a:endParaRPr>
          </a:p>
          <a:p>
            <a:endParaRPr lang="en-GB" dirty="0"/>
          </a:p>
          <a:p>
            <a:r>
              <a:rPr lang="en-GB" dirty="0"/>
              <a:t>Use resources in </a:t>
            </a:r>
            <a:r>
              <a:rPr lang="en-GB" baseline="0" dirty="0"/>
              <a:t>Resource Booklet. Use the cards and get students to assign them to each column. </a:t>
            </a:r>
            <a:r>
              <a:rPr lang="en-GB" b="1" baseline="0" dirty="0"/>
              <a:t>You do not need to use all of the cards from the resources</a:t>
            </a:r>
            <a:r>
              <a:rPr lang="en-GB" b="0" baseline="0" dirty="0"/>
              <a:t>. This</a:t>
            </a:r>
            <a:r>
              <a:rPr lang="en-GB" baseline="0" dirty="0"/>
              <a:t> can be done as a group on the table – you do not need to print out a physical table as shown above. Discuss the weighting between benefit/cost for each scenario. Ask them to come up with their own and/or use your own examples! E.g. Travelling – Exploring cultures and developing knowledge – Can cost a lot of money and would have to have time off work. Personally, the benefit of this scenario outweighs the cost. </a:t>
            </a:r>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1980037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267496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a:t>
            </a:r>
            <a:r>
              <a:rPr lang="en-GB" baseline="0" dirty="0"/>
              <a:t> questions from post-it notes and allow students to ask any new ones!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62964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1.1</a:t>
            </a:r>
          </a:p>
          <a:p>
            <a:r>
              <a:rPr lang="en-GB" dirty="0"/>
              <a:t>Aspire to HE staff example. Maybe add in your own university. Discuss what a campus is, their differences, how they prioritise their buildings, lay out, number of students etc.</a:t>
            </a:r>
            <a:endParaRPr lang="en-US" dirty="0"/>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Pages 23-24: 4.1 University Campuses</a:t>
            </a:r>
            <a:endParaRPr lang="en-GB" sz="1200" kern="1200" dirty="0">
              <a:solidFill>
                <a:schemeClr val="tx1"/>
              </a:solidFill>
              <a:effectLst/>
              <a:latin typeface="+mn-lt"/>
              <a:ea typeface="+mn-ea"/>
              <a:cs typeface="+mn-cs"/>
            </a:endParaRPr>
          </a:p>
          <a:p>
            <a:endParaRPr lang="en-GB" dirty="0"/>
          </a:p>
          <a:p>
            <a:r>
              <a:rPr lang="en-GB" dirty="0"/>
              <a:t>Activity from Causeway Education. Resources from Resource Booklet.</a:t>
            </a:r>
            <a:endParaRPr lang="en-US"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377403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25: 4.1 Design your</a:t>
            </a:r>
            <a:r>
              <a:rPr lang="en-GB" sz="1200" b="1" kern="1200" baseline="0" dirty="0">
                <a:solidFill>
                  <a:schemeClr val="tx1"/>
                </a:solidFill>
                <a:effectLst/>
                <a:latin typeface="+mn-lt"/>
                <a:ea typeface="+mn-ea"/>
                <a:cs typeface="+mn-cs"/>
              </a:rPr>
              <a:t> own university</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Give students A3 (preferable) or A4 piece of paper. See how they draw their campus. </a:t>
            </a:r>
            <a:r>
              <a:rPr lang="en-GB" b="1" dirty="0"/>
              <a:t>Handout </a:t>
            </a:r>
            <a:r>
              <a:rPr lang="en-GB" b="0" baseline="0" dirty="0"/>
              <a:t>included in the Resource Booklet; this includes ideas for various buildings and necessary buildings for most universities such as a library and students’ union. </a:t>
            </a:r>
            <a:r>
              <a:rPr lang="en-GB" dirty="0"/>
              <a:t>Can be used to inspire students to think about what various universities have available.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275135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Pages 26-27: 4.2 Skills,</a:t>
            </a:r>
            <a:r>
              <a:rPr lang="en-GB" sz="1200" b="1" kern="1200" baseline="0" dirty="0">
                <a:solidFill>
                  <a:schemeClr val="tx1"/>
                </a:solidFill>
                <a:effectLst/>
                <a:latin typeface="+mn-lt"/>
                <a:ea typeface="+mn-ea"/>
                <a:cs typeface="+mn-cs"/>
              </a:rPr>
              <a:t> qualities and qualifications</a:t>
            </a:r>
            <a:endParaRPr lang="en-GB" sz="1200" kern="1200" dirty="0">
              <a:solidFill>
                <a:schemeClr val="tx1"/>
              </a:solidFill>
              <a:effectLst/>
              <a:latin typeface="+mn-lt"/>
              <a:ea typeface="+mn-ea"/>
              <a:cs typeface="+mn-cs"/>
            </a:endParaRPr>
          </a:p>
          <a:p>
            <a:r>
              <a:rPr lang="en-GB" b="1" dirty="0"/>
              <a:t>4.2</a:t>
            </a:r>
          </a:p>
          <a:p>
            <a:r>
              <a:rPr lang="en-GB" dirty="0"/>
              <a:t>Use</a:t>
            </a:r>
            <a:r>
              <a:rPr lang="en-GB" baseline="0" dirty="0"/>
              <a:t> resource in </a:t>
            </a:r>
            <a:r>
              <a:rPr lang="en-GB" dirty="0"/>
              <a:t>Resource</a:t>
            </a:r>
            <a:r>
              <a:rPr lang="en-GB" baseline="0" dirty="0"/>
              <a:t> Booklet. Answers behind square. Print off worksheets. Discuss with students – is there anything on there they don’t understand? Would they like to develop or learn any of these?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768044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examples of your mastermind subject. Ask them to talk to each other about what it would be and why they think they have extensive knowledge</a:t>
            </a:r>
            <a:r>
              <a:rPr lang="en-GB" baseline="0" dirty="0"/>
              <a:t> of that subject. Explain the link to the qualification chain – each level becomes more specialised. Would you study it at Masters or PhD level if you could? Ask for volunteers to talk about their chosen subject for one minute </a:t>
            </a:r>
            <a:r>
              <a:rPr lang="en-GB" b="1" u="sng" baseline="0" dirty="0"/>
              <a:t>or</a:t>
            </a:r>
            <a:r>
              <a:rPr lang="en-GB" b="0" u="none" baseline="0" dirty="0"/>
              <a:t> get students to create a short 5-question quiz about their subject.</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170758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Aspire</a:t>
            </a:r>
            <a:r>
              <a:rPr lang="en-GB" baseline="0" dirty="0"/>
              <a:t> to HE staff member’s report -  can change to add in your own. Discuss what they could be doing with this time as opposed to being on their phone. Are they happy with how much time they spend on their phone?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3898114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28: 4.3</a:t>
            </a:r>
            <a:r>
              <a:rPr lang="en-GB" sz="1200" b="1" kern="1200" baseline="0" dirty="0">
                <a:solidFill>
                  <a:schemeClr val="tx1"/>
                </a:solidFill>
                <a:effectLst/>
                <a:latin typeface="+mn-lt"/>
                <a:ea typeface="+mn-ea"/>
                <a:cs typeface="+mn-cs"/>
              </a:rPr>
              <a:t> Opportunity cost</a:t>
            </a:r>
            <a:endParaRPr lang="en-GB" sz="1200" kern="1200" dirty="0">
              <a:solidFill>
                <a:schemeClr val="tx1"/>
              </a:solidFill>
              <a:effectLst/>
              <a:latin typeface="+mn-lt"/>
              <a:ea typeface="+mn-ea"/>
              <a:cs typeface="+mn-cs"/>
            </a:endParaRPr>
          </a:p>
          <a:p>
            <a:r>
              <a:rPr lang="en-GB" b="1" dirty="0"/>
              <a:t>4.3</a:t>
            </a:r>
          </a:p>
          <a:p>
            <a:r>
              <a:rPr lang="en-GB" b="0" dirty="0"/>
              <a:t>Use resources in </a:t>
            </a:r>
            <a:r>
              <a:rPr lang="en-GB" baseline="0" dirty="0"/>
              <a:t>Resource Booklet. Use these questions to get students thinking about the reasoning behind decisions. Link to screen-time report – what are the benefits and costs for these individuals?</a:t>
            </a:r>
          </a:p>
          <a:p>
            <a:endParaRPr lang="en-GB" baseline="0" dirty="0"/>
          </a:p>
          <a:p>
            <a:r>
              <a:rPr lang="en-GB" baseline="0" dirty="0"/>
              <a:t>Give personal examples – e.g. I moved out for more freedom, now I have to cook my own tea! Is the cost/benefit ratio worth it?</a:t>
            </a:r>
          </a:p>
          <a:p>
            <a:endParaRPr lang="en-GB" baseline="0" dirty="0"/>
          </a:p>
          <a:p>
            <a:r>
              <a:rPr lang="en-GB" baseline="0" dirty="0"/>
              <a:t>Optional video to show: </a:t>
            </a:r>
            <a:r>
              <a:rPr lang="en-GB" dirty="0">
                <a:hlinkClick r:id="rId3"/>
              </a:rPr>
              <a:t>https://www.youtube.com/watch?v=TNxg1auV2AM</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269452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29" y="4754881"/>
            <a:ext cx="5558507" cy="1230878"/>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10 SESSION 4:</a:t>
            </a:r>
          </a:p>
          <a:p>
            <a:r>
              <a:rPr lang="en-GB" sz="3600" b="1" dirty="0"/>
              <a:t>WHAT ARE MY CHOICES?</a:t>
            </a:r>
          </a:p>
        </p:txBody>
      </p:sp>
    </p:spTree>
    <p:extLst>
      <p:ext uri="{BB962C8B-B14F-4D97-AF65-F5344CB8AC3E}">
        <p14:creationId xmlns:p14="http://schemas.microsoft.com/office/powerpoint/2010/main" val="204652679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37317" y="1332613"/>
            <a:ext cx="3997947" cy="4771915"/>
          </a:xfrm>
          <a:prstGeom prst="rect">
            <a:avLst/>
          </a:prstGeom>
        </p:spPr>
      </p:pic>
      <p:sp>
        <p:nvSpPr>
          <p:cNvPr id="15" name="TextBox 14"/>
          <p:cNvSpPr txBox="1"/>
          <p:nvPr/>
        </p:nvSpPr>
        <p:spPr>
          <a:xfrm>
            <a:off x="304800" y="1332613"/>
            <a:ext cx="6979920" cy="5170646"/>
          </a:xfrm>
          <a:prstGeom prst="rect">
            <a:avLst/>
          </a:prstGeom>
          <a:noFill/>
        </p:spPr>
        <p:txBody>
          <a:bodyPr wrap="square" rtlCol="0">
            <a:spAutoFit/>
          </a:bodyPr>
          <a:lstStyle/>
          <a:p>
            <a:pPr algn="ctr"/>
            <a:r>
              <a:rPr lang="en-GB" sz="2000" dirty="0"/>
              <a:t>A screen-time report is available on most devices and details how much of our time we have spent on that particular device.</a:t>
            </a:r>
          </a:p>
          <a:p>
            <a:pPr algn="ctr"/>
            <a:endParaRPr lang="en-GB" sz="2000" dirty="0"/>
          </a:p>
          <a:p>
            <a:pPr algn="ctr"/>
            <a:r>
              <a:rPr lang="en-GB" sz="2000" dirty="0"/>
              <a:t>This is an example report.</a:t>
            </a:r>
          </a:p>
          <a:p>
            <a:pPr algn="ctr"/>
            <a:endParaRPr lang="en-GB" sz="2000" dirty="0"/>
          </a:p>
          <a:p>
            <a:pPr algn="ctr"/>
            <a:r>
              <a:rPr lang="en-GB" sz="2000" dirty="0"/>
              <a:t>What do you think? Here are some questions for you to consider:</a:t>
            </a:r>
          </a:p>
          <a:p>
            <a:pPr algn="ctr"/>
            <a:endParaRPr lang="en-GB" sz="2000" dirty="0"/>
          </a:p>
          <a:p>
            <a:pPr marL="342900" indent="-342900">
              <a:lnSpc>
                <a:spcPct val="150000"/>
              </a:lnSpc>
              <a:buAutoNum type="arabicParenR"/>
            </a:pPr>
            <a:r>
              <a:rPr lang="en-GB" sz="2000" i="1" dirty="0">
                <a:solidFill>
                  <a:srgbClr val="FF0000"/>
                </a:solidFill>
              </a:rPr>
              <a:t>Is this a large amount of time?</a:t>
            </a:r>
          </a:p>
          <a:p>
            <a:pPr marL="342900" indent="-342900">
              <a:lnSpc>
                <a:spcPct val="150000"/>
              </a:lnSpc>
              <a:buAutoNum type="arabicParenR"/>
            </a:pPr>
            <a:r>
              <a:rPr lang="en-GB" sz="2000" i="1" dirty="0">
                <a:solidFill>
                  <a:srgbClr val="FF0000"/>
                </a:solidFill>
              </a:rPr>
              <a:t>What could I be doing with this time instead?</a:t>
            </a:r>
          </a:p>
          <a:p>
            <a:pPr marL="342900" indent="-342900">
              <a:lnSpc>
                <a:spcPct val="150000"/>
              </a:lnSpc>
              <a:buAutoNum type="arabicParenR"/>
            </a:pPr>
            <a:r>
              <a:rPr lang="en-GB" sz="2000" i="1" dirty="0">
                <a:solidFill>
                  <a:srgbClr val="FF0000"/>
                </a:solidFill>
              </a:rPr>
              <a:t>Is it worth the time I’ve spent on the device?</a:t>
            </a:r>
          </a:p>
          <a:p>
            <a:pPr marL="342900" indent="-342900">
              <a:lnSpc>
                <a:spcPct val="150000"/>
              </a:lnSpc>
              <a:buAutoNum type="arabicParenR"/>
            </a:pPr>
            <a:r>
              <a:rPr lang="en-GB" sz="2000" i="1" dirty="0">
                <a:solidFill>
                  <a:srgbClr val="FF0000"/>
                </a:solidFill>
              </a:rPr>
              <a:t>What benefits am I getting from this?</a:t>
            </a:r>
          </a:p>
          <a:p>
            <a:pPr marL="342900" indent="-342900">
              <a:lnSpc>
                <a:spcPct val="150000"/>
              </a:lnSpc>
              <a:buAutoNum type="arabicParenR"/>
            </a:pPr>
            <a:r>
              <a:rPr lang="en-GB" sz="2000" i="1" dirty="0">
                <a:solidFill>
                  <a:srgbClr val="FF0000"/>
                </a:solidFill>
              </a:rPr>
              <a:t>Do you think your report would be higher or lower?</a:t>
            </a:r>
          </a:p>
        </p:txBody>
      </p:sp>
      <p:sp>
        <p:nvSpPr>
          <p:cNvPr id="5" name="Rectangle 4"/>
          <p:cNvSpPr/>
          <p:nvPr/>
        </p:nvSpPr>
        <p:spPr>
          <a:xfrm>
            <a:off x="643318" y="558090"/>
            <a:ext cx="5111306"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SCREEN-TIME REPORT</a:t>
            </a:r>
          </a:p>
        </p:txBody>
      </p:sp>
    </p:spTree>
    <p:extLst>
      <p:ext uri="{BB962C8B-B14F-4D97-AF65-F5344CB8AC3E}">
        <p14:creationId xmlns:p14="http://schemas.microsoft.com/office/powerpoint/2010/main" val="369485721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146" y="1408611"/>
            <a:ext cx="9243150" cy="461665"/>
          </a:xfrm>
          <a:prstGeom prst="rect">
            <a:avLst/>
          </a:prstGeom>
          <a:noFill/>
        </p:spPr>
        <p:txBody>
          <a:bodyPr wrap="square" rtlCol="0">
            <a:spAutoFit/>
          </a:bodyPr>
          <a:lstStyle/>
          <a:p>
            <a:r>
              <a:rPr lang="en-GB" sz="2400" b="1" dirty="0">
                <a:solidFill>
                  <a:srgbClr val="FF0000"/>
                </a:solidFill>
              </a:rPr>
              <a:t>Every single decision you make has an impact on something else.</a:t>
            </a:r>
          </a:p>
        </p:txBody>
      </p:sp>
      <p:sp>
        <p:nvSpPr>
          <p:cNvPr id="6" name="TextBox 5"/>
          <p:cNvSpPr txBox="1"/>
          <p:nvPr/>
        </p:nvSpPr>
        <p:spPr>
          <a:xfrm>
            <a:off x="7388792" y="2091567"/>
            <a:ext cx="4305300" cy="3785652"/>
          </a:xfrm>
          <a:prstGeom prst="rect">
            <a:avLst/>
          </a:prstGeom>
          <a:noFill/>
        </p:spPr>
        <p:txBody>
          <a:bodyPr wrap="square" rtlCol="0">
            <a:spAutoFit/>
          </a:bodyPr>
          <a:lstStyle/>
          <a:p>
            <a:pPr algn="ctr"/>
            <a:r>
              <a:rPr lang="en-GB" sz="2000" dirty="0"/>
              <a:t>We all have to make decisions.</a:t>
            </a:r>
          </a:p>
          <a:p>
            <a:pPr algn="ctr"/>
            <a:endParaRPr lang="en-GB" sz="2000" dirty="0"/>
          </a:p>
          <a:p>
            <a:pPr algn="ctr"/>
            <a:r>
              <a:rPr lang="en-GB" sz="2000" dirty="0"/>
              <a:t>Some of these are more important than others and the only person who can validate these decisions is </a:t>
            </a:r>
            <a:r>
              <a:rPr lang="en-GB" sz="2000" b="1" u="sng" dirty="0"/>
              <a:t>you</a:t>
            </a:r>
            <a:r>
              <a:rPr lang="en-GB" sz="2000" dirty="0"/>
              <a:t>.</a:t>
            </a:r>
          </a:p>
          <a:p>
            <a:pPr algn="ctr"/>
            <a:endParaRPr lang="en-GB" sz="2000" dirty="0"/>
          </a:p>
          <a:p>
            <a:pPr algn="ctr"/>
            <a:r>
              <a:rPr lang="en-GB" sz="2000" dirty="0"/>
              <a:t>Think about these questions.</a:t>
            </a:r>
          </a:p>
          <a:p>
            <a:pPr algn="ctr"/>
            <a:endParaRPr lang="en-GB" sz="2000" dirty="0"/>
          </a:p>
          <a:p>
            <a:pPr algn="ctr"/>
            <a:r>
              <a:rPr lang="en-GB" sz="2000" dirty="0"/>
              <a:t>What are the benefits and costs of their decisions?</a:t>
            </a:r>
          </a:p>
          <a:p>
            <a:pPr algn="ctr"/>
            <a:endParaRPr lang="en-GB" sz="2000" dirty="0"/>
          </a:p>
          <a:p>
            <a:pPr algn="ctr"/>
            <a:r>
              <a:rPr lang="en-GB" sz="2000" dirty="0"/>
              <a:t>What would you do in this situation?</a:t>
            </a:r>
          </a:p>
        </p:txBody>
      </p:sp>
      <p:sp>
        <p:nvSpPr>
          <p:cNvPr id="7" name="Rectangle 6"/>
          <p:cNvSpPr/>
          <p:nvPr/>
        </p:nvSpPr>
        <p:spPr>
          <a:xfrm>
            <a:off x="501679" y="622184"/>
            <a:ext cx="461896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OPPORTUNITY COST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71" y="2091567"/>
            <a:ext cx="7084404" cy="4340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87645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963921" y="2609629"/>
          <a:ext cx="5854698" cy="2257759"/>
        </p:xfrm>
        <a:graphic>
          <a:graphicData uri="http://schemas.openxmlformats.org/drawingml/2006/table">
            <a:tbl>
              <a:tblPr firstRow="1" bandRow="1">
                <a:tableStyleId>{5C22544A-7EE6-4342-B048-85BDC9FD1C3A}</a:tableStyleId>
              </a:tblPr>
              <a:tblGrid>
                <a:gridCol w="1951566">
                  <a:extLst>
                    <a:ext uri="{9D8B030D-6E8A-4147-A177-3AD203B41FA5}">
                      <a16:colId xmlns:a16="http://schemas.microsoft.com/office/drawing/2014/main" val="3209025450"/>
                    </a:ext>
                  </a:extLst>
                </a:gridCol>
                <a:gridCol w="1951566">
                  <a:extLst>
                    <a:ext uri="{9D8B030D-6E8A-4147-A177-3AD203B41FA5}">
                      <a16:colId xmlns:a16="http://schemas.microsoft.com/office/drawing/2014/main" val="2434846428"/>
                    </a:ext>
                  </a:extLst>
                </a:gridCol>
                <a:gridCol w="1951566">
                  <a:extLst>
                    <a:ext uri="{9D8B030D-6E8A-4147-A177-3AD203B41FA5}">
                      <a16:colId xmlns:a16="http://schemas.microsoft.com/office/drawing/2014/main" val="1084173050"/>
                    </a:ext>
                  </a:extLst>
                </a:gridCol>
              </a:tblGrid>
              <a:tr h="941293">
                <a:tc>
                  <a:txBody>
                    <a:bodyPr/>
                    <a:lstStyle/>
                    <a:p>
                      <a:pPr algn="ctr"/>
                      <a:r>
                        <a:rPr lang="en-GB" dirty="0"/>
                        <a:t>OPPORTUNITY</a:t>
                      </a:r>
                    </a:p>
                  </a:txBody>
                  <a:tcPr anchor="ctr"/>
                </a:tc>
                <a:tc>
                  <a:txBody>
                    <a:bodyPr/>
                    <a:lstStyle/>
                    <a:p>
                      <a:pPr algn="ctr"/>
                      <a:r>
                        <a:rPr lang="en-GB" dirty="0"/>
                        <a:t>BENEFIT</a:t>
                      </a:r>
                    </a:p>
                  </a:txBody>
                  <a:tcPr anchor="ctr"/>
                </a:tc>
                <a:tc>
                  <a:txBody>
                    <a:bodyPr/>
                    <a:lstStyle/>
                    <a:p>
                      <a:pPr algn="ctr"/>
                      <a:r>
                        <a:rPr lang="en-GB" dirty="0"/>
                        <a:t>COST</a:t>
                      </a:r>
                    </a:p>
                  </a:txBody>
                  <a:tcPr anchor="ctr"/>
                </a:tc>
                <a:extLst>
                  <a:ext uri="{0D108BD9-81ED-4DB2-BD59-A6C34878D82A}">
                    <a16:rowId xmlns:a16="http://schemas.microsoft.com/office/drawing/2014/main" val="1649877330"/>
                  </a:ext>
                </a:extLst>
              </a:tr>
              <a:tr h="1316466">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825591859"/>
                  </a:ext>
                </a:extLst>
              </a:tr>
            </a:tbl>
          </a:graphicData>
        </a:graphic>
      </p:graphicFrame>
      <p:sp>
        <p:nvSpPr>
          <p:cNvPr id="5" name="TextBox 4"/>
          <p:cNvSpPr txBox="1"/>
          <p:nvPr/>
        </p:nvSpPr>
        <p:spPr>
          <a:xfrm>
            <a:off x="716030" y="2609629"/>
            <a:ext cx="4305300" cy="2246769"/>
          </a:xfrm>
          <a:prstGeom prst="rect">
            <a:avLst/>
          </a:prstGeom>
          <a:noFill/>
        </p:spPr>
        <p:txBody>
          <a:bodyPr wrap="square" rtlCol="0">
            <a:spAutoFit/>
          </a:bodyPr>
          <a:lstStyle/>
          <a:p>
            <a:pPr algn="ctr"/>
            <a:r>
              <a:rPr lang="en-GB" sz="2000" dirty="0"/>
              <a:t>Using the cards provided, decide which one belongs in each column.</a:t>
            </a:r>
          </a:p>
          <a:p>
            <a:pPr algn="ctr"/>
            <a:endParaRPr lang="en-GB" sz="2000" dirty="0"/>
          </a:p>
          <a:p>
            <a:pPr algn="ctr"/>
            <a:r>
              <a:rPr lang="en-GB" sz="2000" dirty="0"/>
              <a:t>Would you take the cost for the benefit?</a:t>
            </a:r>
          </a:p>
          <a:p>
            <a:pPr algn="ctr"/>
            <a:endParaRPr lang="en-GB" sz="2000" dirty="0"/>
          </a:p>
          <a:p>
            <a:pPr algn="ctr"/>
            <a:r>
              <a:rPr lang="en-GB" sz="2000" dirty="0"/>
              <a:t>Give me an example of your own!</a:t>
            </a:r>
          </a:p>
        </p:txBody>
      </p:sp>
      <p:sp>
        <p:nvSpPr>
          <p:cNvPr id="6" name="Rectangle 5"/>
          <p:cNvSpPr/>
          <p:nvPr/>
        </p:nvSpPr>
        <p:spPr>
          <a:xfrm>
            <a:off x="501679" y="622184"/>
            <a:ext cx="461896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OPPORTUNITY COST</a:t>
            </a:r>
          </a:p>
        </p:txBody>
      </p:sp>
      <p:sp>
        <p:nvSpPr>
          <p:cNvPr id="7" name="TextBox 6"/>
          <p:cNvSpPr txBox="1"/>
          <p:nvPr/>
        </p:nvSpPr>
        <p:spPr>
          <a:xfrm>
            <a:off x="364146" y="1408611"/>
            <a:ext cx="9243150" cy="461665"/>
          </a:xfrm>
          <a:prstGeom prst="rect">
            <a:avLst/>
          </a:prstGeom>
          <a:noFill/>
        </p:spPr>
        <p:txBody>
          <a:bodyPr wrap="square" rtlCol="0">
            <a:spAutoFit/>
          </a:bodyPr>
          <a:lstStyle/>
          <a:p>
            <a:r>
              <a:rPr lang="en-GB" sz="2400" b="1" dirty="0">
                <a:solidFill>
                  <a:srgbClr val="FF0000"/>
                </a:solidFill>
              </a:rPr>
              <a:t>Every single decision you make has an impact on something else.</a:t>
            </a:r>
          </a:p>
        </p:txBody>
      </p:sp>
    </p:spTree>
    <p:extLst>
      <p:ext uri="{BB962C8B-B14F-4D97-AF65-F5344CB8AC3E}">
        <p14:creationId xmlns:p14="http://schemas.microsoft.com/office/powerpoint/2010/main" val="253072622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01680" y="1981519"/>
            <a:ext cx="11098500" cy="964987"/>
          </a:xfrm>
          <a:prstGeom prst="wedgeRoundRectCallout">
            <a:avLst>
              <a:gd name="adj1" fmla="val -43465"/>
              <a:gd name="adj2" fmla="val 19780"/>
              <a:gd name="adj3" fmla="val 16667"/>
            </a:avLst>
          </a:prstGeom>
          <a:solidFill>
            <a:srgbClr val="0B94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bg1"/>
                </a:solidFill>
              </a:rPr>
              <a:t>INDEPENDENT </a:t>
            </a:r>
            <a:r>
              <a:rPr lang="en-GB" sz="4000" b="1" dirty="0">
                <a:solidFill>
                  <a:schemeClr val="bg1"/>
                </a:solidFill>
              </a:rPr>
              <a:t>ACTIVITY:</a:t>
            </a:r>
          </a:p>
        </p:txBody>
      </p:sp>
      <p:sp>
        <p:nvSpPr>
          <p:cNvPr id="2" name="Rectangle 1"/>
          <p:cNvSpPr/>
          <p:nvPr/>
        </p:nvSpPr>
        <p:spPr>
          <a:xfrm>
            <a:off x="1821393" y="3269804"/>
            <a:ext cx="8459074" cy="1569660"/>
          </a:xfrm>
          <a:prstGeom prst="rect">
            <a:avLst/>
          </a:prstGeom>
        </p:spPr>
        <p:txBody>
          <a:bodyPr wrap="square">
            <a:spAutoFit/>
          </a:bodyPr>
          <a:lstStyle/>
          <a:p>
            <a:pPr algn="ctr"/>
            <a:r>
              <a:rPr lang="en-GB" sz="2400" dirty="0"/>
              <a:t>Think about your current timetable and how it would change for sixth form, university or an apprenticeship.</a:t>
            </a:r>
          </a:p>
          <a:p>
            <a:pPr algn="ctr"/>
            <a:endParaRPr lang="en-GB" sz="2400" dirty="0"/>
          </a:p>
          <a:p>
            <a:pPr algn="ctr"/>
            <a:r>
              <a:rPr lang="en-GB" sz="2400" b="1" dirty="0"/>
              <a:t>Consider one thing you would change about your timetable.</a:t>
            </a:r>
          </a:p>
        </p:txBody>
      </p:sp>
      <p:sp>
        <p:nvSpPr>
          <p:cNvPr id="5" name="Rectangle 4"/>
          <p:cNvSpPr/>
          <p:nvPr/>
        </p:nvSpPr>
        <p:spPr>
          <a:xfrm>
            <a:off x="501679" y="622184"/>
            <a:ext cx="452752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FOR NEXT SESSION:</a:t>
            </a:r>
          </a:p>
        </p:txBody>
      </p:sp>
    </p:spTree>
    <p:extLst>
      <p:ext uri="{BB962C8B-B14F-4D97-AF65-F5344CB8AC3E}">
        <p14:creationId xmlns:p14="http://schemas.microsoft.com/office/powerpoint/2010/main" val="400713134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147904790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3312804"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600" b="1" dirty="0"/>
              <a:t>LAST SESSION</a:t>
            </a:r>
          </a:p>
        </p:txBody>
      </p:sp>
      <p:sp>
        <p:nvSpPr>
          <p:cNvPr id="3" name="Rounded Rectangle 2"/>
          <p:cNvSpPr/>
          <p:nvPr/>
        </p:nvSpPr>
        <p:spPr>
          <a:xfrm>
            <a:off x="838200" y="1740848"/>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1055271"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1: </a:t>
              </a:r>
              <a:r>
                <a:rPr lang="en-US" sz="2000" kern="1200" dirty="0">
                  <a:solidFill>
                    <a:schemeClr val="bg1"/>
                  </a:solidFill>
                </a:rPr>
                <a:t>Understand </a:t>
              </a:r>
              <a:r>
                <a:rPr lang="en-US" sz="2000" dirty="0">
                  <a:solidFill>
                    <a:schemeClr val="bg1"/>
                  </a:solidFill>
                </a:rPr>
                <a:t>your transferable skills</a:t>
              </a:r>
              <a:r>
                <a:rPr lang="en-US" sz="2400" b="1" kern="1200" dirty="0">
                  <a:solidFill>
                    <a:schemeClr val="bg1"/>
                  </a:solidFill>
                </a:rPr>
                <a:t>.</a:t>
              </a:r>
            </a:p>
          </p:txBody>
        </p:sp>
      </p:grpSp>
      <p:sp>
        <p:nvSpPr>
          <p:cNvPr id="9" name="Rounded Rectangle 8"/>
          <p:cNvSpPr/>
          <p:nvPr/>
        </p:nvSpPr>
        <p:spPr>
          <a:xfrm>
            <a:off x="838200" y="3177761"/>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1055271"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2: </a:t>
              </a:r>
              <a:r>
                <a:rPr lang="en-US" sz="2000" kern="1200" dirty="0">
                  <a:solidFill>
                    <a:schemeClr val="bg1"/>
                  </a:solidFill>
                </a:rPr>
                <a:t>Be aware of </a:t>
              </a:r>
              <a:r>
                <a:rPr lang="en-US" sz="2000" dirty="0">
                  <a:solidFill>
                    <a:schemeClr val="bg1"/>
                  </a:solidFill>
                </a:rPr>
                <a:t>graduate premium</a:t>
              </a:r>
              <a:r>
                <a:rPr lang="en-US" sz="2000" kern="1200" dirty="0">
                  <a:solidFill>
                    <a:schemeClr val="bg1"/>
                  </a:solidFill>
                </a:rPr>
                <a:t>.</a:t>
              </a:r>
              <a:r>
                <a:rPr lang="en-US" sz="2000" dirty="0">
                  <a:solidFill>
                    <a:schemeClr val="bg1"/>
                  </a:solidFill>
                </a:rPr>
                <a:t> </a:t>
              </a:r>
              <a:endParaRPr lang="en-US" sz="2400" kern="1200" dirty="0">
                <a:solidFill>
                  <a:schemeClr val="bg1"/>
                </a:solidFill>
              </a:endParaRPr>
            </a:p>
          </p:txBody>
        </p:sp>
      </p:grpSp>
      <p:sp>
        <p:nvSpPr>
          <p:cNvPr id="14" name="Rounded Rectangle 13"/>
          <p:cNvSpPr/>
          <p:nvPr/>
        </p:nvSpPr>
        <p:spPr>
          <a:xfrm>
            <a:off x="838200" y="4647334"/>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1055271"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3: </a:t>
              </a:r>
              <a:r>
                <a:rPr lang="en-US" sz="2000" kern="1200" dirty="0">
                  <a:solidFill>
                    <a:schemeClr val="bg1"/>
                  </a:solidFill>
                </a:rPr>
                <a:t>Comprehend the </a:t>
              </a:r>
              <a:r>
                <a:rPr lang="en-US" sz="2000" dirty="0">
                  <a:solidFill>
                    <a:schemeClr val="bg1"/>
                  </a:solidFill>
                </a:rPr>
                <a:t>benefits of pursuing HE</a:t>
              </a:r>
              <a:r>
                <a:rPr lang="en-US" sz="2000" kern="1200" dirty="0">
                  <a:solidFill>
                    <a:schemeClr val="bg1"/>
                  </a:solidFill>
                </a:rPr>
                <a:t>.</a:t>
              </a:r>
            </a:p>
          </p:txBody>
        </p:sp>
      </p:grpSp>
    </p:spTree>
    <p:extLst>
      <p:ext uri="{BB962C8B-B14F-4D97-AF65-F5344CB8AC3E}">
        <p14:creationId xmlns:p14="http://schemas.microsoft.com/office/powerpoint/2010/main" val="120503552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26865"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3" name="Rounded Rectangular Callout 2"/>
          <p:cNvSpPr/>
          <p:nvPr/>
        </p:nvSpPr>
        <p:spPr>
          <a:xfrm>
            <a:off x="587090" y="1507829"/>
            <a:ext cx="11098500" cy="982432"/>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HALF-WAY Q&amp;A</a:t>
            </a:r>
          </a:p>
        </p:txBody>
      </p:sp>
      <p:sp>
        <p:nvSpPr>
          <p:cNvPr id="5" name="TextBox 4"/>
          <p:cNvSpPr txBox="1"/>
          <p:nvPr/>
        </p:nvSpPr>
        <p:spPr>
          <a:xfrm>
            <a:off x="1220493" y="2916716"/>
            <a:ext cx="5334000" cy="2308324"/>
          </a:xfrm>
          <a:prstGeom prst="rect">
            <a:avLst/>
          </a:prstGeom>
          <a:noFill/>
        </p:spPr>
        <p:txBody>
          <a:bodyPr wrap="square" rtlCol="0">
            <a:spAutoFit/>
          </a:bodyPr>
          <a:lstStyle/>
          <a:p>
            <a:pPr algn="ctr"/>
            <a:r>
              <a:rPr lang="en-GB" b="1" dirty="0"/>
              <a:t>We’re halfway through the Aspire to HE programme!</a:t>
            </a:r>
          </a:p>
          <a:p>
            <a:pPr algn="ctr"/>
            <a:endParaRPr lang="en-GB" dirty="0"/>
          </a:p>
          <a:p>
            <a:pPr algn="ctr"/>
            <a:r>
              <a:rPr lang="en-GB" dirty="0"/>
              <a:t>This is your chance to ask any questions regarding what we’ve already covered </a:t>
            </a:r>
            <a:r>
              <a:rPr lang="en-GB" b="1" u="sng" dirty="0"/>
              <a:t>or</a:t>
            </a:r>
            <a:r>
              <a:rPr lang="en-GB" dirty="0"/>
              <a:t> what you’d like to cover in our remaining sessions!</a:t>
            </a:r>
          </a:p>
          <a:p>
            <a:pPr algn="ctr"/>
            <a:endParaRPr lang="en-GB" dirty="0"/>
          </a:p>
          <a:p>
            <a:pPr algn="ctr"/>
            <a:r>
              <a:rPr lang="en-GB" b="1" dirty="0">
                <a:solidFill>
                  <a:srgbClr val="FF0000"/>
                </a:solidFill>
              </a:rPr>
              <a:t>Remember, all questions are important!</a:t>
            </a:r>
          </a:p>
        </p:txBody>
      </p:sp>
      <p:pic>
        <p:nvPicPr>
          <p:cNvPr id="7" name="Picture 2" descr="100 Most Ridiculous Job Interview Questions 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767" y="2804457"/>
            <a:ext cx="3799264" cy="253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38169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838200" y="1740848"/>
            <a:ext cx="10515600" cy="1110701"/>
          </a:xfrm>
          <a:prstGeom prst="roundRect">
            <a:avLst>
              <a:gd name="adj" fmla="val 10000"/>
            </a:avLst>
          </a:prstGeom>
          <a:solidFill>
            <a:srgbClr val="00B0F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1055271"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1: </a:t>
              </a:r>
              <a:r>
                <a:rPr lang="en-US" sz="2000" kern="1200" dirty="0">
                  <a:solidFill>
                    <a:schemeClr val="bg1"/>
                  </a:solidFill>
                </a:rPr>
                <a:t>Understand </a:t>
              </a:r>
              <a:r>
                <a:rPr lang="en-US" sz="2000" dirty="0">
                  <a:solidFill>
                    <a:schemeClr val="bg1"/>
                  </a:solidFill>
                </a:rPr>
                <a:t>different types of campuses</a:t>
              </a:r>
              <a:r>
                <a:rPr lang="en-US" sz="2400" b="1" kern="1200" dirty="0">
                  <a:solidFill>
                    <a:schemeClr val="bg1"/>
                  </a:solidFill>
                </a:rPr>
                <a:t>.</a:t>
              </a:r>
            </a:p>
          </p:txBody>
        </p:sp>
      </p:grpSp>
      <p:sp>
        <p:nvSpPr>
          <p:cNvPr id="9" name="Rounded Rectangle 8"/>
          <p:cNvSpPr/>
          <p:nvPr/>
        </p:nvSpPr>
        <p:spPr>
          <a:xfrm>
            <a:off x="838200" y="3177761"/>
            <a:ext cx="10515600" cy="1110701"/>
          </a:xfrm>
          <a:prstGeom prst="roundRect">
            <a:avLst>
              <a:gd name="adj" fmla="val 10000"/>
            </a:avLst>
          </a:prstGeom>
          <a:solidFill>
            <a:srgbClr val="0070C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1055271"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2: </a:t>
              </a:r>
              <a:r>
                <a:rPr lang="en-US" sz="2000" kern="1200" dirty="0">
                  <a:solidFill>
                    <a:schemeClr val="bg1"/>
                  </a:solidFill>
                </a:rPr>
                <a:t>Be aware of </a:t>
              </a:r>
              <a:r>
                <a:rPr lang="en-US" sz="2000" dirty="0">
                  <a:solidFill>
                    <a:schemeClr val="bg1"/>
                  </a:solidFill>
                </a:rPr>
                <a:t>opportunity cost and your </a:t>
              </a:r>
              <a:r>
                <a:rPr lang="en-US" sz="2000" kern="1200" dirty="0">
                  <a:solidFill>
                    <a:schemeClr val="bg1"/>
                  </a:solidFill>
                </a:rPr>
                <a:t>time management.</a:t>
              </a:r>
              <a:r>
                <a:rPr lang="en-US" sz="2000" dirty="0">
                  <a:solidFill>
                    <a:schemeClr val="bg1"/>
                  </a:solidFill>
                </a:rPr>
                <a:t> </a:t>
              </a:r>
              <a:endParaRPr lang="en-US" sz="2400" kern="1200" dirty="0">
                <a:solidFill>
                  <a:schemeClr val="bg1"/>
                </a:solidFill>
              </a:endParaRPr>
            </a:p>
          </p:txBody>
        </p:sp>
      </p:grpSp>
      <p:sp>
        <p:nvSpPr>
          <p:cNvPr id="14" name="Rounded Rectangle 13"/>
          <p:cNvSpPr/>
          <p:nvPr/>
        </p:nvSpPr>
        <p:spPr>
          <a:xfrm>
            <a:off x="838200" y="4647334"/>
            <a:ext cx="10515600" cy="1110701"/>
          </a:xfrm>
          <a:prstGeom prst="roundRect">
            <a:avLst>
              <a:gd name="adj" fmla="val 10000"/>
            </a:avLst>
          </a:prstGeom>
          <a:solidFill>
            <a:srgbClr val="00206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1055271"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US" sz="2000" kern="1200" dirty="0">
                  <a:solidFill>
                    <a:schemeClr val="bg1"/>
                  </a:solidFill>
                </a:rPr>
                <a:t>Comprehend the difference between skills, qualifications and 	            qualities.</a:t>
              </a:r>
            </a:p>
          </p:txBody>
        </p:sp>
      </p:grpSp>
    </p:spTree>
    <p:extLst>
      <p:ext uri="{BB962C8B-B14F-4D97-AF65-F5344CB8AC3E}">
        <p14:creationId xmlns:p14="http://schemas.microsoft.com/office/powerpoint/2010/main" val="83318116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80" y="622184"/>
            <a:ext cx="3189269"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600" b="1" dirty="0"/>
              <a:t>CAMPUS MAP</a:t>
            </a:r>
          </a:p>
        </p:txBody>
      </p:sp>
      <p:pic>
        <p:nvPicPr>
          <p:cNvPr id="9" name="Picture 9" descr="Map&#10;&#10;Description automatically generated">
            <a:extLst>
              <a:ext uri="{FF2B5EF4-FFF2-40B4-BE49-F238E27FC236}">
                <a16:creationId xmlns:a16="http://schemas.microsoft.com/office/drawing/2014/main" id="{B2A96D47-EEB6-4EDC-9AD6-717E73E9A8AB}"/>
              </a:ext>
            </a:extLst>
          </p:cNvPr>
          <p:cNvPicPr>
            <a:picLocks noChangeAspect="1"/>
          </p:cNvPicPr>
          <p:nvPr/>
        </p:nvPicPr>
        <p:blipFill>
          <a:blip r:embed="rId3"/>
          <a:stretch>
            <a:fillRect/>
          </a:stretch>
        </p:blipFill>
        <p:spPr>
          <a:xfrm>
            <a:off x="123646" y="3103516"/>
            <a:ext cx="4554747" cy="3425798"/>
          </a:xfrm>
          <a:prstGeom prst="rect">
            <a:avLst/>
          </a:prstGeom>
        </p:spPr>
      </p:pic>
      <p:pic>
        <p:nvPicPr>
          <p:cNvPr id="10" name="Picture 10" descr="Map&#10;&#10;Description automatically generated">
            <a:extLst>
              <a:ext uri="{FF2B5EF4-FFF2-40B4-BE49-F238E27FC236}">
                <a16:creationId xmlns:a16="http://schemas.microsoft.com/office/drawing/2014/main" id="{937DDFA9-8EE2-40E3-97C5-DE23F2DBF60E}"/>
              </a:ext>
            </a:extLst>
          </p:cNvPr>
          <p:cNvPicPr>
            <a:picLocks noChangeAspect="1"/>
          </p:cNvPicPr>
          <p:nvPr/>
        </p:nvPicPr>
        <p:blipFill>
          <a:blip r:embed="rId4"/>
          <a:stretch>
            <a:fillRect/>
          </a:stretch>
        </p:blipFill>
        <p:spPr>
          <a:xfrm>
            <a:off x="4149305" y="383508"/>
            <a:ext cx="4454105" cy="2971096"/>
          </a:xfrm>
          <a:prstGeom prst="rect">
            <a:avLst/>
          </a:prstGeom>
        </p:spPr>
      </p:pic>
      <p:pic>
        <p:nvPicPr>
          <p:cNvPr id="11" name="Picture 11" descr="Engineering drawing, map&#10;&#10;Description automatically generated">
            <a:extLst>
              <a:ext uri="{FF2B5EF4-FFF2-40B4-BE49-F238E27FC236}">
                <a16:creationId xmlns:a16="http://schemas.microsoft.com/office/drawing/2014/main" id="{9A416896-FE64-4D29-B59B-2B9047FD37F1}"/>
              </a:ext>
            </a:extLst>
          </p:cNvPr>
          <p:cNvPicPr>
            <a:picLocks noChangeAspect="1"/>
          </p:cNvPicPr>
          <p:nvPr/>
        </p:nvPicPr>
        <p:blipFill>
          <a:blip r:embed="rId5"/>
          <a:stretch>
            <a:fillRect/>
          </a:stretch>
        </p:blipFill>
        <p:spPr>
          <a:xfrm>
            <a:off x="8304363" y="3020684"/>
            <a:ext cx="3778369" cy="3778369"/>
          </a:xfrm>
          <a:prstGeom prst="rect">
            <a:avLst/>
          </a:prstGeom>
        </p:spPr>
      </p:pic>
      <p:sp>
        <p:nvSpPr>
          <p:cNvPr id="12" name="TextBox 11">
            <a:extLst>
              <a:ext uri="{FF2B5EF4-FFF2-40B4-BE49-F238E27FC236}">
                <a16:creationId xmlns:a16="http://schemas.microsoft.com/office/drawing/2014/main" id="{8E680D77-53FB-4132-BD83-3DCC08292AA5}"/>
              </a:ext>
            </a:extLst>
          </p:cNvPr>
          <p:cNvSpPr txBox="1"/>
          <p:nvPr/>
        </p:nvSpPr>
        <p:spPr>
          <a:xfrm>
            <a:off x="727494" y="2840966"/>
            <a:ext cx="31888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York St John University</a:t>
            </a:r>
          </a:p>
        </p:txBody>
      </p:sp>
      <p:sp>
        <p:nvSpPr>
          <p:cNvPr id="13" name="TextBox 12">
            <a:extLst>
              <a:ext uri="{FF2B5EF4-FFF2-40B4-BE49-F238E27FC236}">
                <a16:creationId xmlns:a16="http://schemas.microsoft.com/office/drawing/2014/main" id="{379AA715-2853-490E-8E98-EE547AF30A65}"/>
              </a:ext>
            </a:extLst>
          </p:cNvPr>
          <p:cNvSpPr txBox="1"/>
          <p:nvPr/>
        </p:nvSpPr>
        <p:spPr>
          <a:xfrm>
            <a:off x="8965720" y="26684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Stockholm University</a:t>
            </a:r>
          </a:p>
        </p:txBody>
      </p:sp>
      <p:sp>
        <p:nvSpPr>
          <p:cNvPr id="14" name="TextBox 13">
            <a:extLst>
              <a:ext uri="{FF2B5EF4-FFF2-40B4-BE49-F238E27FC236}">
                <a16:creationId xmlns:a16="http://schemas.microsoft.com/office/drawing/2014/main" id="{F7712300-2457-48B0-B0DF-729D874D4D17}"/>
              </a:ext>
            </a:extLst>
          </p:cNvPr>
          <p:cNvSpPr txBox="1"/>
          <p:nvPr/>
        </p:nvSpPr>
        <p:spPr>
          <a:xfrm>
            <a:off x="4149306" y="51758"/>
            <a:ext cx="51442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University of Wolverhampton, City Campus</a:t>
            </a:r>
          </a:p>
        </p:txBody>
      </p:sp>
      <p:sp>
        <p:nvSpPr>
          <p:cNvPr id="15" name="TextBox 14">
            <a:extLst>
              <a:ext uri="{FF2B5EF4-FFF2-40B4-BE49-F238E27FC236}">
                <a16:creationId xmlns:a16="http://schemas.microsoft.com/office/drawing/2014/main" id="{D94CABA0-C569-4A3F-ACB3-37237CDC62D9}"/>
              </a:ext>
            </a:extLst>
          </p:cNvPr>
          <p:cNvSpPr txBox="1"/>
          <p:nvPr/>
        </p:nvSpPr>
        <p:spPr>
          <a:xfrm>
            <a:off x="5441016" y="4096309"/>
            <a:ext cx="1972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23,000 students</a:t>
            </a:r>
          </a:p>
        </p:txBody>
      </p:sp>
      <p:sp>
        <p:nvSpPr>
          <p:cNvPr id="16" name="TextBox 15">
            <a:extLst>
              <a:ext uri="{FF2B5EF4-FFF2-40B4-BE49-F238E27FC236}">
                <a16:creationId xmlns:a16="http://schemas.microsoft.com/office/drawing/2014/main" id="{CB6E8541-5787-493D-A01E-EDF526359775}"/>
              </a:ext>
            </a:extLst>
          </p:cNvPr>
          <p:cNvSpPr txBox="1"/>
          <p:nvPr/>
        </p:nvSpPr>
        <p:spPr>
          <a:xfrm>
            <a:off x="5441016" y="4544544"/>
            <a:ext cx="1972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33,000 students</a:t>
            </a:r>
            <a:endParaRPr lang="en-US" dirty="0"/>
          </a:p>
        </p:txBody>
      </p:sp>
      <p:sp>
        <p:nvSpPr>
          <p:cNvPr id="17" name="TextBox 16">
            <a:extLst>
              <a:ext uri="{FF2B5EF4-FFF2-40B4-BE49-F238E27FC236}">
                <a16:creationId xmlns:a16="http://schemas.microsoft.com/office/drawing/2014/main" id="{5DFDA367-325A-4F68-AFBE-F3ED6DA81599}"/>
              </a:ext>
            </a:extLst>
          </p:cNvPr>
          <p:cNvSpPr txBox="1"/>
          <p:nvPr/>
        </p:nvSpPr>
        <p:spPr>
          <a:xfrm>
            <a:off x="5467909" y="4992779"/>
            <a:ext cx="1972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8,000 students</a:t>
            </a:r>
          </a:p>
        </p:txBody>
      </p:sp>
      <p:sp>
        <p:nvSpPr>
          <p:cNvPr id="18" name="Arrow: Up 17">
            <a:extLst>
              <a:ext uri="{FF2B5EF4-FFF2-40B4-BE49-F238E27FC236}">
                <a16:creationId xmlns:a16="http://schemas.microsoft.com/office/drawing/2014/main" id="{549047EE-43A3-4038-A1BD-ABC4FEA690F5}"/>
              </a:ext>
            </a:extLst>
          </p:cNvPr>
          <p:cNvSpPr/>
          <p:nvPr/>
        </p:nvSpPr>
        <p:spPr>
          <a:xfrm>
            <a:off x="6094611" y="3467592"/>
            <a:ext cx="475130" cy="582706"/>
          </a:xfrm>
          <a:prstGeom prst="up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8B97F964-38A6-4CF1-AAAA-F462796C0074}"/>
              </a:ext>
            </a:extLst>
          </p:cNvPr>
          <p:cNvSpPr/>
          <p:nvPr/>
        </p:nvSpPr>
        <p:spPr>
          <a:xfrm rot="5400000">
            <a:off x="7609646" y="4435780"/>
            <a:ext cx="475130" cy="582706"/>
          </a:xfrm>
          <a:prstGeom prst="up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3987EFE2-1D1B-485B-82A0-3DB8BBA9313B}"/>
              </a:ext>
            </a:extLst>
          </p:cNvPr>
          <p:cNvSpPr/>
          <p:nvPr/>
        </p:nvSpPr>
        <p:spPr>
          <a:xfrm rot="-5400000">
            <a:off x="4794728" y="4884015"/>
            <a:ext cx="475130" cy="582706"/>
          </a:xfrm>
          <a:prstGeom prst="up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3573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80" y="622184"/>
            <a:ext cx="3189269"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600" b="1" dirty="0"/>
              <a:t>CAMPUS MAP</a:t>
            </a:r>
          </a:p>
        </p:txBody>
      </p:sp>
      <p:pic>
        <p:nvPicPr>
          <p:cNvPr id="2" name="Picture 2" descr="Map&#10;&#10;Description automatically generated">
            <a:extLst>
              <a:ext uri="{FF2B5EF4-FFF2-40B4-BE49-F238E27FC236}">
                <a16:creationId xmlns:a16="http://schemas.microsoft.com/office/drawing/2014/main" id="{BD1C7807-31F0-48C6-8740-C2A571B5CEF0}"/>
              </a:ext>
            </a:extLst>
          </p:cNvPr>
          <p:cNvPicPr>
            <a:picLocks noChangeAspect="1"/>
          </p:cNvPicPr>
          <p:nvPr/>
        </p:nvPicPr>
        <p:blipFill>
          <a:blip r:embed="rId3"/>
          <a:stretch>
            <a:fillRect/>
          </a:stretch>
        </p:blipFill>
        <p:spPr>
          <a:xfrm>
            <a:off x="4393722" y="1178315"/>
            <a:ext cx="7617123" cy="5450277"/>
          </a:xfrm>
          <a:prstGeom prst="rect">
            <a:avLst/>
          </a:prstGeom>
        </p:spPr>
      </p:pic>
      <p:sp>
        <p:nvSpPr>
          <p:cNvPr id="3" name="TextBox 2">
            <a:extLst>
              <a:ext uri="{FF2B5EF4-FFF2-40B4-BE49-F238E27FC236}">
                <a16:creationId xmlns:a16="http://schemas.microsoft.com/office/drawing/2014/main" id="{E7A9B463-936F-41CE-9045-04C8E0C111FC}"/>
              </a:ext>
            </a:extLst>
          </p:cNvPr>
          <p:cNvSpPr txBox="1"/>
          <p:nvPr/>
        </p:nvSpPr>
        <p:spPr>
          <a:xfrm>
            <a:off x="420130" y="2654642"/>
            <a:ext cx="3906209" cy="2446823"/>
          </a:xfrm>
          <a:prstGeom prst="rect">
            <a:avLst/>
          </a:prstGeom>
          <a:noFill/>
        </p:spPr>
        <p:txBody>
          <a:bodyPr rot="0" spcFirstLastPara="0" vertOverflow="overflow" horzOverflow="overflow" vert="horz" wrap="square" lIns="91440" tIns="91439" rIns="91440" bIns="137160" numCol="1" spcCol="0" rtlCol="0" fromWordArt="0" anchor="t" anchorCtr="0" forceAA="0" compatLnSpc="1">
            <a:prstTxWarp prst="textNoShape">
              <a:avLst/>
            </a:prstTxWarp>
            <a:spAutoFit/>
          </a:bodyPr>
          <a:lstStyle/>
          <a:p>
            <a:r>
              <a:rPr lang="en-US" b="1" dirty="0"/>
              <a:t>1. Get into pairs</a:t>
            </a:r>
          </a:p>
          <a:p>
            <a:endParaRPr lang="en-US" b="1" dirty="0"/>
          </a:p>
          <a:p>
            <a:r>
              <a:rPr lang="en-US" b="1" dirty="0"/>
              <a:t>2. Put your instructions in order</a:t>
            </a:r>
          </a:p>
          <a:p>
            <a:endParaRPr lang="en-US" b="1" dirty="0"/>
          </a:p>
          <a:p>
            <a:r>
              <a:rPr lang="en-US" b="1" dirty="0"/>
              <a:t>3. Take it in turns to roam around the campus using the directions</a:t>
            </a:r>
          </a:p>
          <a:p>
            <a:endParaRPr lang="en-US" b="1" dirty="0"/>
          </a:p>
          <a:p>
            <a:r>
              <a:rPr lang="en-US" b="1" dirty="0"/>
              <a:t>4. Find the end destination!</a:t>
            </a:r>
          </a:p>
        </p:txBody>
      </p:sp>
    </p:spTree>
    <p:extLst>
      <p:ext uri="{BB962C8B-B14F-4D97-AF65-F5344CB8AC3E}">
        <p14:creationId xmlns:p14="http://schemas.microsoft.com/office/powerpoint/2010/main" val="169970970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80" y="622184"/>
            <a:ext cx="7042401"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600" b="1" dirty="0"/>
              <a:t>CREATE YOUR OWN UNIVERSITY</a:t>
            </a:r>
            <a:endParaRPr lang="en-US" dirty="0"/>
          </a:p>
        </p:txBody>
      </p:sp>
      <p:sp>
        <p:nvSpPr>
          <p:cNvPr id="3" name="TextBox 2">
            <a:extLst>
              <a:ext uri="{FF2B5EF4-FFF2-40B4-BE49-F238E27FC236}">
                <a16:creationId xmlns:a16="http://schemas.microsoft.com/office/drawing/2014/main" id="{2ECED65F-3EB8-4F29-B8EC-7F2CB924200E}"/>
              </a:ext>
            </a:extLst>
          </p:cNvPr>
          <p:cNvSpPr txBox="1"/>
          <p:nvPr/>
        </p:nvSpPr>
        <p:spPr>
          <a:xfrm>
            <a:off x="184264" y="2276557"/>
            <a:ext cx="11833768" cy="22006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00000"/>
              </a:lnSpc>
            </a:pPr>
            <a:r>
              <a:rPr lang="en-US" sz="2400" dirty="0"/>
              <a:t>Design your own university using ideas from the campus maps we have looked at.</a:t>
            </a:r>
          </a:p>
          <a:p>
            <a:pPr algn="ctr">
              <a:lnSpc>
                <a:spcPct val="200000"/>
              </a:lnSpc>
            </a:pPr>
            <a:r>
              <a:rPr lang="en-US" sz="2400" dirty="0"/>
              <a:t>What is most important to you? Will you have a city university or a countryside university? Is it sporty? Quiet? The decisions are yours!</a:t>
            </a:r>
          </a:p>
        </p:txBody>
      </p:sp>
    </p:spTree>
    <p:extLst>
      <p:ext uri="{BB962C8B-B14F-4D97-AF65-F5344CB8AC3E}">
        <p14:creationId xmlns:p14="http://schemas.microsoft.com/office/powerpoint/2010/main" val="550590836"/>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80" y="622184"/>
            <a:ext cx="8361904" cy="6851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SKILLS, QUALITIES &amp; QUALIFICATIONS</a:t>
            </a:r>
          </a:p>
        </p:txBody>
      </p:sp>
      <p:sp>
        <p:nvSpPr>
          <p:cNvPr id="7" name="TextBox 6"/>
          <p:cNvSpPr txBox="1"/>
          <p:nvPr/>
        </p:nvSpPr>
        <p:spPr>
          <a:xfrm>
            <a:off x="426642" y="2355034"/>
            <a:ext cx="3699148" cy="2308324"/>
          </a:xfrm>
          <a:prstGeom prst="rect">
            <a:avLst/>
          </a:prstGeom>
          <a:noFill/>
        </p:spPr>
        <p:txBody>
          <a:bodyPr wrap="square" rtlCol="0">
            <a:spAutoFit/>
          </a:bodyPr>
          <a:lstStyle/>
          <a:p>
            <a:pPr algn="ctr"/>
            <a:r>
              <a:rPr lang="en-GB" b="1" dirty="0">
                <a:solidFill>
                  <a:srgbClr val="FF0000"/>
                </a:solidFill>
              </a:rPr>
              <a:t>Do you know the difference?</a:t>
            </a:r>
          </a:p>
          <a:p>
            <a:pPr algn="ctr"/>
            <a:endParaRPr lang="en-GB" dirty="0"/>
          </a:p>
          <a:p>
            <a:pPr algn="ctr"/>
            <a:r>
              <a:rPr lang="en-GB" dirty="0"/>
              <a:t>Use the worksheet to identify the differences between skills, qualities and qualifications.</a:t>
            </a:r>
          </a:p>
          <a:p>
            <a:pPr algn="ctr"/>
            <a:endParaRPr lang="en-GB" dirty="0"/>
          </a:p>
          <a:p>
            <a:pPr algn="ctr"/>
            <a:r>
              <a:rPr lang="en-GB" dirty="0"/>
              <a:t>Is there anything you would like to learn or develop?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815" y="1507315"/>
            <a:ext cx="755332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09311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17118" t="37099" r="50580" b="30341"/>
          <a:stretch/>
        </p:blipFill>
        <p:spPr>
          <a:xfrm>
            <a:off x="279509" y="1498964"/>
            <a:ext cx="7923430" cy="4492666"/>
          </a:xfrm>
          <a:prstGeom prst="rect">
            <a:avLst/>
          </a:prstGeom>
        </p:spPr>
      </p:pic>
      <p:sp>
        <p:nvSpPr>
          <p:cNvPr id="15" name="TextBox 14"/>
          <p:cNvSpPr txBox="1"/>
          <p:nvPr/>
        </p:nvSpPr>
        <p:spPr>
          <a:xfrm>
            <a:off x="8279139" y="2591135"/>
            <a:ext cx="3699148" cy="2308324"/>
          </a:xfrm>
          <a:prstGeom prst="rect">
            <a:avLst/>
          </a:prstGeom>
          <a:noFill/>
        </p:spPr>
        <p:txBody>
          <a:bodyPr wrap="square" rtlCol="0">
            <a:spAutoFit/>
          </a:bodyPr>
          <a:lstStyle/>
          <a:p>
            <a:pPr algn="ctr"/>
            <a:r>
              <a:rPr lang="en-GB" b="1" dirty="0">
                <a:solidFill>
                  <a:srgbClr val="FF0000"/>
                </a:solidFill>
              </a:rPr>
              <a:t>What is your </a:t>
            </a:r>
            <a:r>
              <a:rPr lang="en-GB" b="1" dirty="0" err="1">
                <a:solidFill>
                  <a:srgbClr val="FF0000"/>
                </a:solidFill>
              </a:rPr>
              <a:t>MasterMind</a:t>
            </a:r>
            <a:r>
              <a:rPr lang="en-GB" b="1" dirty="0">
                <a:solidFill>
                  <a:srgbClr val="FF0000"/>
                </a:solidFill>
              </a:rPr>
              <a:t> subject?</a:t>
            </a:r>
          </a:p>
          <a:p>
            <a:pPr algn="ctr"/>
            <a:endParaRPr lang="en-GB" dirty="0"/>
          </a:p>
          <a:p>
            <a:pPr algn="ctr"/>
            <a:r>
              <a:rPr lang="en-GB" dirty="0"/>
              <a:t>Do you know </a:t>
            </a:r>
            <a:r>
              <a:rPr lang="en-GB" b="1" u="sng" dirty="0"/>
              <a:t>everything</a:t>
            </a:r>
            <a:r>
              <a:rPr lang="en-GB" dirty="0"/>
              <a:t> about one particular topic?</a:t>
            </a:r>
          </a:p>
          <a:p>
            <a:pPr algn="ctr"/>
            <a:endParaRPr lang="en-GB" dirty="0"/>
          </a:p>
          <a:p>
            <a:pPr algn="ctr"/>
            <a:r>
              <a:rPr lang="en-GB" dirty="0"/>
              <a:t>How did you learn about it?</a:t>
            </a:r>
          </a:p>
          <a:p>
            <a:pPr algn="ctr"/>
            <a:endParaRPr lang="en-GB" dirty="0"/>
          </a:p>
          <a:p>
            <a:pPr algn="ctr"/>
            <a:r>
              <a:rPr lang="en-GB" dirty="0"/>
              <a:t>Would you do a PhD if you could?</a:t>
            </a:r>
          </a:p>
        </p:txBody>
      </p:sp>
      <p:sp>
        <p:nvSpPr>
          <p:cNvPr id="5" name="Rectangle 4"/>
          <p:cNvSpPr/>
          <p:nvPr/>
        </p:nvSpPr>
        <p:spPr>
          <a:xfrm>
            <a:off x="643319" y="558090"/>
            <a:ext cx="3209354"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MASTERMIND</a:t>
            </a:r>
          </a:p>
        </p:txBody>
      </p:sp>
    </p:spTree>
    <p:extLst>
      <p:ext uri="{BB962C8B-B14F-4D97-AF65-F5344CB8AC3E}">
        <p14:creationId xmlns:p14="http://schemas.microsoft.com/office/powerpoint/2010/main" val="2206386786"/>
      </p:ext>
    </p:extLst>
  </p:cSld>
  <p:clrMapOvr>
    <a:masterClrMapping/>
  </p:clrMapOvr>
  <p:transition spd="slow">
    <p:push/>
  </p:transition>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3461</TotalTime>
  <Words>1091</Words>
  <Application>Microsoft Office PowerPoint</Application>
  <PresentationFormat>Widescreen</PresentationFormat>
  <Paragraphs>123</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Roboto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Curran, Hannah</cp:lastModifiedBy>
  <cp:revision>354</cp:revision>
  <dcterms:created xsi:type="dcterms:W3CDTF">2017-03-14T08:31:32Z</dcterms:created>
  <dcterms:modified xsi:type="dcterms:W3CDTF">2023-08-17T11:02:55Z</dcterms:modified>
</cp:coreProperties>
</file>