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98" r:id="rId2"/>
    <p:sldId id="299" r:id="rId3"/>
    <p:sldId id="300" r:id="rId4"/>
    <p:sldId id="320" r:id="rId5"/>
    <p:sldId id="301" r:id="rId6"/>
    <p:sldId id="302" r:id="rId7"/>
    <p:sldId id="321" r:id="rId8"/>
    <p:sldId id="322" r:id="rId9"/>
    <p:sldId id="323" r:id="rId10"/>
    <p:sldId id="324" r:id="rId11"/>
    <p:sldId id="325" r:id="rId12"/>
    <p:sldId id="316" r:id="rId13"/>
    <p:sldId id="318" r:id="rId14"/>
    <p:sldId id="319" r:id="rId15"/>
    <p:sldId id="315" r:id="rId16"/>
    <p:sldId id="311" r:id="rId17"/>
    <p:sldId id="312" r:id="rId18"/>
    <p:sldId id="313" r:id="rId19"/>
    <p:sldId id="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17C"/>
    <a:srgbClr val="162D56"/>
    <a:srgbClr val="1D7CC7"/>
    <a:srgbClr val="3A87C4"/>
    <a:srgbClr val="1E2C52"/>
    <a:srgbClr val="009193"/>
    <a:srgbClr val="A91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45270-5332-B037-6AD2-EE052188CE7A}" v="145" dt="2020-10-27T14:13:35.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74307" autoAdjust="0"/>
  </p:normalViewPr>
  <p:slideViewPr>
    <p:cSldViewPr snapToGrid="0" snapToObjects="1">
      <p:cViewPr varScale="1">
        <p:scale>
          <a:sx n="49" d="100"/>
          <a:sy n="49" d="100"/>
        </p:scale>
        <p:origin x="1168" y="5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nwick, Georgia" userId="S::g.fenwick@wlv.ac.uk::7a8d7111-5516-43b0-b8c1-8a359c0d479b" providerId="AD" clId="Web-{55345270-5332-B037-6AD2-EE052188CE7A}"/>
    <pc:docChg chg="addSld modSld sldOrd">
      <pc:chgData name="Fenwick, Georgia" userId="S::g.fenwick@wlv.ac.uk::7a8d7111-5516-43b0-b8c1-8a359c0d479b" providerId="AD" clId="Web-{55345270-5332-B037-6AD2-EE052188CE7A}" dt="2020-10-27T14:13:30.903" v="141" actId="20577"/>
      <pc:docMkLst>
        <pc:docMk/>
      </pc:docMkLst>
      <pc:sldChg chg="addSp delSp modSp">
        <pc:chgData name="Fenwick, Georgia" userId="S::g.fenwick@wlv.ac.uk::7a8d7111-5516-43b0-b8c1-8a359c0d479b" providerId="AD" clId="Web-{55345270-5332-B037-6AD2-EE052188CE7A}" dt="2020-10-27T14:13:30.903" v="141" actId="20577"/>
        <pc:sldMkLst>
          <pc:docMk/>
          <pc:sldMk cId="4202440495" sldId="299"/>
        </pc:sldMkLst>
        <pc:spChg chg="add del">
          <ac:chgData name="Fenwick, Georgia" userId="S::g.fenwick@wlv.ac.uk::7a8d7111-5516-43b0-b8c1-8a359c0d479b" providerId="AD" clId="Web-{55345270-5332-B037-6AD2-EE052188CE7A}" dt="2020-10-27T14:12:19.262" v="29"/>
          <ac:spMkLst>
            <pc:docMk/>
            <pc:sldMk cId="4202440495" sldId="299"/>
            <ac:spMk id="2" creationId="{0EC6976B-20CA-44CD-9F11-CCF0C1D95C7B}"/>
          </ac:spMkLst>
        </pc:spChg>
        <pc:spChg chg="mod">
          <ac:chgData name="Fenwick, Georgia" userId="S::g.fenwick@wlv.ac.uk::7a8d7111-5516-43b0-b8c1-8a359c0d479b" providerId="AD" clId="Web-{55345270-5332-B037-6AD2-EE052188CE7A}" dt="2020-10-27T14:10:56.449" v="12"/>
          <ac:spMkLst>
            <pc:docMk/>
            <pc:sldMk cId="4202440495" sldId="299"/>
            <ac:spMk id="3" creationId="{00000000-0000-0000-0000-000000000000}"/>
          </ac:spMkLst>
        </pc:spChg>
        <pc:spChg chg="mod">
          <ac:chgData name="Fenwick, Georgia" userId="S::g.fenwick@wlv.ac.uk::7a8d7111-5516-43b0-b8c1-8a359c0d479b" providerId="AD" clId="Web-{55345270-5332-B037-6AD2-EE052188CE7A}" dt="2020-10-27T14:11:09.746" v="18" actId="14100"/>
          <ac:spMkLst>
            <pc:docMk/>
            <pc:sldMk cId="4202440495" sldId="299"/>
            <ac:spMk id="4" creationId="{00000000-0000-0000-0000-000000000000}"/>
          </ac:spMkLst>
        </pc:spChg>
        <pc:spChg chg="mod">
          <ac:chgData name="Fenwick, Georgia" userId="S::g.fenwick@wlv.ac.uk::7a8d7111-5516-43b0-b8c1-8a359c0d479b" providerId="AD" clId="Web-{55345270-5332-B037-6AD2-EE052188CE7A}" dt="2020-10-27T14:10:58.543" v="13"/>
          <ac:spMkLst>
            <pc:docMk/>
            <pc:sldMk cId="4202440495" sldId="299"/>
            <ac:spMk id="9" creationId="{00000000-0000-0000-0000-000000000000}"/>
          </ac:spMkLst>
        </pc:spChg>
        <pc:spChg chg="mod">
          <ac:chgData name="Fenwick, Georgia" userId="S::g.fenwick@wlv.ac.uk::7a8d7111-5516-43b0-b8c1-8a359c0d479b" providerId="AD" clId="Web-{55345270-5332-B037-6AD2-EE052188CE7A}" dt="2020-10-27T14:11:01.012" v="14"/>
          <ac:spMkLst>
            <pc:docMk/>
            <pc:sldMk cId="4202440495" sldId="299"/>
            <ac:spMk id="14" creationId="{00000000-0000-0000-0000-000000000000}"/>
          </ac:spMkLst>
        </pc:spChg>
        <pc:spChg chg="add del">
          <ac:chgData name="Fenwick, Georgia" userId="S::g.fenwick@wlv.ac.uk::7a8d7111-5516-43b0-b8c1-8a359c0d479b" providerId="AD" clId="Web-{55345270-5332-B037-6AD2-EE052188CE7A}" dt="2020-10-27T14:12:18.637" v="28"/>
          <ac:spMkLst>
            <pc:docMk/>
            <pc:sldMk cId="4202440495" sldId="299"/>
            <ac:spMk id="21" creationId="{EE34DE92-F5A7-4E78-AA9F-BB7D2D17A355}"/>
          </ac:spMkLst>
        </pc:spChg>
        <pc:spChg chg="mod">
          <ac:chgData name="Fenwick, Georgia" userId="S::g.fenwick@wlv.ac.uk::7a8d7111-5516-43b0-b8c1-8a359c0d479b" providerId="AD" clId="Web-{55345270-5332-B037-6AD2-EE052188CE7A}" dt="2020-10-27T14:12:49.215" v="88" actId="20577"/>
          <ac:spMkLst>
            <pc:docMk/>
            <pc:sldMk cId="4202440495" sldId="299"/>
            <ac:spMk id="24" creationId="{F675CF43-3FDE-4491-9BD8-D5AD4A4F90C3}"/>
          </ac:spMkLst>
        </pc:spChg>
        <pc:spChg chg="add del">
          <ac:chgData name="Fenwick, Georgia" userId="S::g.fenwick@wlv.ac.uk::7a8d7111-5516-43b0-b8c1-8a359c0d479b" providerId="AD" clId="Web-{55345270-5332-B037-6AD2-EE052188CE7A}" dt="2020-10-27T14:12:20.965" v="30"/>
          <ac:spMkLst>
            <pc:docMk/>
            <pc:sldMk cId="4202440495" sldId="299"/>
            <ac:spMk id="27" creationId="{A1765CFC-FBEA-42CA-BEF3-E3EECE8357FF}"/>
          </ac:spMkLst>
        </pc:spChg>
        <pc:spChg chg="add del">
          <ac:chgData name="Fenwick, Georgia" userId="S::g.fenwick@wlv.ac.uk::7a8d7111-5516-43b0-b8c1-8a359c0d479b" providerId="AD" clId="Web-{55345270-5332-B037-6AD2-EE052188CE7A}" dt="2020-10-27T14:12:21.731" v="31"/>
          <ac:spMkLst>
            <pc:docMk/>
            <pc:sldMk cId="4202440495" sldId="299"/>
            <ac:spMk id="29" creationId="{6B760BF7-AFE7-41F3-894D-045D2239DD5D}"/>
          </ac:spMkLst>
        </pc:spChg>
        <pc:spChg chg="mod">
          <ac:chgData name="Fenwick, Georgia" userId="S::g.fenwick@wlv.ac.uk::7a8d7111-5516-43b0-b8c1-8a359c0d479b" providerId="AD" clId="Web-{55345270-5332-B037-6AD2-EE052188CE7A}" dt="2020-10-27T14:13:11.028" v="109" actId="20577"/>
          <ac:spMkLst>
            <pc:docMk/>
            <pc:sldMk cId="4202440495" sldId="299"/>
            <ac:spMk id="32" creationId="{D4BE3B2D-DAA4-4D8E-B294-0D1C7533DEC0}"/>
          </ac:spMkLst>
        </pc:spChg>
        <pc:spChg chg="add del">
          <ac:chgData name="Fenwick, Georgia" userId="S::g.fenwick@wlv.ac.uk::7a8d7111-5516-43b0-b8c1-8a359c0d479b" providerId="AD" clId="Web-{55345270-5332-B037-6AD2-EE052188CE7A}" dt="2020-10-27T14:12:23.231" v="33"/>
          <ac:spMkLst>
            <pc:docMk/>
            <pc:sldMk cId="4202440495" sldId="299"/>
            <ac:spMk id="35" creationId="{7C2103B9-9F92-4626-BD2B-2593CD27DD02}"/>
          </ac:spMkLst>
        </pc:spChg>
        <pc:spChg chg="add del">
          <ac:chgData name="Fenwick, Georgia" userId="S::g.fenwick@wlv.ac.uk::7a8d7111-5516-43b0-b8c1-8a359c0d479b" providerId="AD" clId="Web-{55345270-5332-B037-6AD2-EE052188CE7A}" dt="2020-10-27T14:12:22.668" v="32"/>
          <ac:spMkLst>
            <pc:docMk/>
            <pc:sldMk cId="4202440495" sldId="299"/>
            <ac:spMk id="37" creationId="{5CB6F15B-A913-478D-A089-901DFF88C365}"/>
          </ac:spMkLst>
        </pc:spChg>
        <pc:spChg chg="mod">
          <ac:chgData name="Fenwick, Georgia" userId="S::g.fenwick@wlv.ac.uk::7a8d7111-5516-43b0-b8c1-8a359c0d479b" providerId="AD" clId="Web-{55345270-5332-B037-6AD2-EE052188CE7A}" dt="2020-10-27T14:13:30.903" v="141" actId="20577"/>
          <ac:spMkLst>
            <pc:docMk/>
            <pc:sldMk cId="4202440495" sldId="299"/>
            <ac:spMk id="40" creationId="{4AC518C7-2523-4C2A-AF35-568566A1851F}"/>
          </ac:spMkLst>
        </pc:spChg>
        <pc:grpChg chg="del">
          <ac:chgData name="Fenwick, Georgia" userId="S::g.fenwick@wlv.ac.uk::7a8d7111-5516-43b0-b8c1-8a359c0d479b" providerId="AD" clId="Web-{55345270-5332-B037-6AD2-EE052188CE7A}" dt="2020-10-27T14:10:44.855" v="7"/>
          <ac:grpSpMkLst>
            <pc:docMk/>
            <pc:sldMk cId="4202440495" sldId="299"/>
            <ac:grpSpMk id="6" creationId="{00000000-0000-0000-0000-000000000000}"/>
          </ac:grpSpMkLst>
        </pc:grpChg>
        <pc:grpChg chg="del">
          <ac:chgData name="Fenwick, Georgia" userId="S::g.fenwick@wlv.ac.uk::7a8d7111-5516-43b0-b8c1-8a359c0d479b" providerId="AD" clId="Web-{55345270-5332-B037-6AD2-EE052188CE7A}" dt="2020-10-27T14:10:46.074" v="8"/>
          <ac:grpSpMkLst>
            <pc:docMk/>
            <pc:sldMk cId="4202440495" sldId="299"/>
            <ac:grpSpMk id="11" creationId="{00000000-0000-0000-0000-000000000000}"/>
          </ac:grpSpMkLst>
        </pc:grpChg>
        <pc:grpChg chg="del">
          <ac:chgData name="Fenwick, Georgia" userId="S::g.fenwick@wlv.ac.uk::7a8d7111-5516-43b0-b8c1-8a359c0d479b" providerId="AD" clId="Web-{55345270-5332-B037-6AD2-EE052188CE7A}" dt="2020-10-27T14:10:47.027" v="9"/>
          <ac:grpSpMkLst>
            <pc:docMk/>
            <pc:sldMk cId="4202440495" sldId="299"/>
            <ac:grpSpMk id="16" creationId="{00000000-0000-0000-0000-000000000000}"/>
          </ac:grpSpMkLst>
        </pc:grpChg>
        <pc:grpChg chg="add">
          <ac:chgData name="Fenwick, Georgia" userId="S::g.fenwick@wlv.ac.uk::7a8d7111-5516-43b0-b8c1-8a359c0d479b" providerId="AD" clId="Web-{55345270-5332-B037-6AD2-EE052188CE7A}" dt="2020-10-27T14:12:14.684" v="21"/>
          <ac:grpSpMkLst>
            <pc:docMk/>
            <pc:sldMk cId="4202440495" sldId="299"/>
            <ac:grpSpMk id="25" creationId="{3847A224-0E0C-4493-AEC3-DD05B5964EA1}"/>
          </ac:grpSpMkLst>
        </pc:grpChg>
        <pc:grpChg chg="add">
          <ac:chgData name="Fenwick, Georgia" userId="S::g.fenwick@wlv.ac.uk::7a8d7111-5516-43b0-b8c1-8a359c0d479b" providerId="AD" clId="Web-{55345270-5332-B037-6AD2-EE052188CE7A}" dt="2020-10-27T14:12:14.746" v="24"/>
          <ac:grpSpMkLst>
            <pc:docMk/>
            <pc:sldMk cId="4202440495" sldId="299"/>
            <ac:grpSpMk id="33" creationId="{3D9C381C-7CFA-4ED4-9F63-71A8D6C98529}"/>
          </ac:grpSpMkLst>
        </pc:grpChg>
        <pc:grpChg chg="add">
          <ac:chgData name="Fenwick, Georgia" userId="S::g.fenwick@wlv.ac.uk::7a8d7111-5516-43b0-b8c1-8a359c0d479b" providerId="AD" clId="Web-{55345270-5332-B037-6AD2-EE052188CE7A}" dt="2020-10-27T14:12:14.809" v="27"/>
          <ac:grpSpMkLst>
            <pc:docMk/>
            <pc:sldMk cId="4202440495" sldId="299"/>
            <ac:grpSpMk id="41" creationId="{48CEC3D3-20C4-4D8F-8736-6C46C799DD6C}"/>
          </ac:grpSpMkLst>
        </pc:grpChg>
      </pc:sldChg>
      <pc:sldChg chg="add ord replId">
        <pc:chgData name="Fenwick, Georgia" userId="S::g.fenwick@wlv.ac.uk::7a8d7111-5516-43b0-b8c1-8a359c0d479b" providerId="AD" clId="Web-{55345270-5332-B037-6AD2-EE052188CE7A}" dt="2020-10-27T14:10:40.871" v="6"/>
        <pc:sldMkLst>
          <pc:docMk/>
          <pc:sldMk cId="4016450342" sldId="3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8/17/2023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ns.gov.uk/employmentandlabourmarket/peopleinwork/earningsandworkinghours/bulletins/annualsurveyofhoursandearnings/201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64231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 20: 3.2 Guess the wage</a:t>
            </a:r>
            <a:endParaRPr lang="en-GB" sz="1200" kern="1200" dirty="0">
              <a:solidFill>
                <a:schemeClr val="tx1"/>
              </a:solidFill>
              <a:effectLst/>
              <a:latin typeface="+mn-lt"/>
              <a:ea typeface="+mn-ea"/>
              <a:cs typeface="+mn-cs"/>
            </a:endParaRPr>
          </a:p>
          <a:p>
            <a:endParaRPr lang="en-GB" dirty="0"/>
          </a:p>
          <a:p>
            <a:r>
              <a:rPr lang="en-GB" dirty="0"/>
              <a:t>This activity is designed to debunk myths about repayment while also focusing on the benefits</a:t>
            </a:r>
            <a:r>
              <a:rPr lang="en-GB" baseline="0" dirty="0"/>
              <a:t> of graduate pay. Use the resources from Resource Booklet.</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12</a:t>
            </a:fld>
            <a:endParaRPr lang="en-US"/>
          </a:p>
        </p:txBody>
      </p:sp>
    </p:spTree>
    <p:extLst>
      <p:ext uri="{BB962C8B-B14F-4D97-AF65-F5344CB8AC3E}">
        <p14:creationId xmlns:p14="http://schemas.microsoft.com/office/powerpoint/2010/main" val="304850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159811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Ask</a:t>
            </a:r>
            <a:r>
              <a:rPr lang="en-GB" sz="1200" b="0" i="0" kern="1200" baseline="0" dirty="0">
                <a:solidFill>
                  <a:schemeClr val="tx1"/>
                </a:solidFill>
                <a:effectLst/>
                <a:latin typeface="+mn-lt"/>
                <a:ea typeface="+mn-ea"/>
                <a:cs typeface="+mn-cs"/>
              </a:rPr>
              <a:t> students what they think each image represents, animation is set up. Use resources from Resource Booklet</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for activity.</a:t>
            </a:r>
          </a:p>
          <a:p>
            <a:endParaRPr lang="en-GB" sz="1200" b="0" i="0" kern="1200" baseline="0" dirty="0">
              <a:solidFill>
                <a:schemeClr val="tx1"/>
              </a:solidFill>
              <a:effectLst/>
              <a:latin typeface="+mn-lt"/>
              <a:ea typeface="+mn-ea"/>
              <a:cs typeface="+mn-cs"/>
            </a:endParaRPr>
          </a:p>
          <a:p>
            <a:r>
              <a:rPr lang="en-GB" dirty="0"/>
              <a:t>Other things to consider:</a:t>
            </a:r>
          </a:p>
          <a:p>
            <a:pPr marL="171450" indent="-171450">
              <a:buFontTx/>
              <a:buChar char="-"/>
            </a:pPr>
            <a:r>
              <a:rPr lang="en-GB" dirty="0"/>
              <a:t>Try new things</a:t>
            </a:r>
          </a:p>
          <a:p>
            <a:pPr marL="171450" indent="-171450">
              <a:buFontTx/>
              <a:buChar char="-"/>
            </a:pPr>
            <a:r>
              <a:rPr lang="en-GB" dirty="0"/>
              <a:t>Learn more about</a:t>
            </a:r>
            <a:r>
              <a:rPr lang="en-GB" baseline="0" dirty="0"/>
              <a:t> a subject you’re passionate about</a:t>
            </a:r>
          </a:p>
          <a:p>
            <a:pPr marL="171450" indent="-171450">
              <a:buFontTx/>
              <a:buChar char="-"/>
            </a:pPr>
            <a:r>
              <a:rPr lang="en-GB" baseline="0" dirty="0"/>
              <a:t>Opens the door to more opportunities such as work experience or study abroad</a:t>
            </a:r>
          </a:p>
          <a:p>
            <a:pPr marL="171450" indent="-171450">
              <a:buFontTx/>
              <a:buChar char="-"/>
            </a:pPr>
            <a:r>
              <a:rPr lang="en-GB" dirty="0"/>
              <a:t>Chance to do a placement</a:t>
            </a:r>
          </a:p>
          <a:p>
            <a:pPr marL="171450" indent="-171450">
              <a:buFontTx/>
              <a:buChar char="-"/>
            </a:pPr>
            <a:r>
              <a:rPr lang="en-GB" dirty="0"/>
              <a:t>Access to materials</a:t>
            </a:r>
            <a:r>
              <a:rPr lang="en-GB" baseline="0" dirty="0"/>
              <a:t> related to subjects/hobbies </a:t>
            </a:r>
          </a:p>
          <a:p>
            <a:pPr marL="171450" indent="-171450">
              <a:buFontTx/>
              <a:buChar char="-"/>
            </a:pPr>
            <a:r>
              <a:rPr lang="en-GB" baseline="0" dirty="0"/>
              <a:t>Enact change through charity work or the Students’ Union</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1077052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Optional slide.</a:t>
            </a:r>
            <a:r>
              <a:rPr lang="en-GB" b="1" i="1" baseline="0" dirty="0"/>
              <a:t> </a:t>
            </a:r>
            <a:r>
              <a:rPr lang="en-GB" b="1" dirty="0"/>
              <a:t>This is Aspire to HE staff member’s example. </a:t>
            </a:r>
            <a:r>
              <a:rPr lang="en-GB" b="0" dirty="0"/>
              <a:t>You</a:t>
            </a:r>
            <a:r>
              <a:rPr lang="en-GB" b="0" baseline="0" dirty="0"/>
              <a:t> can c</a:t>
            </a:r>
            <a:r>
              <a:rPr lang="en-GB" dirty="0"/>
              <a:t>hange this slide to demonstrate your own benefits of HE and discuss this with your students! Focus on what you enjoyed, challenges, how you overcame any barriers and your own reflection looking back.</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118853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Optional slide.</a:t>
            </a:r>
            <a:r>
              <a:rPr lang="en-GB" b="1" i="1" baseline="0" dirty="0"/>
              <a:t> </a:t>
            </a:r>
            <a:r>
              <a:rPr lang="en-GB" b="1" dirty="0"/>
              <a:t>This is Aspire to HE staff member’s example. </a:t>
            </a:r>
            <a:r>
              <a:rPr lang="en-GB" b="0" dirty="0"/>
              <a:t>You</a:t>
            </a:r>
            <a:r>
              <a:rPr lang="en-GB" b="0" baseline="0" dirty="0"/>
              <a:t> can c</a:t>
            </a:r>
            <a:r>
              <a:rPr lang="en-GB" dirty="0"/>
              <a:t>hange this slide to demonstrate your own benefits of HE and discuss this with your students! </a:t>
            </a:r>
            <a:r>
              <a:rPr lang="en-GB"/>
              <a:t>Focus on what you enjoyed, challenges, how you overcame any barriers and your own reflection looking back.</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425593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a:t>
            </a:r>
            <a:r>
              <a:rPr lang="en-GB" sz="1200" b="1" kern="1200">
                <a:solidFill>
                  <a:schemeClr val="tx1"/>
                </a:solidFill>
                <a:effectLst/>
                <a:latin typeface="+mn-lt"/>
                <a:ea typeface="+mn-ea"/>
                <a:cs typeface="+mn-cs"/>
              </a:rPr>
              <a:t>Booklet Pages 21-22: </a:t>
            </a:r>
            <a:r>
              <a:rPr lang="en-GB" sz="1200" b="1" kern="1200" dirty="0">
                <a:solidFill>
                  <a:schemeClr val="tx1"/>
                </a:solidFill>
                <a:effectLst/>
                <a:latin typeface="+mn-lt"/>
                <a:ea typeface="+mn-ea"/>
                <a:cs typeface="+mn-cs"/>
              </a:rPr>
              <a:t>3.3 Mind mapping</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Encourage pupils to think carefully about how they create their </a:t>
            </a:r>
            <a:r>
              <a:rPr lang="en-US" sz="1200" kern="1200" dirty="0" err="1">
                <a:solidFill>
                  <a:schemeClr val="tx1"/>
                </a:solidFill>
                <a:effectLst/>
                <a:latin typeface="+mn-lt"/>
                <a:ea typeface="+mn-ea"/>
                <a:cs typeface="+mn-cs"/>
              </a:rPr>
              <a:t>mindmap</a:t>
            </a:r>
            <a:r>
              <a:rPr lang="en-US" sz="1200" kern="1200" dirty="0">
                <a:solidFill>
                  <a:schemeClr val="tx1"/>
                </a:solidFill>
                <a:effectLst/>
                <a:latin typeface="+mn-lt"/>
                <a:ea typeface="+mn-ea"/>
                <a:cs typeface="+mn-cs"/>
              </a:rPr>
              <a:t>. Could they organize their benefits into ‘sections’ such as skills, social benefits etc.?</a:t>
            </a:r>
            <a:br>
              <a:rPr lang="en-US"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skill do they think they have developed through the use of a </a:t>
            </a:r>
            <a:r>
              <a:rPr lang="en-US" sz="1200" kern="1200" dirty="0" err="1">
                <a:solidFill>
                  <a:schemeClr val="tx1"/>
                </a:solidFill>
                <a:effectLst/>
                <a:latin typeface="+mn-lt"/>
                <a:ea typeface="+mn-ea"/>
                <a:cs typeface="+mn-cs"/>
              </a:rPr>
              <a:t>mindmap</a:t>
            </a:r>
            <a:r>
              <a:rPr lang="en-US" sz="1200" kern="1200" dirty="0">
                <a:solidFill>
                  <a:schemeClr val="tx1"/>
                </a:solidFill>
                <a:effectLst/>
                <a:latin typeface="+mn-lt"/>
                <a:ea typeface="+mn-ea"/>
                <a:cs typeface="+mn-cs"/>
              </a:rPr>
              <a:t>? Where else could they apply this in their life?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17</a:t>
            </a:fld>
            <a:endParaRPr lang="en-US"/>
          </a:p>
        </p:txBody>
      </p:sp>
    </p:spTree>
    <p:extLst>
      <p:ext uri="{BB962C8B-B14F-4D97-AF65-F5344CB8AC3E}">
        <p14:creationId xmlns:p14="http://schemas.microsoft.com/office/powerpoint/2010/main" val="228491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18</a:t>
            </a:fld>
            <a:endParaRPr lang="en-US"/>
          </a:p>
        </p:txBody>
      </p:sp>
    </p:spTree>
    <p:extLst>
      <p:ext uri="{BB962C8B-B14F-4D97-AF65-F5344CB8AC3E}">
        <p14:creationId xmlns:p14="http://schemas.microsoft.com/office/powerpoint/2010/main" val="133641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159250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Pages 17-19: 3.1 Transferable skills check</a:t>
            </a:r>
            <a:endParaRPr lang="en-GB" sz="1200" kern="1200" dirty="0">
              <a:solidFill>
                <a:schemeClr val="tx1"/>
              </a:solidFill>
              <a:effectLst/>
              <a:latin typeface="+mn-lt"/>
              <a:ea typeface="+mn-ea"/>
              <a:cs typeface="+mn-cs"/>
            </a:endParaRPr>
          </a:p>
          <a:p>
            <a:r>
              <a:rPr lang="en-GB" b="1" baseline="0" dirty="0"/>
              <a:t>3.1</a:t>
            </a:r>
          </a:p>
          <a:p>
            <a:r>
              <a:rPr lang="en-GB" baseline="0" dirty="0"/>
              <a:t>Use resources from the Resource Booklet</a:t>
            </a:r>
            <a:r>
              <a:rPr lang="en-GB" b="1" baseline="0" dirty="0"/>
              <a:t> </a:t>
            </a:r>
            <a:r>
              <a:rPr lang="en-GB" b="0" baseline="0" dirty="0"/>
              <a:t>and get students to self-reflect. This activity is designed to help students understand that even the small things provide them with skills! They don’t need to have climbed Mount Everest to feel accomplished, it’s the little things that count! </a:t>
            </a: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82728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Degree vs non-degree careers</a:t>
            </a:r>
            <a:r>
              <a:rPr lang="en-US" sz="1200" kern="1200" dirty="0">
                <a:solidFill>
                  <a:schemeClr val="tx1"/>
                </a:solidFill>
                <a:effectLst/>
                <a:latin typeface="+mn-lt"/>
                <a:ea typeface="+mn-ea"/>
                <a:cs typeface="+mn-cs"/>
              </a:rPr>
              <a:t>. Ask pupils what they think the salary is of each career to compare the difference between having a degree and not having one. Ask questions as you go, such as: Which of these jobs requires a degree? What other qualifications might this person need?</a:t>
            </a:r>
            <a:endParaRPr lang="en-GB" sz="1200" kern="1200" dirty="0">
              <a:solidFill>
                <a:schemeClr val="tx1"/>
              </a:solidFill>
              <a:effectLst/>
              <a:latin typeface="+mn-lt"/>
              <a:ea typeface="+mn-ea"/>
              <a:cs typeface="+mn-cs"/>
            </a:endParaRPr>
          </a:p>
          <a:p>
            <a:endParaRPr lang="en-GB" baseline="0" dirty="0"/>
          </a:p>
          <a:p>
            <a:endParaRPr lang="en-GB" baseline="0" dirty="0"/>
          </a:p>
          <a:p>
            <a:r>
              <a:rPr lang="en-GB" baseline="0" dirty="0"/>
              <a:t>OPTIONAL ACTIVITY. This graph (Figure 13) shows the average earnings of many popular careers. What do students notice? You can use this to show the various sectors within a career and the range of salaries. </a:t>
            </a:r>
            <a:r>
              <a:rPr lang="en-GB" dirty="0">
                <a:hlinkClick r:id="rId3"/>
              </a:rPr>
              <a:t>https://www.ons.gov.uk/employmentandlabourmarket/peopleinwork/earningsandworkinghours/bulletins/annualsurveyofhoursandearnings/2018</a:t>
            </a: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6</a:t>
            </a:fld>
            <a:endParaRPr lang="en-US"/>
          </a:p>
        </p:txBody>
      </p:sp>
    </p:spTree>
    <p:extLst>
      <p:ext uri="{BB962C8B-B14F-4D97-AF65-F5344CB8AC3E}">
        <p14:creationId xmlns:p14="http://schemas.microsoft.com/office/powerpoint/2010/main" val="353699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Students guess which profession</a:t>
            </a:r>
            <a:r>
              <a:rPr lang="en-US" sz="1200" b="0" kern="1200" baseline="0" dirty="0">
                <a:solidFill>
                  <a:schemeClr val="tx1"/>
                </a:solidFill>
                <a:effectLst/>
                <a:latin typeface="+mn-lt"/>
                <a:ea typeface="+mn-ea"/>
                <a:cs typeface="+mn-cs"/>
              </a:rPr>
              <a:t> requires a degree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baseline="0" dirty="0">
                <a:solidFill>
                  <a:schemeClr val="tx1"/>
                </a:solidFill>
                <a:effectLst/>
                <a:latin typeface="+mn-lt"/>
                <a:ea typeface="+mn-ea"/>
                <a:cs typeface="+mn-cs"/>
              </a:rPr>
              <a:t>Students guess the salaries.</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Degree vs non-degree careers. Ask pupils what they think the salary is of each career to compare the difference between having a degree and not having one. Ask questions as you go, such as: Which of these jobs requires a degree? What other qualifications might this person need?</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7</a:t>
            </a:fld>
            <a:endParaRPr lang="en-US"/>
          </a:p>
        </p:txBody>
      </p:sp>
    </p:spTree>
    <p:extLst>
      <p:ext uri="{BB962C8B-B14F-4D97-AF65-F5344CB8AC3E}">
        <p14:creationId xmlns:p14="http://schemas.microsoft.com/office/powerpoint/2010/main" val="67076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Degree vs non-degree careers</a:t>
            </a:r>
            <a:r>
              <a:rPr lang="en-US" sz="1200" kern="1200" dirty="0">
                <a:solidFill>
                  <a:schemeClr val="tx1"/>
                </a:solidFill>
                <a:effectLst/>
                <a:latin typeface="+mn-lt"/>
                <a:ea typeface="+mn-ea"/>
                <a:cs typeface="+mn-cs"/>
              </a:rPr>
              <a:t>. Ask pupils what they think the salary is of each career to compare the difference between having a degree and not having one. Ask questions as you go, such as: Which of these jobs requires a degree? What other qualifications might this person need?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8</a:t>
            </a:fld>
            <a:endParaRPr lang="en-US"/>
          </a:p>
        </p:txBody>
      </p:sp>
    </p:spTree>
    <p:extLst>
      <p:ext uri="{BB962C8B-B14F-4D97-AF65-F5344CB8AC3E}">
        <p14:creationId xmlns:p14="http://schemas.microsoft.com/office/powerpoint/2010/main" val="43916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Degree vs non-degree careers</a:t>
            </a:r>
            <a:r>
              <a:rPr lang="en-US" sz="1200" kern="1200" dirty="0">
                <a:solidFill>
                  <a:schemeClr val="tx1"/>
                </a:solidFill>
                <a:effectLst/>
                <a:latin typeface="+mn-lt"/>
                <a:ea typeface="+mn-ea"/>
                <a:cs typeface="+mn-cs"/>
              </a:rPr>
              <a:t>. Ask pupils what they think the salary is of each career to compare the difference between having a degree and not having one. Ask questions as you go, such as: Which of these jobs requires a degree? What other qualifications might this person need?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9</a:t>
            </a:fld>
            <a:endParaRPr lang="en-US"/>
          </a:p>
        </p:txBody>
      </p:sp>
    </p:spTree>
    <p:extLst>
      <p:ext uri="{BB962C8B-B14F-4D97-AF65-F5344CB8AC3E}">
        <p14:creationId xmlns:p14="http://schemas.microsoft.com/office/powerpoint/2010/main" val="40018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Degree vs non-degree careers</a:t>
            </a:r>
            <a:r>
              <a:rPr lang="en-US" sz="1200" kern="1200" dirty="0">
                <a:solidFill>
                  <a:schemeClr val="tx1"/>
                </a:solidFill>
                <a:effectLst/>
                <a:latin typeface="+mn-lt"/>
                <a:ea typeface="+mn-ea"/>
                <a:cs typeface="+mn-cs"/>
              </a:rPr>
              <a:t>. Ask pupils what they think the salary is of each career to compare the difference between having a degree and not having one. Ask questions as you go, such as: Which of these jobs requires a degree? What other qualifications might this person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will get a degree upon completion of your apprenticeship!</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10</a:t>
            </a:fld>
            <a:endParaRPr lang="en-US"/>
          </a:p>
        </p:txBody>
      </p:sp>
    </p:spTree>
    <p:extLst>
      <p:ext uri="{BB962C8B-B14F-4D97-AF65-F5344CB8AC3E}">
        <p14:creationId xmlns:p14="http://schemas.microsoft.com/office/powerpoint/2010/main" val="273995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Degree vs non-degree careers</a:t>
            </a:r>
            <a:r>
              <a:rPr lang="en-US" sz="1200" kern="1200" dirty="0">
                <a:solidFill>
                  <a:schemeClr val="tx1"/>
                </a:solidFill>
                <a:effectLst/>
                <a:latin typeface="+mn-lt"/>
                <a:ea typeface="+mn-ea"/>
                <a:cs typeface="+mn-cs"/>
              </a:rPr>
              <a:t>. Ask pupils what they think the salary is of each career to compare the difference between having a degree and not having one. Ask questions as you go, such as: Which of these jobs requires a degree? What other qualifications might this person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University Lecturer – Usually working or has a Masters or </a:t>
            </a:r>
            <a:r>
              <a:rPr lang="en-US" sz="1200" kern="1200" dirty="0" err="1">
                <a:solidFill>
                  <a:schemeClr val="tx1"/>
                </a:solidFill>
                <a:effectLst/>
                <a:latin typeface="+mn-lt"/>
                <a:ea typeface="+mn-ea"/>
                <a:cs typeface="+mn-cs"/>
              </a:rPr>
              <a:t>Phd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11</a:t>
            </a:fld>
            <a:endParaRPr lang="en-US"/>
          </a:p>
        </p:txBody>
      </p:sp>
    </p:spTree>
    <p:extLst>
      <p:ext uri="{BB962C8B-B14F-4D97-AF65-F5344CB8AC3E}">
        <p14:creationId xmlns:p14="http://schemas.microsoft.com/office/powerpoint/2010/main" val="101788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mj-lt"/>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extLst>
    <p:ext uri="{DCECCB84-F9BA-43D5-87BE-67443E8EF086}">
      <p15:sldGuideLst xmlns:p15="http://schemas.microsoft.com/office/powerpoint/2012/main">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mj-lt"/>
                <a:ea typeface="Verdana" charset="0"/>
                <a:cs typeface="Verdana" charset="0"/>
              </a:rPr>
              <a:t>THIS IS THE TITLE OF </a:t>
            </a:r>
          </a:p>
          <a:p>
            <a:pPr algn="l"/>
            <a:r>
              <a:rPr lang="en-US" sz="2000" i="0" spc="600" baseline="0" dirty="0">
                <a:solidFill>
                  <a:srgbClr val="00B0F0"/>
                </a:solidFill>
                <a:latin typeface="+mj-lt"/>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mn-lt"/>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71" r:id="rId6"/>
    <p:sldLayoutId id="2147483679" r:id="rId7"/>
    <p:sldLayoutId id="2147483682" r:id="rId8"/>
    <p:sldLayoutId id="2147483684" r:id="rId9"/>
    <p:sldLayoutId id="2147483676" r:id="rId10"/>
    <p:sldLayoutId id="2147483665" r:id="rId11"/>
    <p:sldLayoutId id="2147483680" r:id="rId12"/>
    <p:sldLayoutId id="2147483681" r:id="rId13"/>
    <p:sldLayoutId id="2147483662" r:id="rId14"/>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34788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678" y="4624321"/>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0229" y="4754881"/>
            <a:ext cx="7374936" cy="1230878"/>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latin typeface="Roboto" panose="02000000000000000000" pitchFamily="2" charset="0"/>
                <a:ea typeface="Roboto" panose="02000000000000000000" pitchFamily="2" charset="0"/>
                <a:cs typeface="Roboto" panose="02000000000000000000" pitchFamily="2" charset="0"/>
              </a:rPr>
              <a:t>YEAR 10 SESSION 3:</a:t>
            </a:r>
          </a:p>
          <a:p>
            <a:r>
              <a:rPr lang="en-GB" sz="3600" b="1" dirty="0">
                <a:latin typeface="Roboto" panose="02000000000000000000" pitchFamily="2" charset="0"/>
                <a:ea typeface="Roboto" panose="02000000000000000000" pitchFamily="2" charset="0"/>
                <a:cs typeface="Roboto" panose="02000000000000000000" pitchFamily="2" charset="0"/>
              </a:rPr>
              <a:t>WHAT ARE THE BENEFITS?</a:t>
            </a:r>
          </a:p>
        </p:txBody>
      </p:sp>
    </p:spTree>
    <p:extLst>
      <p:ext uri="{BB962C8B-B14F-4D97-AF65-F5344CB8AC3E}">
        <p14:creationId xmlns:p14="http://schemas.microsoft.com/office/powerpoint/2010/main" val="460524357"/>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3318" y="558090"/>
            <a:ext cx="4009363"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GUESS THE WAGE</a:t>
            </a:r>
          </a:p>
        </p:txBody>
      </p:sp>
      <p:sp>
        <p:nvSpPr>
          <p:cNvPr id="3" name="TextBox 2"/>
          <p:cNvSpPr txBox="1"/>
          <p:nvPr/>
        </p:nvSpPr>
        <p:spPr>
          <a:xfrm>
            <a:off x="6716158" y="2089871"/>
            <a:ext cx="3944273" cy="830997"/>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(Degree) Apprentice Police Constable</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4" name="TextBox 3"/>
          <p:cNvSpPr txBox="1"/>
          <p:nvPr/>
        </p:nvSpPr>
        <p:spPr>
          <a:xfrm>
            <a:off x="1138036" y="2424898"/>
            <a:ext cx="4288822" cy="461665"/>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Police Constable</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5" name="TextBox 4"/>
          <p:cNvSpPr txBox="1"/>
          <p:nvPr/>
        </p:nvSpPr>
        <p:spPr>
          <a:xfrm>
            <a:off x="7578028" y="5337190"/>
            <a:ext cx="2220535" cy="584775"/>
          </a:xfrm>
          <a:prstGeom prst="rect">
            <a:avLst/>
          </a:prstGeom>
          <a:noFill/>
        </p:spPr>
        <p:txBody>
          <a:bodyPr wrap="square" rtlCol="0">
            <a:spAutoFit/>
          </a:bodyPr>
          <a:lstStyle/>
          <a:p>
            <a:pPr algn="ctr"/>
            <a:r>
              <a:rPr lang="en-GB" sz="3200" b="1" dirty="0"/>
              <a:t>£20,000</a:t>
            </a:r>
            <a:endParaRPr lang="en-GB" sz="2800" dirty="0"/>
          </a:p>
        </p:txBody>
      </p:sp>
      <p:sp>
        <p:nvSpPr>
          <p:cNvPr id="6" name="TextBox 5"/>
          <p:cNvSpPr txBox="1"/>
          <p:nvPr/>
        </p:nvSpPr>
        <p:spPr>
          <a:xfrm>
            <a:off x="2233141" y="5337189"/>
            <a:ext cx="2220535" cy="584775"/>
          </a:xfrm>
          <a:prstGeom prst="rect">
            <a:avLst/>
          </a:prstGeom>
          <a:noFill/>
        </p:spPr>
        <p:txBody>
          <a:bodyPr wrap="square" rtlCol="0">
            <a:spAutoFit/>
          </a:bodyPr>
          <a:lstStyle/>
          <a:p>
            <a:pPr algn="ctr"/>
            <a:r>
              <a:rPr lang="en-GB" sz="3200" b="1" dirty="0"/>
              <a:t>£24,000</a:t>
            </a:r>
            <a:endParaRPr lang="en-GB" sz="2800" dirty="0"/>
          </a:p>
        </p:txBody>
      </p:sp>
      <p:sp>
        <p:nvSpPr>
          <p:cNvPr id="7" name="TextBox 6"/>
          <p:cNvSpPr txBox="1"/>
          <p:nvPr/>
        </p:nvSpPr>
        <p:spPr>
          <a:xfrm>
            <a:off x="2988783" y="1551653"/>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Which one HAS a degree?</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Image result for police cons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085" y="3033598"/>
            <a:ext cx="3412725" cy="23035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degree apprentice po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684" y="3041653"/>
            <a:ext cx="3431220" cy="22874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88782" y="6011989"/>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Guess the salary for these jobs!</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692526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par>
                                <p:cTn id="7" presetID="6" presetClass="emph" presetSubtype="0" fill="hold" grpId="0" nodeType="withEffect">
                                  <p:stCondLst>
                                    <p:cond delay="0"/>
                                  </p:stCondLst>
                                  <p:childTnLst>
                                    <p:animScale>
                                      <p:cBhvr>
                                        <p:cTn id="8" dur="2000" fill="hold"/>
                                        <p:tgtEl>
                                          <p:spTgt spid="3"/>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3318" y="558090"/>
            <a:ext cx="4079741"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GUESS THE WAGE</a:t>
            </a:r>
          </a:p>
        </p:txBody>
      </p:sp>
      <p:sp>
        <p:nvSpPr>
          <p:cNvPr id="11" name="TextBox 10"/>
          <p:cNvSpPr txBox="1"/>
          <p:nvPr/>
        </p:nvSpPr>
        <p:spPr>
          <a:xfrm>
            <a:off x="1579177" y="2520422"/>
            <a:ext cx="3792748" cy="461665"/>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Teaching Assistant</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12" name="TextBox 11"/>
          <p:cNvSpPr txBox="1"/>
          <p:nvPr/>
        </p:nvSpPr>
        <p:spPr>
          <a:xfrm>
            <a:off x="7969718" y="5166332"/>
            <a:ext cx="2220535" cy="584775"/>
          </a:xfrm>
          <a:prstGeom prst="rect">
            <a:avLst/>
          </a:prstGeom>
          <a:noFill/>
        </p:spPr>
        <p:txBody>
          <a:bodyPr wrap="square" rtlCol="0">
            <a:spAutoFit/>
          </a:bodyPr>
          <a:lstStyle/>
          <a:p>
            <a:pPr algn="ctr"/>
            <a:r>
              <a:rPr lang="en-GB" sz="3200" b="1" dirty="0"/>
              <a:t>£36,000</a:t>
            </a:r>
            <a:endParaRPr lang="en-GB" sz="2800" dirty="0"/>
          </a:p>
        </p:txBody>
      </p:sp>
      <p:sp>
        <p:nvSpPr>
          <p:cNvPr id="13" name="TextBox 12"/>
          <p:cNvSpPr txBox="1"/>
          <p:nvPr/>
        </p:nvSpPr>
        <p:spPr>
          <a:xfrm>
            <a:off x="2365283" y="5175563"/>
            <a:ext cx="2220535" cy="584775"/>
          </a:xfrm>
          <a:prstGeom prst="rect">
            <a:avLst/>
          </a:prstGeom>
          <a:noFill/>
        </p:spPr>
        <p:txBody>
          <a:bodyPr wrap="square" rtlCol="0">
            <a:spAutoFit/>
          </a:bodyPr>
          <a:lstStyle/>
          <a:p>
            <a:pPr algn="ctr"/>
            <a:r>
              <a:rPr lang="en-GB" sz="3200" b="1" dirty="0"/>
              <a:t>£12,000</a:t>
            </a:r>
            <a:endParaRPr lang="en-GB" sz="2800" dirty="0"/>
          </a:p>
        </p:txBody>
      </p:sp>
      <p:sp>
        <p:nvSpPr>
          <p:cNvPr id="15" name="TextBox 14"/>
          <p:cNvSpPr txBox="1"/>
          <p:nvPr/>
        </p:nvSpPr>
        <p:spPr>
          <a:xfrm>
            <a:off x="2988782" y="1757214"/>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Which career requires a degree?</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16" name="Picture 6" descr="Image result for teaching assistant m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535" y="3105197"/>
            <a:ext cx="3104033" cy="2070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black teac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971" y="3095966"/>
            <a:ext cx="2762030" cy="207000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36639" y="2510831"/>
            <a:ext cx="3944273" cy="461665"/>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Teacher</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25" name="TextBox 24"/>
          <p:cNvSpPr txBox="1"/>
          <p:nvPr/>
        </p:nvSpPr>
        <p:spPr>
          <a:xfrm>
            <a:off x="2988782" y="6011989"/>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Guess the salary for these jobs!</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532072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3318" y="558090"/>
            <a:ext cx="3969023"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FUTURE FINANCE</a:t>
            </a:r>
          </a:p>
        </p:txBody>
      </p:sp>
      <p:sp>
        <p:nvSpPr>
          <p:cNvPr id="7" name="TextBox 6"/>
          <p:cNvSpPr txBox="1"/>
          <p:nvPr/>
        </p:nvSpPr>
        <p:spPr>
          <a:xfrm>
            <a:off x="5804049" y="2339934"/>
            <a:ext cx="5959365" cy="2400657"/>
          </a:xfrm>
          <a:prstGeom prst="rect">
            <a:avLst/>
          </a:prstGeom>
          <a:noFill/>
        </p:spPr>
        <p:txBody>
          <a:bodyPr wrap="square" rtlCol="0">
            <a:spAutoFit/>
          </a:bodyPr>
          <a:lstStyle/>
          <a:p>
            <a:pPr marL="342900" indent="-342900" algn="just">
              <a:lnSpc>
                <a:spcPct val="150000"/>
              </a:lnSpc>
              <a:buAutoNum type="arabicParenR"/>
            </a:pPr>
            <a:r>
              <a:rPr lang="en-GB" sz="2000" b="1" dirty="0">
                <a:solidFill>
                  <a:srgbClr val="162D56"/>
                </a:solidFill>
              </a:rPr>
              <a:t>Take a look at the two pay slips in front of you and decide which one you think belongs to the Graduate and which one belongs to the Non-Graduate?</a:t>
            </a:r>
          </a:p>
          <a:p>
            <a:pPr marL="342900" indent="-342900" algn="just">
              <a:lnSpc>
                <a:spcPct val="150000"/>
              </a:lnSpc>
              <a:buAutoNum type="arabicParenR"/>
            </a:pPr>
            <a:r>
              <a:rPr lang="en-GB" sz="2000" b="1" dirty="0">
                <a:solidFill>
                  <a:srgbClr val="162D56"/>
                </a:solidFill>
              </a:rPr>
              <a:t>What about the pay slips tell you this?</a:t>
            </a:r>
          </a:p>
        </p:txBody>
      </p:sp>
      <p:pic>
        <p:nvPicPr>
          <p:cNvPr id="9" name="Picture 2" descr="Image result for pay slip"/>
          <p:cNvPicPr>
            <a:picLocks noChangeAspect="1" noChangeArrowheads="1"/>
          </p:cNvPicPr>
          <p:nvPr/>
        </p:nvPicPr>
        <p:blipFill rotWithShape="1">
          <a:blip r:embed="rId3">
            <a:extLst>
              <a:ext uri="{28A0092B-C50C-407E-A947-70E740481C1C}">
                <a14:useLocalDpi xmlns:a14="http://schemas.microsoft.com/office/drawing/2010/main" val="0"/>
              </a:ext>
            </a:extLst>
          </a:blip>
          <a:srcRect r="4497" b="9856"/>
          <a:stretch/>
        </p:blipFill>
        <p:spPr bwMode="auto">
          <a:xfrm>
            <a:off x="300995" y="1526050"/>
            <a:ext cx="5203863" cy="416289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024282" y="1243196"/>
            <a:ext cx="5739132" cy="1002463"/>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What do you think of when you hear ‘student loan’?</a:t>
            </a:r>
          </a:p>
        </p:txBody>
      </p:sp>
      <p:sp>
        <p:nvSpPr>
          <p:cNvPr id="8" name="Rounded Rectangle 7"/>
          <p:cNvSpPr/>
          <p:nvPr/>
        </p:nvSpPr>
        <p:spPr>
          <a:xfrm>
            <a:off x="6024282" y="4825756"/>
            <a:ext cx="5739132" cy="100246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Does the deduction surprise you? </a:t>
            </a:r>
          </a:p>
        </p:txBody>
      </p:sp>
    </p:spTree>
    <p:extLst>
      <p:ext uri="{BB962C8B-B14F-4D97-AF65-F5344CB8AC3E}">
        <p14:creationId xmlns:p14="http://schemas.microsoft.com/office/powerpoint/2010/main" val="11691084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3318" y="558090"/>
            <a:ext cx="4742874"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GRADUATE PREMIUM</a:t>
            </a:r>
          </a:p>
        </p:txBody>
      </p:sp>
      <p:pic>
        <p:nvPicPr>
          <p:cNvPr id="4" name="Picture 3">
            <a:extLst>
              <a:ext uri="{FF2B5EF4-FFF2-40B4-BE49-F238E27FC236}">
                <a16:creationId xmlns:a16="http://schemas.microsoft.com/office/drawing/2014/main" id="{5383115B-857F-4E4D-A8ED-EDDEFD14C2A7}"/>
              </a:ext>
            </a:extLst>
          </p:cNvPr>
          <p:cNvPicPr>
            <a:picLocks noChangeAspect="1"/>
          </p:cNvPicPr>
          <p:nvPr/>
        </p:nvPicPr>
        <p:blipFill rotWithShape="1">
          <a:blip r:embed="rId3">
            <a:clrChange>
              <a:clrFrom>
                <a:srgbClr val="FFFFFF"/>
              </a:clrFrom>
              <a:clrTo>
                <a:srgbClr val="FFFFFF">
                  <a:alpha val="0"/>
                </a:srgbClr>
              </a:clrTo>
            </a:clrChange>
          </a:blip>
          <a:srcRect l="53978" t="17127" r="19678" b="7294"/>
          <a:stretch/>
        </p:blipFill>
        <p:spPr>
          <a:xfrm>
            <a:off x="836518" y="1521176"/>
            <a:ext cx="3199241" cy="5160178"/>
          </a:xfrm>
          <a:prstGeom prst="rect">
            <a:avLst/>
          </a:prstGeom>
        </p:spPr>
      </p:pic>
      <p:sp>
        <p:nvSpPr>
          <p:cNvPr id="5" name="TextBox 4"/>
          <p:cNvSpPr txBox="1"/>
          <p:nvPr/>
        </p:nvSpPr>
        <p:spPr>
          <a:xfrm>
            <a:off x="5186190" y="2498801"/>
            <a:ext cx="5959365" cy="964367"/>
          </a:xfrm>
          <a:prstGeom prst="rect">
            <a:avLst/>
          </a:prstGeom>
          <a:noFill/>
        </p:spPr>
        <p:txBody>
          <a:bodyPr wrap="square" rtlCol="0">
            <a:spAutoFit/>
          </a:bodyPr>
          <a:lstStyle/>
          <a:p>
            <a:pPr>
              <a:lnSpc>
                <a:spcPct val="150000"/>
              </a:lnSpc>
            </a:pPr>
            <a:r>
              <a:rPr lang="en-GB" sz="2000" b="1" dirty="0">
                <a:solidFill>
                  <a:srgbClr val="162D56"/>
                </a:solidFill>
              </a:rPr>
              <a:t>1) Take a look at the graph in front of you – what do you think it is showing?</a:t>
            </a:r>
          </a:p>
        </p:txBody>
      </p:sp>
      <p:sp>
        <p:nvSpPr>
          <p:cNvPr id="8" name="TextBox 7"/>
          <p:cNvSpPr txBox="1"/>
          <p:nvPr/>
        </p:nvSpPr>
        <p:spPr>
          <a:xfrm>
            <a:off x="5186190" y="3463168"/>
            <a:ext cx="5959365" cy="1015663"/>
          </a:xfrm>
          <a:prstGeom prst="rect">
            <a:avLst/>
          </a:prstGeom>
          <a:noFill/>
        </p:spPr>
        <p:txBody>
          <a:bodyPr wrap="square" rtlCol="0">
            <a:spAutoFit/>
          </a:bodyPr>
          <a:lstStyle/>
          <a:p>
            <a:pPr>
              <a:lnSpc>
                <a:spcPct val="150000"/>
              </a:lnSpc>
            </a:pPr>
            <a:r>
              <a:rPr lang="en-GB" sz="2000" b="1" dirty="0">
                <a:solidFill>
                  <a:srgbClr val="162D56"/>
                </a:solidFill>
              </a:rPr>
              <a:t>2) On average, how much more is a graduate likely to earn per year than a non-graduate?</a:t>
            </a:r>
          </a:p>
        </p:txBody>
      </p:sp>
      <p:sp>
        <p:nvSpPr>
          <p:cNvPr id="7" name="Rounded Rectangle 6"/>
          <p:cNvSpPr/>
          <p:nvPr/>
        </p:nvSpPr>
        <p:spPr>
          <a:xfrm>
            <a:off x="5296306" y="1369767"/>
            <a:ext cx="5739132" cy="100246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What do you think ‘Graduate Premium’ means?</a:t>
            </a:r>
          </a:p>
        </p:txBody>
      </p:sp>
      <p:sp>
        <p:nvSpPr>
          <p:cNvPr id="10" name="Rounded Rectangle 9"/>
          <p:cNvSpPr/>
          <p:nvPr/>
        </p:nvSpPr>
        <p:spPr>
          <a:xfrm>
            <a:off x="4343400" y="4624754"/>
            <a:ext cx="7420014" cy="120346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This is called the ‘Graduate Premium’.</a:t>
            </a:r>
          </a:p>
          <a:p>
            <a:pPr algn="ctr"/>
            <a:r>
              <a:rPr lang="en-GB" sz="2400" b="1" dirty="0">
                <a:solidFill>
                  <a:schemeClr val="bg1"/>
                </a:solidFill>
              </a:rPr>
              <a:t>On average, a graduate is likely to earn £10,000 a year more than a non-graduate!</a:t>
            </a:r>
          </a:p>
        </p:txBody>
      </p:sp>
    </p:spTree>
    <p:extLst>
      <p:ext uri="{BB962C8B-B14F-4D97-AF65-F5344CB8AC3E}">
        <p14:creationId xmlns:p14="http://schemas.microsoft.com/office/powerpoint/2010/main" val="40955666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01680" y="622184"/>
            <a:ext cx="3712512"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BENEFITS OF HE</a:t>
            </a:r>
          </a:p>
        </p:txBody>
      </p:sp>
      <p:pic>
        <p:nvPicPr>
          <p:cNvPr id="4" name="Picture 3"/>
          <p:cNvPicPr>
            <a:picLocks noChangeAspect="1"/>
          </p:cNvPicPr>
          <p:nvPr/>
        </p:nvPicPr>
        <p:blipFill rotWithShape="1">
          <a:blip r:embed="rId3"/>
          <a:srcRect t="1549" b="4630"/>
          <a:stretch/>
        </p:blipFill>
        <p:spPr>
          <a:xfrm>
            <a:off x="351908" y="1602021"/>
            <a:ext cx="1655708" cy="1610635"/>
          </a:xfrm>
          <a:prstGeom prst="rect">
            <a:avLst/>
          </a:prstGeom>
        </p:spPr>
      </p:pic>
      <p:pic>
        <p:nvPicPr>
          <p:cNvPr id="5" name="Picture 4"/>
          <p:cNvPicPr>
            <a:picLocks noChangeAspect="1"/>
          </p:cNvPicPr>
          <p:nvPr/>
        </p:nvPicPr>
        <p:blipFill>
          <a:blip r:embed="rId4"/>
          <a:stretch>
            <a:fillRect/>
          </a:stretch>
        </p:blipFill>
        <p:spPr>
          <a:xfrm>
            <a:off x="2636326" y="1602021"/>
            <a:ext cx="2863351" cy="1610635"/>
          </a:xfrm>
          <a:prstGeom prst="rect">
            <a:avLst/>
          </a:prstGeom>
        </p:spPr>
      </p:pic>
      <p:pic>
        <p:nvPicPr>
          <p:cNvPr id="7" name="Picture 6"/>
          <p:cNvPicPr>
            <a:picLocks noChangeAspect="1"/>
          </p:cNvPicPr>
          <p:nvPr/>
        </p:nvPicPr>
        <p:blipFill rotWithShape="1">
          <a:blip r:embed="rId5"/>
          <a:srcRect l="5982" t="11894" r="5772" b="28609"/>
          <a:stretch/>
        </p:blipFill>
        <p:spPr>
          <a:xfrm>
            <a:off x="5996292" y="1602022"/>
            <a:ext cx="3097923" cy="1607384"/>
          </a:xfrm>
          <a:prstGeom prst="rect">
            <a:avLst/>
          </a:prstGeom>
        </p:spPr>
      </p:pic>
      <p:pic>
        <p:nvPicPr>
          <p:cNvPr id="8" name="Picture 7"/>
          <p:cNvPicPr>
            <a:picLocks noChangeAspect="1"/>
          </p:cNvPicPr>
          <p:nvPr/>
        </p:nvPicPr>
        <p:blipFill rotWithShape="1">
          <a:blip r:embed="rId6"/>
          <a:srcRect b="7718"/>
          <a:stretch/>
        </p:blipFill>
        <p:spPr>
          <a:xfrm>
            <a:off x="9828004" y="1602023"/>
            <a:ext cx="1867522" cy="1607384"/>
          </a:xfrm>
          <a:prstGeom prst="rect">
            <a:avLst/>
          </a:prstGeom>
        </p:spPr>
      </p:pic>
      <p:pic>
        <p:nvPicPr>
          <p:cNvPr id="9" name="Picture 8"/>
          <p:cNvPicPr>
            <a:picLocks noChangeAspect="1"/>
          </p:cNvPicPr>
          <p:nvPr/>
        </p:nvPicPr>
        <p:blipFill rotWithShape="1">
          <a:blip r:embed="rId7"/>
          <a:srcRect l="7812" t="5093" r="3452" b="14270"/>
          <a:stretch/>
        </p:blipFill>
        <p:spPr>
          <a:xfrm>
            <a:off x="1054577" y="4024491"/>
            <a:ext cx="1655708" cy="1629972"/>
          </a:xfrm>
          <a:prstGeom prst="rect">
            <a:avLst/>
          </a:prstGeom>
        </p:spPr>
      </p:pic>
      <p:pic>
        <p:nvPicPr>
          <p:cNvPr id="13" name="Picture 12"/>
          <p:cNvPicPr>
            <a:picLocks noChangeAspect="1"/>
          </p:cNvPicPr>
          <p:nvPr/>
        </p:nvPicPr>
        <p:blipFill>
          <a:blip r:embed="rId8"/>
          <a:stretch>
            <a:fillRect/>
          </a:stretch>
        </p:blipFill>
        <p:spPr>
          <a:xfrm>
            <a:off x="4011877" y="4024491"/>
            <a:ext cx="2452030" cy="1633621"/>
          </a:xfrm>
          <a:prstGeom prst="rect">
            <a:avLst/>
          </a:prstGeom>
        </p:spPr>
      </p:pic>
      <p:pic>
        <p:nvPicPr>
          <p:cNvPr id="14" name="Picture 13"/>
          <p:cNvPicPr>
            <a:picLocks noChangeAspect="1"/>
          </p:cNvPicPr>
          <p:nvPr/>
        </p:nvPicPr>
        <p:blipFill>
          <a:blip r:embed="rId9">
            <a:clrChange>
              <a:clrFrom>
                <a:srgbClr val="000000"/>
              </a:clrFrom>
              <a:clrTo>
                <a:srgbClr val="000000">
                  <a:alpha val="0"/>
                </a:srgbClr>
              </a:clrTo>
            </a:clrChange>
          </a:blip>
          <a:stretch>
            <a:fillRect/>
          </a:stretch>
        </p:blipFill>
        <p:spPr>
          <a:xfrm>
            <a:off x="7765499" y="4028140"/>
            <a:ext cx="2525834" cy="1629972"/>
          </a:xfrm>
          <a:prstGeom prst="rect">
            <a:avLst/>
          </a:prstGeom>
        </p:spPr>
      </p:pic>
      <p:sp>
        <p:nvSpPr>
          <p:cNvPr id="15" name="TextBox 14"/>
          <p:cNvSpPr txBox="1"/>
          <p:nvPr/>
        </p:nvSpPr>
        <p:spPr>
          <a:xfrm>
            <a:off x="98416" y="3315971"/>
            <a:ext cx="2162692" cy="369332"/>
          </a:xfrm>
          <a:prstGeom prst="rect">
            <a:avLst/>
          </a:prstGeom>
          <a:noFill/>
        </p:spPr>
        <p:txBody>
          <a:bodyPr wrap="square" rtlCol="0">
            <a:spAutoFit/>
          </a:bodyPr>
          <a:lstStyle/>
          <a:p>
            <a:pPr algn="ctr"/>
            <a:r>
              <a:rPr lang="en-GB" dirty="0"/>
              <a:t>Join a Sports team</a:t>
            </a:r>
          </a:p>
        </p:txBody>
      </p:sp>
      <p:sp>
        <p:nvSpPr>
          <p:cNvPr id="17" name="TextBox 16"/>
          <p:cNvSpPr txBox="1"/>
          <p:nvPr/>
        </p:nvSpPr>
        <p:spPr>
          <a:xfrm>
            <a:off x="2986655" y="3302615"/>
            <a:ext cx="2162692" cy="369332"/>
          </a:xfrm>
          <a:prstGeom prst="rect">
            <a:avLst/>
          </a:prstGeom>
          <a:noFill/>
        </p:spPr>
        <p:txBody>
          <a:bodyPr wrap="square" rtlCol="0">
            <a:spAutoFit/>
          </a:bodyPr>
          <a:lstStyle/>
          <a:p>
            <a:pPr algn="ctr"/>
            <a:r>
              <a:rPr lang="en-GB" dirty="0"/>
              <a:t>Join a Society</a:t>
            </a:r>
          </a:p>
        </p:txBody>
      </p:sp>
      <p:sp>
        <p:nvSpPr>
          <p:cNvPr id="18" name="TextBox 17"/>
          <p:cNvSpPr txBox="1"/>
          <p:nvPr/>
        </p:nvSpPr>
        <p:spPr>
          <a:xfrm>
            <a:off x="6463907" y="3315971"/>
            <a:ext cx="2162692" cy="369332"/>
          </a:xfrm>
          <a:prstGeom prst="rect">
            <a:avLst/>
          </a:prstGeom>
          <a:noFill/>
        </p:spPr>
        <p:txBody>
          <a:bodyPr wrap="square" rtlCol="0">
            <a:spAutoFit/>
          </a:bodyPr>
          <a:lstStyle/>
          <a:p>
            <a:pPr algn="ctr"/>
            <a:r>
              <a:rPr lang="en-GB" dirty="0"/>
              <a:t>Networking</a:t>
            </a:r>
          </a:p>
        </p:txBody>
      </p:sp>
      <p:sp>
        <p:nvSpPr>
          <p:cNvPr id="19" name="TextBox 18"/>
          <p:cNvSpPr txBox="1"/>
          <p:nvPr/>
        </p:nvSpPr>
        <p:spPr>
          <a:xfrm>
            <a:off x="9680419" y="3302615"/>
            <a:ext cx="2162692" cy="646331"/>
          </a:xfrm>
          <a:prstGeom prst="rect">
            <a:avLst/>
          </a:prstGeom>
          <a:noFill/>
        </p:spPr>
        <p:txBody>
          <a:bodyPr wrap="square" rtlCol="0">
            <a:spAutoFit/>
          </a:bodyPr>
          <a:lstStyle/>
          <a:p>
            <a:pPr algn="ctr"/>
            <a:r>
              <a:rPr lang="en-GB" dirty="0"/>
              <a:t>Develop independence </a:t>
            </a:r>
          </a:p>
        </p:txBody>
      </p:sp>
      <p:sp>
        <p:nvSpPr>
          <p:cNvPr id="20" name="TextBox 19"/>
          <p:cNvSpPr txBox="1"/>
          <p:nvPr/>
        </p:nvSpPr>
        <p:spPr>
          <a:xfrm>
            <a:off x="801085" y="5745191"/>
            <a:ext cx="2162692" cy="369332"/>
          </a:xfrm>
          <a:prstGeom prst="rect">
            <a:avLst/>
          </a:prstGeom>
          <a:noFill/>
        </p:spPr>
        <p:txBody>
          <a:bodyPr wrap="square" rtlCol="0">
            <a:spAutoFit/>
          </a:bodyPr>
          <a:lstStyle/>
          <a:p>
            <a:pPr algn="ctr"/>
            <a:r>
              <a:rPr lang="en-GB" dirty="0"/>
              <a:t>Travel</a:t>
            </a:r>
          </a:p>
        </p:txBody>
      </p:sp>
      <p:sp>
        <p:nvSpPr>
          <p:cNvPr id="21" name="TextBox 20"/>
          <p:cNvSpPr txBox="1"/>
          <p:nvPr/>
        </p:nvSpPr>
        <p:spPr>
          <a:xfrm>
            <a:off x="4156546" y="5745191"/>
            <a:ext cx="2162692" cy="369332"/>
          </a:xfrm>
          <a:prstGeom prst="rect">
            <a:avLst/>
          </a:prstGeom>
          <a:noFill/>
        </p:spPr>
        <p:txBody>
          <a:bodyPr wrap="square" rtlCol="0">
            <a:spAutoFit/>
          </a:bodyPr>
          <a:lstStyle/>
          <a:p>
            <a:pPr algn="ctr"/>
            <a:r>
              <a:rPr lang="en-GB" dirty="0"/>
              <a:t>Make new friends</a:t>
            </a:r>
          </a:p>
        </p:txBody>
      </p:sp>
      <p:sp>
        <p:nvSpPr>
          <p:cNvPr id="22" name="TextBox 21"/>
          <p:cNvSpPr txBox="1"/>
          <p:nvPr/>
        </p:nvSpPr>
        <p:spPr>
          <a:xfrm>
            <a:off x="7947070" y="5485855"/>
            <a:ext cx="2162692" cy="646331"/>
          </a:xfrm>
          <a:prstGeom prst="rect">
            <a:avLst/>
          </a:prstGeom>
          <a:noFill/>
        </p:spPr>
        <p:txBody>
          <a:bodyPr wrap="square" rtlCol="0">
            <a:spAutoFit/>
          </a:bodyPr>
          <a:lstStyle/>
          <a:p>
            <a:pPr algn="ctr"/>
            <a:r>
              <a:rPr lang="en-GB" dirty="0"/>
              <a:t>Higher level of employability</a:t>
            </a:r>
          </a:p>
        </p:txBody>
      </p:sp>
    </p:spTree>
    <p:extLst>
      <p:ext uri="{BB962C8B-B14F-4D97-AF65-F5344CB8AC3E}">
        <p14:creationId xmlns:p14="http://schemas.microsoft.com/office/powerpoint/2010/main" val="6752431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555405" y="2953531"/>
            <a:ext cx="1876097" cy="11981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2555404" y="5838623"/>
            <a:ext cx="1876097" cy="2954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5721633" y="5376167"/>
            <a:ext cx="1876097" cy="3176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5721634" y="5838623"/>
            <a:ext cx="1876097" cy="3442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4623310" y="4304111"/>
            <a:ext cx="1876097" cy="9038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6659684" y="3410731"/>
            <a:ext cx="1876097"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6659683" y="3883697"/>
            <a:ext cx="1876097" cy="2785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6659684" y="4304111"/>
            <a:ext cx="1876097" cy="914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2571169" y="5407699"/>
            <a:ext cx="1876097" cy="2954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2586936" y="4367173"/>
            <a:ext cx="1037899" cy="8250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3816646" y="4896795"/>
            <a:ext cx="614853" cy="2954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2579050" y="2528129"/>
            <a:ext cx="1876097" cy="2954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3816646" y="4346155"/>
            <a:ext cx="630619" cy="4046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4623310" y="3435729"/>
            <a:ext cx="1876097" cy="7002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2555403" y="2058945"/>
            <a:ext cx="1876097" cy="2954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01678" y="622184"/>
            <a:ext cx="7216933"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BENEFITS OF HE - EDUCATIONAL</a:t>
            </a:r>
          </a:p>
        </p:txBody>
      </p:sp>
      <p:pic>
        <p:nvPicPr>
          <p:cNvPr id="33" name="Picture 2" descr="Image result for education">
            <a:extLst>
              <a:ext uri="{FF2B5EF4-FFF2-40B4-BE49-F238E27FC236}">
                <a16:creationId xmlns:a16="http://schemas.microsoft.com/office/drawing/2014/main" id="{1074B845-D1ED-40BA-913E-6A54F30D8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88" t="6769" r="7807" b="3188"/>
          <a:stretch/>
        </p:blipFill>
        <p:spPr bwMode="auto">
          <a:xfrm>
            <a:off x="5006815" y="4477699"/>
            <a:ext cx="2117274" cy="128266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close up of text on a white background&#10;&#10;Description generated with high confidence">
            <a:extLst>
              <a:ext uri="{FF2B5EF4-FFF2-40B4-BE49-F238E27FC236}">
                <a16:creationId xmlns:a16="http://schemas.microsoft.com/office/drawing/2014/main" id="{855240D9-F06E-42FB-A8D5-17FE0FAC4594}"/>
              </a:ext>
            </a:extLst>
          </p:cNvPr>
          <p:cNvPicPr>
            <a:picLocks noChangeAspect="1"/>
          </p:cNvPicPr>
          <p:nvPr/>
        </p:nvPicPr>
        <p:blipFill>
          <a:blip r:embed="rId4"/>
          <a:stretch>
            <a:fillRect/>
          </a:stretch>
        </p:blipFill>
        <p:spPr>
          <a:xfrm>
            <a:off x="3155411" y="1373438"/>
            <a:ext cx="1557554" cy="2210582"/>
          </a:xfrm>
          <a:prstGeom prst="rect">
            <a:avLst/>
          </a:prstGeom>
        </p:spPr>
      </p:pic>
      <p:pic>
        <p:nvPicPr>
          <p:cNvPr id="35" name="Picture 34" descr="A close up of text on a white background&#10;&#10;Description generated with very high confidence">
            <a:extLst>
              <a:ext uri="{FF2B5EF4-FFF2-40B4-BE49-F238E27FC236}">
                <a16:creationId xmlns:a16="http://schemas.microsoft.com/office/drawing/2014/main" id="{A0E37E52-1CE1-4001-9A1C-8DF80C737F0F}"/>
              </a:ext>
            </a:extLst>
          </p:cNvPr>
          <p:cNvPicPr>
            <a:picLocks noChangeAspect="1"/>
          </p:cNvPicPr>
          <p:nvPr/>
        </p:nvPicPr>
        <p:blipFill rotWithShape="1">
          <a:blip r:embed="rId5"/>
          <a:srcRect t="21450" b="26085"/>
          <a:stretch/>
        </p:blipFill>
        <p:spPr>
          <a:xfrm>
            <a:off x="3903078" y="3761317"/>
            <a:ext cx="4196626" cy="548290"/>
          </a:xfrm>
          <a:prstGeom prst="rect">
            <a:avLst/>
          </a:prstGeom>
        </p:spPr>
      </p:pic>
      <p:pic>
        <p:nvPicPr>
          <p:cNvPr id="36" name="Picture 35">
            <a:extLst>
              <a:ext uri="{FF2B5EF4-FFF2-40B4-BE49-F238E27FC236}">
                <a16:creationId xmlns:a16="http://schemas.microsoft.com/office/drawing/2014/main" id="{C23EAE99-8E33-4179-9BF7-BC91A3815C5D}"/>
              </a:ext>
            </a:extLst>
          </p:cNvPr>
          <p:cNvPicPr>
            <a:picLocks noChangeAspect="1"/>
          </p:cNvPicPr>
          <p:nvPr/>
        </p:nvPicPr>
        <p:blipFill rotWithShape="1">
          <a:blip r:embed="rId6"/>
          <a:srcRect l="14239" t="39038" r="65203" b="35258"/>
          <a:stretch/>
        </p:blipFill>
        <p:spPr>
          <a:xfrm>
            <a:off x="3255103" y="5014301"/>
            <a:ext cx="1632212" cy="1147397"/>
          </a:xfrm>
          <a:prstGeom prst="rect">
            <a:avLst/>
          </a:prstGeom>
        </p:spPr>
      </p:pic>
      <p:pic>
        <p:nvPicPr>
          <p:cNvPr id="37" name="Picture 36">
            <a:extLst>
              <a:ext uri="{FF2B5EF4-FFF2-40B4-BE49-F238E27FC236}">
                <a16:creationId xmlns:a16="http://schemas.microsoft.com/office/drawing/2014/main" id="{7C931D72-641B-4FAC-91DB-64914E2566F1}"/>
              </a:ext>
            </a:extLst>
          </p:cNvPr>
          <p:cNvPicPr>
            <a:picLocks noChangeAspect="1"/>
          </p:cNvPicPr>
          <p:nvPr/>
        </p:nvPicPr>
        <p:blipFill rotWithShape="1">
          <a:blip r:embed="rId7"/>
          <a:srcRect l="13642" t="28878" r="65801" b="20009"/>
          <a:stretch/>
        </p:blipFill>
        <p:spPr>
          <a:xfrm>
            <a:off x="7320927" y="1350515"/>
            <a:ext cx="1557554" cy="2177198"/>
          </a:xfrm>
          <a:prstGeom prst="rect">
            <a:avLst/>
          </a:prstGeom>
        </p:spPr>
      </p:pic>
      <p:pic>
        <p:nvPicPr>
          <p:cNvPr id="38" name="Picture 37">
            <a:extLst>
              <a:ext uri="{FF2B5EF4-FFF2-40B4-BE49-F238E27FC236}">
                <a16:creationId xmlns:a16="http://schemas.microsoft.com/office/drawing/2014/main" id="{D609B2D8-3229-4390-85F4-BB0499698E6C}"/>
              </a:ext>
            </a:extLst>
          </p:cNvPr>
          <p:cNvPicPr>
            <a:picLocks noChangeAspect="1"/>
          </p:cNvPicPr>
          <p:nvPr/>
        </p:nvPicPr>
        <p:blipFill rotWithShape="1">
          <a:blip r:embed="rId8"/>
          <a:srcRect l="14268" t="42566" r="65489" b="38166"/>
          <a:stretch/>
        </p:blipFill>
        <p:spPr>
          <a:xfrm>
            <a:off x="1403450" y="3761316"/>
            <a:ext cx="2117274" cy="1133067"/>
          </a:xfrm>
          <a:prstGeom prst="rect">
            <a:avLst/>
          </a:prstGeom>
        </p:spPr>
      </p:pic>
      <p:pic>
        <p:nvPicPr>
          <p:cNvPr id="39" name="Picture 38">
            <a:extLst>
              <a:ext uri="{FF2B5EF4-FFF2-40B4-BE49-F238E27FC236}">
                <a16:creationId xmlns:a16="http://schemas.microsoft.com/office/drawing/2014/main" id="{53208FCE-DA42-4A1D-8524-128E0BE38E19}"/>
              </a:ext>
            </a:extLst>
          </p:cNvPr>
          <p:cNvPicPr>
            <a:picLocks noChangeAspect="1"/>
          </p:cNvPicPr>
          <p:nvPr/>
        </p:nvPicPr>
        <p:blipFill rotWithShape="1">
          <a:blip r:embed="rId9"/>
          <a:srcRect l="14362" t="41324" r="65435" b="39407"/>
          <a:stretch/>
        </p:blipFill>
        <p:spPr>
          <a:xfrm>
            <a:off x="7413644" y="4927600"/>
            <a:ext cx="2463190" cy="1320800"/>
          </a:xfrm>
          <a:prstGeom prst="rect">
            <a:avLst/>
          </a:prstGeom>
        </p:spPr>
      </p:pic>
      <p:pic>
        <p:nvPicPr>
          <p:cNvPr id="40" name="Picture 39" descr="A tray of food&#10;&#10;Description generated with high confidence">
            <a:extLst>
              <a:ext uri="{FF2B5EF4-FFF2-40B4-BE49-F238E27FC236}">
                <a16:creationId xmlns:a16="http://schemas.microsoft.com/office/drawing/2014/main" id="{0035F509-AF98-4B4F-B117-D1586123860F}"/>
              </a:ext>
            </a:extLst>
          </p:cNvPr>
          <p:cNvPicPr>
            <a:picLocks noChangeAspect="1"/>
          </p:cNvPicPr>
          <p:nvPr/>
        </p:nvPicPr>
        <p:blipFill rotWithShape="1">
          <a:blip r:embed="rId10"/>
          <a:srcRect l="23606" t="8669" r="17580" b="8906"/>
          <a:stretch/>
        </p:blipFill>
        <p:spPr>
          <a:xfrm rot="16200000">
            <a:off x="9011505" y="3150383"/>
            <a:ext cx="1133066" cy="2117274"/>
          </a:xfrm>
          <a:prstGeom prst="rect">
            <a:avLst/>
          </a:prstGeom>
        </p:spPr>
      </p:pic>
      <p:pic>
        <p:nvPicPr>
          <p:cNvPr id="41" name="Picture 40" descr="A picture containing indoor&#10;&#10;Description generated with very high confidence">
            <a:extLst>
              <a:ext uri="{FF2B5EF4-FFF2-40B4-BE49-F238E27FC236}">
                <a16:creationId xmlns:a16="http://schemas.microsoft.com/office/drawing/2014/main" id="{2980B233-441C-4E3C-94A0-42B012C765D6}"/>
              </a:ext>
            </a:extLst>
          </p:cNvPr>
          <p:cNvPicPr>
            <a:picLocks noChangeAspect="1"/>
          </p:cNvPicPr>
          <p:nvPr/>
        </p:nvPicPr>
        <p:blipFill>
          <a:blip r:embed="rId11"/>
          <a:stretch>
            <a:fillRect/>
          </a:stretch>
        </p:blipFill>
        <p:spPr>
          <a:xfrm>
            <a:off x="5190157" y="1354942"/>
            <a:ext cx="1657938" cy="2210583"/>
          </a:xfrm>
          <a:prstGeom prst="rect">
            <a:avLst/>
          </a:prstGeom>
        </p:spPr>
      </p:pic>
      <p:pic>
        <p:nvPicPr>
          <p:cNvPr id="42" name="Picture 41" descr="A stack of newspapers next to a book shelf&#10;&#10;Description generated with high confidence">
            <a:extLst>
              <a:ext uri="{FF2B5EF4-FFF2-40B4-BE49-F238E27FC236}">
                <a16:creationId xmlns:a16="http://schemas.microsoft.com/office/drawing/2014/main" id="{67BDFFE1-ADB8-42F6-A7B3-666CEE008FF0}"/>
              </a:ext>
            </a:extLst>
          </p:cNvPr>
          <p:cNvPicPr>
            <a:picLocks noChangeAspect="1"/>
          </p:cNvPicPr>
          <p:nvPr/>
        </p:nvPicPr>
        <p:blipFill rotWithShape="1">
          <a:blip r:embed="rId12"/>
          <a:srcRect l="15908" t="9270"/>
          <a:stretch/>
        </p:blipFill>
        <p:spPr>
          <a:xfrm>
            <a:off x="1705422" y="5084780"/>
            <a:ext cx="1400216" cy="1133067"/>
          </a:xfrm>
          <a:prstGeom prst="rect">
            <a:avLst/>
          </a:prstGeom>
        </p:spPr>
      </p:pic>
      <p:pic>
        <p:nvPicPr>
          <p:cNvPr id="43" name="Picture 42" descr="A close up of a piece of paper&#10;&#10;Description generated with high confidence">
            <a:extLst>
              <a:ext uri="{FF2B5EF4-FFF2-40B4-BE49-F238E27FC236}">
                <a16:creationId xmlns:a16="http://schemas.microsoft.com/office/drawing/2014/main" id="{F5C1A8B1-C35E-40AF-9F70-1F51A2B4B2F1}"/>
              </a:ext>
            </a:extLst>
          </p:cNvPr>
          <p:cNvPicPr>
            <a:picLocks noChangeAspect="1"/>
          </p:cNvPicPr>
          <p:nvPr/>
        </p:nvPicPr>
        <p:blipFill>
          <a:blip r:embed="rId13"/>
          <a:stretch>
            <a:fillRect/>
          </a:stretch>
        </p:blipFill>
        <p:spPr>
          <a:xfrm>
            <a:off x="9353117" y="1338680"/>
            <a:ext cx="1210351" cy="2152812"/>
          </a:xfrm>
          <a:prstGeom prst="rect">
            <a:avLst/>
          </a:prstGeom>
        </p:spPr>
      </p:pic>
      <p:pic>
        <p:nvPicPr>
          <p:cNvPr id="44" name="Picture 43">
            <a:extLst>
              <a:ext uri="{FF2B5EF4-FFF2-40B4-BE49-F238E27FC236}">
                <a16:creationId xmlns:a16="http://schemas.microsoft.com/office/drawing/2014/main" id="{736C5AF0-44D2-4B45-8798-8A700B570DB7}"/>
              </a:ext>
            </a:extLst>
          </p:cNvPr>
          <p:cNvPicPr>
            <a:picLocks noChangeAspect="1"/>
          </p:cNvPicPr>
          <p:nvPr/>
        </p:nvPicPr>
        <p:blipFill rotWithShape="1">
          <a:blip r:embed="rId14"/>
          <a:srcRect l="21674" t="33222" r="66584" b="37326"/>
          <a:stretch/>
        </p:blipFill>
        <p:spPr>
          <a:xfrm>
            <a:off x="1152661" y="1371334"/>
            <a:ext cx="1557555" cy="2196364"/>
          </a:xfrm>
          <a:prstGeom prst="rect">
            <a:avLst/>
          </a:prstGeom>
        </p:spPr>
      </p:pic>
    </p:spTree>
    <p:extLst>
      <p:ext uri="{BB962C8B-B14F-4D97-AF65-F5344CB8AC3E}">
        <p14:creationId xmlns:p14="http://schemas.microsoft.com/office/powerpoint/2010/main" val="171117413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01679" y="622184"/>
            <a:ext cx="6423556"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BENEFITS OF HE - PERSONAL</a:t>
            </a:r>
          </a:p>
        </p:txBody>
      </p:sp>
      <p:pic>
        <p:nvPicPr>
          <p:cNvPr id="45" name="Picture 44" descr="Image result for personal development">
            <a:extLst>
              <a:ext uri="{FF2B5EF4-FFF2-40B4-BE49-F238E27FC236}">
                <a16:creationId xmlns:a16="http://schemas.microsoft.com/office/drawing/2014/main" id="{365BDF53-B879-4C60-B90C-673186D752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13" r="13744"/>
          <a:stretch/>
        </p:blipFill>
        <p:spPr bwMode="auto">
          <a:xfrm>
            <a:off x="10383584" y="4382481"/>
            <a:ext cx="1410408" cy="14622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236A5E32-5B68-41A7-927E-E0E87838AE83}"/>
              </a:ext>
            </a:extLst>
          </p:cNvPr>
          <p:cNvPicPr>
            <a:picLocks noChangeAspect="1"/>
          </p:cNvPicPr>
          <p:nvPr/>
        </p:nvPicPr>
        <p:blipFill rotWithShape="1">
          <a:blip r:embed="rId4"/>
          <a:srcRect l="13698" t="41324" r="65489" b="39407"/>
          <a:stretch/>
        </p:blipFill>
        <p:spPr>
          <a:xfrm>
            <a:off x="3032362" y="4102728"/>
            <a:ext cx="2537564" cy="1320801"/>
          </a:xfrm>
          <a:prstGeom prst="rect">
            <a:avLst/>
          </a:prstGeom>
        </p:spPr>
      </p:pic>
      <p:pic>
        <p:nvPicPr>
          <p:cNvPr id="47" name="Picture 46">
            <a:extLst>
              <a:ext uri="{FF2B5EF4-FFF2-40B4-BE49-F238E27FC236}">
                <a16:creationId xmlns:a16="http://schemas.microsoft.com/office/drawing/2014/main" id="{6C0D756C-3390-4515-B5F2-BE72BF2C6E20}"/>
              </a:ext>
            </a:extLst>
          </p:cNvPr>
          <p:cNvPicPr>
            <a:picLocks noChangeAspect="1"/>
          </p:cNvPicPr>
          <p:nvPr/>
        </p:nvPicPr>
        <p:blipFill rotWithShape="1">
          <a:blip r:embed="rId5"/>
          <a:srcRect l="14111" t="42895" r="65761" b="37836"/>
          <a:stretch/>
        </p:blipFill>
        <p:spPr>
          <a:xfrm>
            <a:off x="5401362" y="1583804"/>
            <a:ext cx="2857299" cy="1537865"/>
          </a:xfrm>
          <a:prstGeom prst="rect">
            <a:avLst/>
          </a:prstGeom>
        </p:spPr>
      </p:pic>
      <p:pic>
        <p:nvPicPr>
          <p:cNvPr id="48" name="Picture 47">
            <a:extLst>
              <a:ext uri="{FF2B5EF4-FFF2-40B4-BE49-F238E27FC236}">
                <a16:creationId xmlns:a16="http://schemas.microsoft.com/office/drawing/2014/main" id="{AB8C329D-D598-4877-A710-06FF730B249E}"/>
              </a:ext>
            </a:extLst>
          </p:cNvPr>
          <p:cNvPicPr>
            <a:picLocks noChangeAspect="1"/>
          </p:cNvPicPr>
          <p:nvPr/>
        </p:nvPicPr>
        <p:blipFill rotWithShape="1">
          <a:blip r:embed="rId6"/>
          <a:srcRect l="14464" t="38288" r="65706" b="34807"/>
          <a:stretch/>
        </p:blipFill>
        <p:spPr>
          <a:xfrm>
            <a:off x="8414467" y="2016685"/>
            <a:ext cx="1681875" cy="1282991"/>
          </a:xfrm>
          <a:prstGeom prst="rect">
            <a:avLst/>
          </a:prstGeom>
        </p:spPr>
      </p:pic>
      <p:pic>
        <p:nvPicPr>
          <p:cNvPr id="49" name="Picture 48">
            <a:extLst>
              <a:ext uri="{FF2B5EF4-FFF2-40B4-BE49-F238E27FC236}">
                <a16:creationId xmlns:a16="http://schemas.microsoft.com/office/drawing/2014/main" id="{5C7A621F-BB73-478A-B081-344536761B16}"/>
              </a:ext>
            </a:extLst>
          </p:cNvPr>
          <p:cNvPicPr>
            <a:picLocks noChangeAspect="1"/>
          </p:cNvPicPr>
          <p:nvPr/>
        </p:nvPicPr>
        <p:blipFill rotWithShape="1">
          <a:blip r:embed="rId7"/>
          <a:srcRect l="14267" t="30135" r="65903" b="26365"/>
          <a:stretch/>
        </p:blipFill>
        <p:spPr>
          <a:xfrm>
            <a:off x="5843326" y="3924004"/>
            <a:ext cx="1929061" cy="2379157"/>
          </a:xfrm>
          <a:prstGeom prst="rect">
            <a:avLst/>
          </a:prstGeom>
        </p:spPr>
      </p:pic>
      <p:pic>
        <p:nvPicPr>
          <p:cNvPr id="50" name="Picture 49">
            <a:extLst>
              <a:ext uri="{FF2B5EF4-FFF2-40B4-BE49-F238E27FC236}">
                <a16:creationId xmlns:a16="http://schemas.microsoft.com/office/drawing/2014/main" id="{944AB677-77EF-4BA4-8689-8CC2CD320B35}"/>
              </a:ext>
            </a:extLst>
          </p:cNvPr>
          <p:cNvPicPr>
            <a:picLocks noChangeAspect="1"/>
          </p:cNvPicPr>
          <p:nvPr/>
        </p:nvPicPr>
        <p:blipFill rotWithShape="1">
          <a:blip r:embed="rId8"/>
          <a:srcRect l="14865" t="43485" r="65761" b="38931"/>
          <a:stretch/>
        </p:blipFill>
        <p:spPr>
          <a:xfrm>
            <a:off x="444031" y="1582344"/>
            <a:ext cx="2588331" cy="1320800"/>
          </a:xfrm>
          <a:prstGeom prst="rect">
            <a:avLst/>
          </a:prstGeom>
        </p:spPr>
      </p:pic>
      <p:pic>
        <p:nvPicPr>
          <p:cNvPr id="51" name="Picture 50" descr="A group of people posing for the camera&#10;&#10;Description generated with very high confidence">
            <a:extLst>
              <a:ext uri="{FF2B5EF4-FFF2-40B4-BE49-F238E27FC236}">
                <a16:creationId xmlns:a16="http://schemas.microsoft.com/office/drawing/2014/main" id="{80D81401-2D55-4AF2-A887-FF9080474891}"/>
              </a:ext>
            </a:extLst>
          </p:cNvPr>
          <p:cNvPicPr>
            <a:picLocks noChangeAspect="1"/>
          </p:cNvPicPr>
          <p:nvPr/>
        </p:nvPicPr>
        <p:blipFill>
          <a:blip r:embed="rId9"/>
          <a:stretch>
            <a:fillRect/>
          </a:stretch>
        </p:blipFill>
        <p:spPr>
          <a:xfrm>
            <a:off x="7990271" y="3599326"/>
            <a:ext cx="1926536" cy="1926536"/>
          </a:xfrm>
          <a:prstGeom prst="rect">
            <a:avLst/>
          </a:prstGeom>
        </p:spPr>
      </p:pic>
      <p:pic>
        <p:nvPicPr>
          <p:cNvPr id="52" name="Picture 51" descr="A close up of a sign&#10;&#10;Description generated with very high confidence">
            <a:extLst>
              <a:ext uri="{FF2B5EF4-FFF2-40B4-BE49-F238E27FC236}">
                <a16:creationId xmlns:a16="http://schemas.microsoft.com/office/drawing/2014/main" id="{722D88CA-B31C-41CA-AD41-1B214BE03824}"/>
              </a:ext>
            </a:extLst>
          </p:cNvPr>
          <p:cNvPicPr>
            <a:picLocks noChangeAspect="1"/>
          </p:cNvPicPr>
          <p:nvPr/>
        </p:nvPicPr>
        <p:blipFill>
          <a:blip r:embed="rId10"/>
          <a:stretch>
            <a:fillRect/>
          </a:stretch>
        </p:blipFill>
        <p:spPr>
          <a:xfrm>
            <a:off x="296547" y="3640463"/>
            <a:ext cx="2459016" cy="1844262"/>
          </a:xfrm>
          <a:prstGeom prst="rect">
            <a:avLst/>
          </a:prstGeom>
        </p:spPr>
      </p:pic>
      <p:pic>
        <p:nvPicPr>
          <p:cNvPr id="53" name="Picture 52" descr="A picture containing indoor, refrigerator&#10;&#10;Description generated with high confidence">
            <a:extLst>
              <a:ext uri="{FF2B5EF4-FFF2-40B4-BE49-F238E27FC236}">
                <a16:creationId xmlns:a16="http://schemas.microsoft.com/office/drawing/2014/main" id="{133AC493-6EDC-4D68-BB56-012D69F30387}"/>
              </a:ext>
            </a:extLst>
          </p:cNvPr>
          <p:cNvPicPr>
            <a:picLocks noChangeAspect="1"/>
          </p:cNvPicPr>
          <p:nvPr/>
        </p:nvPicPr>
        <p:blipFill rotWithShape="1">
          <a:blip r:embed="rId11"/>
          <a:srcRect t="5256" b="7949"/>
          <a:stretch/>
        </p:blipFill>
        <p:spPr>
          <a:xfrm>
            <a:off x="10486864" y="1583804"/>
            <a:ext cx="1410407" cy="1632226"/>
          </a:xfrm>
          <a:prstGeom prst="rect">
            <a:avLst/>
          </a:prstGeom>
        </p:spPr>
      </p:pic>
      <p:pic>
        <p:nvPicPr>
          <p:cNvPr id="54" name="Picture 53" descr="A screenshot of a cell phone&#10;&#10;Description generated with very high confidence">
            <a:extLst>
              <a:ext uri="{FF2B5EF4-FFF2-40B4-BE49-F238E27FC236}">
                <a16:creationId xmlns:a16="http://schemas.microsoft.com/office/drawing/2014/main" id="{2C749CCE-5876-44C2-B06E-2198DC646963}"/>
              </a:ext>
            </a:extLst>
          </p:cNvPr>
          <p:cNvPicPr>
            <a:picLocks noChangeAspect="1"/>
          </p:cNvPicPr>
          <p:nvPr/>
        </p:nvPicPr>
        <p:blipFill rotWithShape="1">
          <a:blip r:embed="rId12"/>
          <a:srcRect t="16686" b="44440"/>
          <a:stretch/>
        </p:blipFill>
        <p:spPr>
          <a:xfrm>
            <a:off x="3315974" y="1987156"/>
            <a:ext cx="1970341" cy="1363581"/>
          </a:xfrm>
          <a:prstGeom prst="rect">
            <a:avLst/>
          </a:prstGeom>
        </p:spPr>
      </p:pic>
    </p:spTree>
    <p:extLst>
      <p:ext uri="{BB962C8B-B14F-4D97-AF65-F5344CB8AC3E}">
        <p14:creationId xmlns:p14="http://schemas.microsoft.com/office/powerpoint/2010/main" val="241729087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3790622"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MIND MAPPING</a:t>
            </a:r>
          </a:p>
        </p:txBody>
      </p:sp>
      <p:pic>
        <p:nvPicPr>
          <p:cNvPr id="6" name="Picture 2" descr="Image result for mind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93" y="1923767"/>
            <a:ext cx="5832822" cy="3890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76997" y="2655519"/>
            <a:ext cx="4734839" cy="1692771"/>
          </a:xfrm>
          <a:prstGeom prst="rect">
            <a:avLst/>
          </a:prstGeom>
          <a:noFill/>
        </p:spPr>
        <p:txBody>
          <a:bodyPr wrap="square" rtlCol="0">
            <a:spAutoFit/>
          </a:bodyPr>
          <a:lstStyle/>
          <a:p>
            <a:pPr algn="ctr">
              <a:lnSpc>
                <a:spcPct val="150000"/>
              </a:lnSpc>
            </a:pPr>
            <a:r>
              <a:rPr lang="en-GB" sz="2400" b="1" dirty="0">
                <a:solidFill>
                  <a:srgbClr val="162D56"/>
                </a:solidFill>
                <a:latin typeface="Roboto" panose="02000000000000000000" pitchFamily="2" charset="0"/>
                <a:ea typeface="Roboto" panose="02000000000000000000" pitchFamily="2" charset="0"/>
                <a:cs typeface="Roboto" panose="02000000000000000000" pitchFamily="2" charset="0"/>
              </a:rPr>
              <a:t>Following everything we have discussed today, make a </a:t>
            </a:r>
            <a:r>
              <a:rPr lang="en-GB" sz="2400" b="1" dirty="0" err="1">
                <a:solidFill>
                  <a:srgbClr val="162D56"/>
                </a:solidFill>
                <a:latin typeface="Roboto" panose="02000000000000000000" pitchFamily="2" charset="0"/>
                <a:ea typeface="Roboto" panose="02000000000000000000" pitchFamily="2" charset="0"/>
                <a:cs typeface="Roboto" panose="02000000000000000000" pitchFamily="2" charset="0"/>
              </a:rPr>
              <a:t>mindmap</a:t>
            </a:r>
            <a:r>
              <a:rPr lang="en-GB" sz="2400" b="1" dirty="0">
                <a:solidFill>
                  <a:srgbClr val="162D56"/>
                </a:solidFill>
                <a:latin typeface="Roboto" panose="02000000000000000000" pitchFamily="2" charset="0"/>
                <a:ea typeface="Roboto" panose="02000000000000000000" pitchFamily="2" charset="0"/>
                <a:cs typeface="Roboto" panose="02000000000000000000" pitchFamily="2" charset="0"/>
              </a:rPr>
              <a:t> of the benefits of HE!</a:t>
            </a:r>
          </a:p>
        </p:txBody>
      </p:sp>
    </p:spTree>
    <p:extLst>
      <p:ext uri="{BB962C8B-B14F-4D97-AF65-F5344CB8AC3E}">
        <p14:creationId xmlns:p14="http://schemas.microsoft.com/office/powerpoint/2010/main" val="275680525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501680" y="1981519"/>
            <a:ext cx="11098500" cy="964987"/>
          </a:xfrm>
          <a:prstGeom prst="wedgeRoundRectCallout">
            <a:avLst>
              <a:gd name="adj1" fmla="val -43465"/>
              <a:gd name="adj2" fmla="val 19780"/>
              <a:gd name="adj3" fmla="val 16667"/>
            </a:avLst>
          </a:prstGeom>
          <a:solidFill>
            <a:srgbClr val="0B94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INDEPENDENT ACTIVITY:</a:t>
            </a:r>
          </a:p>
        </p:txBody>
      </p:sp>
      <p:sp>
        <p:nvSpPr>
          <p:cNvPr id="2" name="Rectangle 1"/>
          <p:cNvSpPr/>
          <p:nvPr/>
        </p:nvSpPr>
        <p:spPr>
          <a:xfrm>
            <a:off x="1273817" y="3264460"/>
            <a:ext cx="9829800" cy="2800767"/>
          </a:xfrm>
          <a:prstGeom prst="rect">
            <a:avLst/>
          </a:prstGeom>
        </p:spPr>
        <p:txBody>
          <a:bodyPr wrap="square">
            <a:spAutoFit/>
          </a:bodyPr>
          <a:lstStyle/>
          <a:p>
            <a:pPr algn="ctr"/>
            <a:r>
              <a:rPr lang="en-GB" sz="2200" dirty="0">
                <a:latin typeface="Roboto" panose="02000000000000000000" pitchFamily="2" charset="0"/>
                <a:ea typeface="Roboto" panose="02000000000000000000" pitchFamily="2" charset="0"/>
                <a:cs typeface="Roboto" panose="02000000000000000000" pitchFamily="2" charset="0"/>
              </a:rPr>
              <a:t>On a post-it note, write down an </a:t>
            </a:r>
            <a:r>
              <a:rPr lang="en-GB" sz="2200" b="1" dirty="0">
                <a:latin typeface="Roboto" panose="02000000000000000000" pitchFamily="2" charset="0"/>
                <a:ea typeface="Roboto" panose="02000000000000000000" pitchFamily="2" charset="0"/>
                <a:cs typeface="Roboto" panose="02000000000000000000" pitchFamily="2" charset="0"/>
              </a:rPr>
              <a:t>FE or HE-related question </a:t>
            </a:r>
            <a:r>
              <a:rPr lang="en-GB" sz="2200" dirty="0">
                <a:latin typeface="Roboto" panose="02000000000000000000" pitchFamily="2" charset="0"/>
                <a:ea typeface="Roboto" panose="02000000000000000000" pitchFamily="2" charset="0"/>
                <a:cs typeface="Roboto" panose="02000000000000000000" pitchFamily="2" charset="0"/>
              </a:rPr>
              <a:t>to be answered in a short Q&amp;A next session.</a:t>
            </a:r>
          </a:p>
          <a:p>
            <a:pPr algn="ctr"/>
            <a:endParaRPr lang="en-GB" sz="2200" dirty="0">
              <a:latin typeface="Roboto" panose="02000000000000000000" pitchFamily="2" charset="0"/>
              <a:ea typeface="Roboto" panose="02000000000000000000" pitchFamily="2" charset="0"/>
              <a:cs typeface="Roboto" panose="02000000000000000000" pitchFamily="2" charset="0"/>
            </a:endParaRPr>
          </a:p>
          <a:p>
            <a:pPr algn="ctr"/>
            <a:r>
              <a:rPr lang="en-GB" sz="2200" dirty="0">
                <a:latin typeface="Roboto" panose="02000000000000000000" pitchFamily="2" charset="0"/>
                <a:ea typeface="Roboto" panose="02000000000000000000" pitchFamily="2" charset="0"/>
                <a:cs typeface="Roboto" panose="02000000000000000000" pitchFamily="2" charset="0"/>
              </a:rPr>
              <a:t>We’re half-way through, so your question could be regarding anything we have discussed so far or that you would like to be covered in our remaining sessions.</a:t>
            </a:r>
          </a:p>
          <a:p>
            <a:pPr algn="ctr"/>
            <a:endParaRPr lang="en-GB" sz="2200" dirty="0">
              <a:latin typeface="Roboto" panose="02000000000000000000" pitchFamily="2" charset="0"/>
              <a:ea typeface="Roboto" panose="02000000000000000000" pitchFamily="2" charset="0"/>
              <a:cs typeface="Roboto" panose="02000000000000000000" pitchFamily="2" charset="0"/>
            </a:endParaRPr>
          </a:p>
          <a:p>
            <a:pPr algn="ctr"/>
            <a:r>
              <a:rPr lang="en-GB" sz="2200" b="1" dirty="0">
                <a:latin typeface="Roboto" panose="02000000000000000000" pitchFamily="2" charset="0"/>
                <a:ea typeface="Roboto" panose="02000000000000000000" pitchFamily="2" charset="0"/>
                <a:cs typeface="Roboto" panose="02000000000000000000" pitchFamily="2" charset="0"/>
              </a:rPr>
              <a:t>This will remain anonymous!</a:t>
            </a:r>
          </a:p>
        </p:txBody>
      </p:sp>
      <p:sp>
        <p:nvSpPr>
          <p:cNvPr id="5" name="Rectangle 4"/>
          <p:cNvSpPr/>
          <p:nvPr/>
        </p:nvSpPr>
        <p:spPr>
          <a:xfrm>
            <a:off x="501679" y="622184"/>
            <a:ext cx="4527521"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FOR NEXT SESSION:</a:t>
            </a:r>
          </a:p>
        </p:txBody>
      </p:sp>
    </p:spTree>
    <p:extLst>
      <p:ext uri="{BB962C8B-B14F-4D97-AF65-F5344CB8AC3E}">
        <p14:creationId xmlns:p14="http://schemas.microsoft.com/office/powerpoint/2010/main" val="562804850"/>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print">
                <a:clrChange>
                  <a:clrFrom>
                    <a:srgbClr val="EEEEEE"/>
                  </a:clrFrom>
                  <a:clrTo>
                    <a:srgbClr val="EEEEEE">
                      <a:alpha val="0"/>
                    </a:srgbClr>
                  </a:clrTo>
                </a:clrChange>
                <a:extLst>
                  <a:ext uri="{28A0092B-C50C-407E-A947-70E740481C1C}">
                    <a14:useLocalDpi xmlns:a14="http://schemas.microsoft.com/office/drawing/2010/main" val="0"/>
                  </a:ext>
                </a:extLst>
              </a:blip>
              <a:srcRect l="15213" t="5134" r="13381" b="3972"/>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l="30710" t="34142" r="31357" b="33489"/>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42" t="17460" r="16412" b="16890"/>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@aspiretohe</a:t>
              </a:r>
            </a:p>
          </p:txBody>
        </p:sp>
      </p:grpSp>
    </p:spTree>
    <p:extLst>
      <p:ext uri="{BB962C8B-B14F-4D97-AF65-F5344CB8AC3E}">
        <p14:creationId xmlns:p14="http://schemas.microsoft.com/office/powerpoint/2010/main" val="186627920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3321769"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600" b="1" dirty="0"/>
              <a:t>LAST SESSION</a:t>
            </a:r>
            <a:endParaRPr lang="en-US" dirty="0"/>
          </a:p>
        </p:txBody>
      </p:sp>
      <p:sp>
        <p:nvSpPr>
          <p:cNvPr id="3" name="Rounded Rectangle 2"/>
          <p:cNvSpPr/>
          <p:nvPr/>
        </p:nvSpPr>
        <p:spPr>
          <a:xfrm>
            <a:off x="838200" y="1740848"/>
            <a:ext cx="10515600" cy="1110701"/>
          </a:xfrm>
          <a:prstGeom prst="roundRect">
            <a:avLst>
              <a:gd name="adj" fmla="val 10000"/>
            </a:avLst>
          </a:prstGeom>
          <a:solidFill>
            <a:schemeClr val="bg2">
              <a:lumMod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1055271" y="1914876"/>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9" name="Rounded Rectangle 8"/>
          <p:cNvSpPr/>
          <p:nvPr/>
        </p:nvSpPr>
        <p:spPr>
          <a:xfrm>
            <a:off x="838200" y="3177761"/>
            <a:ext cx="10515600" cy="1110701"/>
          </a:xfrm>
          <a:prstGeom prst="roundRect">
            <a:avLst>
              <a:gd name="adj" fmla="val 10000"/>
            </a:avLst>
          </a:prstGeom>
          <a:solidFill>
            <a:schemeClr val="bg2">
              <a:lumMod val="50000"/>
            </a:schemeClr>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1055271" y="3351789"/>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Rounded Rectangle 13"/>
          <p:cNvSpPr/>
          <p:nvPr/>
        </p:nvSpPr>
        <p:spPr>
          <a:xfrm>
            <a:off x="838200" y="4647334"/>
            <a:ext cx="10515600" cy="1110701"/>
          </a:xfrm>
          <a:prstGeom prst="roundRect">
            <a:avLst>
              <a:gd name="adj" fmla="val 10000"/>
            </a:avLst>
          </a:prstGeom>
          <a:solidFill>
            <a:schemeClr val="bg2">
              <a:lumMod val="50000"/>
            </a:schemeClr>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5" name="Rectangle 14" descr="Blog"/>
          <p:cNvSpPr/>
          <p:nvPr/>
        </p:nvSpPr>
        <p:spPr>
          <a:xfrm>
            <a:off x="1055271" y="4821362"/>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25" name="Group 24">
            <a:extLst>
              <a:ext uri="{FF2B5EF4-FFF2-40B4-BE49-F238E27FC236}">
                <a16:creationId xmlns:a16="http://schemas.microsoft.com/office/drawing/2014/main" id="{3847A224-0E0C-4493-AEC3-DD05B5964EA1}"/>
              </a:ext>
            </a:extLst>
          </p:cNvPr>
          <p:cNvGrpSpPr/>
          <p:nvPr/>
        </p:nvGrpSpPr>
        <p:grpSpPr>
          <a:xfrm>
            <a:off x="2079171" y="1740848"/>
            <a:ext cx="9165772" cy="1110701"/>
            <a:chOff x="1282860" y="601630"/>
            <a:chExt cx="9232739" cy="1110701"/>
          </a:xfrm>
        </p:grpSpPr>
        <p:sp>
          <p:nvSpPr>
            <p:cNvPr id="23" name="Rectangle 22">
              <a:extLst>
                <a:ext uri="{FF2B5EF4-FFF2-40B4-BE49-F238E27FC236}">
                  <a16:creationId xmlns:a16="http://schemas.microsoft.com/office/drawing/2014/main" id="{EA030D35-CC2E-4774-935A-1AF5FE20EA77}"/>
                </a:ext>
              </a:extLst>
            </p:cNvPr>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24" name="Rectangle 23">
              <a:extLst>
                <a:ext uri="{FF2B5EF4-FFF2-40B4-BE49-F238E27FC236}">
                  <a16:creationId xmlns:a16="http://schemas.microsoft.com/office/drawing/2014/main" id="{F675CF43-3FDE-4491-9BD8-D5AD4A4F90C3}"/>
                </a:ext>
              </a:extLst>
            </p:cNvPr>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defTabSz="1244600">
                <a:lnSpc>
                  <a:spcPct val="90000"/>
                </a:lnSpc>
                <a:spcBef>
                  <a:spcPct val="0"/>
                </a:spcBef>
                <a:spcAft>
                  <a:spcPct val="35000"/>
                </a:spcAft>
              </a:pPr>
              <a:r>
                <a:rPr lang="en-US" sz="2400" b="1" kern="1200" dirty="0">
                  <a:solidFill>
                    <a:schemeClr val="bg1"/>
                  </a:solidFill>
                </a:rPr>
                <a:t>OBJECTIVE 1: </a:t>
              </a:r>
              <a:r>
                <a:rPr lang="en-US" sz="2000" kern="1200" dirty="0">
                  <a:solidFill>
                    <a:schemeClr val="bg1"/>
                  </a:solidFill>
                </a:rPr>
                <a:t>Understand </a:t>
              </a:r>
              <a:r>
                <a:rPr lang="en-US" sz="2000" dirty="0">
                  <a:solidFill>
                    <a:schemeClr val="bg1"/>
                  </a:solidFill>
                </a:rPr>
                <a:t>the difference between hobbies and future careers.</a:t>
              </a:r>
              <a:endParaRPr lang="en-US" sz="2400" b="1" kern="1200" dirty="0">
                <a:solidFill>
                  <a:schemeClr val="bg1"/>
                </a:solidFill>
              </a:endParaRPr>
            </a:p>
          </p:txBody>
        </p:sp>
      </p:grpSp>
      <p:grpSp>
        <p:nvGrpSpPr>
          <p:cNvPr id="33" name="Group 32">
            <a:extLst>
              <a:ext uri="{FF2B5EF4-FFF2-40B4-BE49-F238E27FC236}">
                <a16:creationId xmlns:a16="http://schemas.microsoft.com/office/drawing/2014/main" id="{3D9C381C-7CFA-4ED4-9F63-71A8D6C98529}"/>
              </a:ext>
            </a:extLst>
          </p:cNvPr>
          <p:cNvGrpSpPr/>
          <p:nvPr/>
        </p:nvGrpSpPr>
        <p:grpSpPr>
          <a:xfrm>
            <a:off x="2079171" y="3177761"/>
            <a:ext cx="9165772" cy="1110701"/>
            <a:chOff x="1282860" y="601630"/>
            <a:chExt cx="9232739" cy="1110701"/>
          </a:xfrm>
        </p:grpSpPr>
        <p:sp>
          <p:nvSpPr>
            <p:cNvPr id="31" name="Rectangle 30">
              <a:extLst>
                <a:ext uri="{FF2B5EF4-FFF2-40B4-BE49-F238E27FC236}">
                  <a16:creationId xmlns:a16="http://schemas.microsoft.com/office/drawing/2014/main" id="{4B2DF298-3F62-44F2-9D38-117138483A18}"/>
                </a:ext>
              </a:extLst>
            </p:cNvPr>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32" name="Rectangle 31">
              <a:extLst>
                <a:ext uri="{FF2B5EF4-FFF2-40B4-BE49-F238E27FC236}">
                  <a16:creationId xmlns:a16="http://schemas.microsoft.com/office/drawing/2014/main" id="{D4BE3B2D-DAA4-4D8E-B294-0D1C7533DEC0}"/>
                </a:ext>
              </a:extLst>
            </p:cNvPr>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defTabSz="1244600">
                <a:lnSpc>
                  <a:spcPct val="90000"/>
                </a:lnSpc>
                <a:spcBef>
                  <a:spcPct val="0"/>
                </a:spcBef>
                <a:spcAft>
                  <a:spcPct val="35000"/>
                </a:spcAft>
              </a:pPr>
              <a:r>
                <a:rPr lang="en-US" sz="2400" b="1" kern="1200" dirty="0">
                  <a:solidFill>
                    <a:schemeClr val="bg1"/>
                  </a:solidFill>
                </a:rPr>
                <a:t>OBJECTIVE 2: </a:t>
              </a:r>
              <a:r>
                <a:rPr lang="en-US" sz="2000" kern="1200" dirty="0">
                  <a:solidFill>
                    <a:schemeClr val="bg1"/>
                  </a:solidFill>
                </a:rPr>
                <a:t>Be aware of </a:t>
              </a:r>
              <a:r>
                <a:rPr lang="en-US" sz="2000" dirty="0">
                  <a:solidFill>
                    <a:schemeClr val="bg1"/>
                  </a:solidFill>
                </a:rPr>
                <a:t>competitiveness within FE and HE.  </a:t>
              </a:r>
              <a:endParaRPr lang="en-US" sz="2400" kern="1200" dirty="0">
                <a:solidFill>
                  <a:schemeClr val="bg1"/>
                </a:solidFill>
              </a:endParaRPr>
            </a:p>
          </p:txBody>
        </p:sp>
      </p:grpSp>
      <p:grpSp>
        <p:nvGrpSpPr>
          <p:cNvPr id="41" name="Group 40">
            <a:extLst>
              <a:ext uri="{FF2B5EF4-FFF2-40B4-BE49-F238E27FC236}">
                <a16:creationId xmlns:a16="http://schemas.microsoft.com/office/drawing/2014/main" id="{48CEC3D3-20C4-4D8F-8736-6C46C799DD6C}"/>
              </a:ext>
            </a:extLst>
          </p:cNvPr>
          <p:cNvGrpSpPr/>
          <p:nvPr/>
        </p:nvGrpSpPr>
        <p:grpSpPr>
          <a:xfrm>
            <a:off x="2079171" y="4647334"/>
            <a:ext cx="9165772" cy="1110701"/>
            <a:chOff x="1282860" y="601630"/>
            <a:chExt cx="9232739" cy="1110701"/>
          </a:xfrm>
        </p:grpSpPr>
        <p:sp>
          <p:nvSpPr>
            <p:cNvPr id="39" name="Rectangle 38">
              <a:extLst>
                <a:ext uri="{FF2B5EF4-FFF2-40B4-BE49-F238E27FC236}">
                  <a16:creationId xmlns:a16="http://schemas.microsoft.com/office/drawing/2014/main" id="{122E5EC5-6DBE-45D1-AC37-F5A48B791496}"/>
                </a:ext>
              </a:extLst>
            </p:cNvPr>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40" name="Rectangle 39">
              <a:extLst>
                <a:ext uri="{FF2B5EF4-FFF2-40B4-BE49-F238E27FC236}">
                  <a16:creationId xmlns:a16="http://schemas.microsoft.com/office/drawing/2014/main" id="{4AC518C7-2523-4C2A-AF35-568566A1851F}"/>
                </a:ext>
              </a:extLst>
            </p:cNvPr>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defTabSz="1244600">
                <a:lnSpc>
                  <a:spcPct val="90000"/>
                </a:lnSpc>
                <a:spcBef>
                  <a:spcPct val="0"/>
                </a:spcBef>
                <a:spcAft>
                  <a:spcPct val="35000"/>
                </a:spcAft>
              </a:pPr>
              <a:r>
                <a:rPr lang="en-US" sz="2400" b="1" kern="1200" dirty="0">
                  <a:solidFill>
                    <a:schemeClr val="bg1"/>
                  </a:solidFill>
                </a:rPr>
                <a:t>OBJECTIVE 3: </a:t>
              </a:r>
              <a:r>
                <a:rPr lang="en-US" sz="2000" dirty="0">
                  <a:solidFill>
                    <a:schemeClr val="bg1"/>
                  </a:solidFill>
                </a:rPr>
                <a:t>Start creating a CV</a:t>
              </a:r>
              <a:r>
                <a:rPr lang="en-US" sz="2000" kern="1200" dirty="0">
                  <a:solidFill>
                    <a:schemeClr val="bg1"/>
                  </a:solidFill>
                </a:rPr>
                <a:t>.</a:t>
              </a:r>
            </a:p>
          </p:txBody>
        </p:sp>
      </p:grpSp>
    </p:spTree>
    <p:extLst>
      <p:ext uri="{BB962C8B-B14F-4D97-AF65-F5344CB8AC3E}">
        <p14:creationId xmlns:p14="http://schemas.microsoft.com/office/powerpoint/2010/main" val="420244049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2375992" cy="6851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CHECK-IN</a:t>
            </a:r>
          </a:p>
        </p:txBody>
      </p:sp>
      <p:sp>
        <p:nvSpPr>
          <p:cNvPr id="3" name="Rounded Rectangular Callout 2"/>
          <p:cNvSpPr/>
          <p:nvPr/>
        </p:nvSpPr>
        <p:spPr>
          <a:xfrm>
            <a:off x="587090" y="1507829"/>
            <a:ext cx="11098500" cy="982432"/>
          </a:xfrm>
          <a:prstGeom prst="wedgeRoundRectCallout">
            <a:avLst>
              <a:gd name="adj1" fmla="val -43465"/>
              <a:gd name="adj2" fmla="val 19780"/>
              <a:gd name="adj3" fmla="val 16667"/>
            </a:avLst>
          </a:prstGeom>
          <a:solidFill>
            <a:srgbClr val="ED21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OPPORTUNITIES</a:t>
            </a:r>
          </a:p>
        </p:txBody>
      </p:sp>
      <p:sp>
        <p:nvSpPr>
          <p:cNvPr id="6" name="TextBox 5"/>
          <p:cNvSpPr txBox="1"/>
          <p:nvPr/>
        </p:nvSpPr>
        <p:spPr>
          <a:xfrm>
            <a:off x="1270729" y="2690800"/>
            <a:ext cx="9731221" cy="2805063"/>
          </a:xfrm>
          <a:prstGeom prst="rect">
            <a:avLst/>
          </a:prstGeom>
          <a:noFill/>
        </p:spPr>
        <p:txBody>
          <a:bodyPr wrap="square" rtlCol="0">
            <a:spAutoFit/>
          </a:bodyPr>
          <a:lstStyle/>
          <a:p>
            <a:pPr algn="ctr">
              <a:lnSpc>
                <a:spcPct val="150000"/>
              </a:lnSpc>
            </a:pPr>
            <a:r>
              <a:rPr lang="en-GB" sz="2400" dirty="0">
                <a:latin typeface="Roboto" panose="02000000000000000000" pitchFamily="2" charset="0"/>
                <a:ea typeface="Roboto" panose="02000000000000000000" pitchFamily="2" charset="0"/>
                <a:cs typeface="Roboto" panose="02000000000000000000" pitchFamily="2" charset="0"/>
              </a:rPr>
              <a:t>What extra-curricular or volunteering opportunities did you find in your local area? </a:t>
            </a:r>
            <a:r>
              <a:rPr lang="en-GB" sz="2400" b="1" dirty="0">
                <a:latin typeface="Roboto" panose="02000000000000000000" pitchFamily="2" charset="0"/>
                <a:ea typeface="Roboto" panose="02000000000000000000" pitchFamily="2" charset="0"/>
                <a:cs typeface="Roboto" panose="02000000000000000000" pitchFamily="2" charset="0"/>
              </a:rPr>
              <a:t>Have you signed up for any of them?</a:t>
            </a:r>
          </a:p>
          <a:p>
            <a:pPr algn="ctr">
              <a:lnSpc>
                <a:spcPct val="150000"/>
              </a:lnSpc>
            </a:pPr>
            <a:endParaRPr lang="en-GB" sz="2400" b="1" dirty="0">
              <a:latin typeface="Roboto" panose="02000000000000000000" pitchFamily="2" charset="0"/>
              <a:ea typeface="Roboto" panose="02000000000000000000" pitchFamily="2" charset="0"/>
              <a:cs typeface="Roboto" panose="02000000000000000000" pitchFamily="2" charset="0"/>
            </a:endParaRPr>
          </a:p>
          <a:p>
            <a:pPr algn="ctr">
              <a:lnSpc>
                <a:spcPct val="150000"/>
              </a:lnSpc>
            </a:pPr>
            <a:r>
              <a:rPr lang="en-GB" sz="2400" dirty="0">
                <a:latin typeface="Roboto" panose="02000000000000000000" pitchFamily="2" charset="0"/>
                <a:ea typeface="Roboto" panose="02000000000000000000" pitchFamily="2" charset="0"/>
                <a:cs typeface="Roboto" panose="02000000000000000000" pitchFamily="2" charset="0"/>
              </a:rPr>
              <a:t>If you are already involved in volunteering or extra-curricular clubs, </a:t>
            </a:r>
            <a:r>
              <a:rPr lang="en-GB" sz="2400" b="1" dirty="0">
                <a:latin typeface="Roboto" panose="02000000000000000000" pitchFamily="2" charset="0"/>
                <a:ea typeface="Roboto" panose="02000000000000000000" pitchFamily="2" charset="0"/>
                <a:cs typeface="Roboto" panose="02000000000000000000" pitchFamily="2" charset="0"/>
              </a:rPr>
              <a:t>what skills have you identified?</a:t>
            </a:r>
            <a:endParaRPr lang="en-GB"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3011878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5060921"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OBJECTIVES</a:t>
            </a:r>
          </a:p>
        </p:txBody>
      </p:sp>
      <p:sp>
        <p:nvSpPr>
          <p:cNvPr id="3" name="Rounded Rectangle 2"/>
          <p:cNvSpPr/>
          <p:nvPr/>
        </p:nvSpPr>
        <p:spPr>
          <a:xfrm>
            <a:off x="838200" y="1740848"/>
            <a:ext cx="10515600" cy="1110701"/>
          </a:xfrm>
          <a:prstGeom prst="roundRect">
            <a:avLst>
              <a:gd name="adj" fmla="val 10000"/>
            </a:avLst>
          </a:prstGeom>
          <a:solidFill>
            <a:srgbClr val="00B0F0"/>
          </a:solidFill>
          <a:ln>
            <a:solidFill>
              <a:srgbClr val="00B0F0"/>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1055271" y="1914876"/>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6" name="Group 5"/>
          <p:cNvGrpSpPr/>
          <p:nvPr/>
        </p:nvGrpSpPr>
        <p:grpSpPr>
          <a:xfrm>
            <a:off x="2079171" y="1740848"/>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1: </a:t>
              </a:r>
              <a:r>
                <a:rPr lang="en-US" sz="2000" kern="1200" dirty="0">
                  <a:solidFill>
                    <a:schemeClr val="bg1"/>
                  </a:solidFill>
                </a:rPr>
                <a:t>Understand </a:t>
              </a:r>
              <a:r>
                <a:rPr lang="en-US" sz="2000" dirty="0">
                  <a:solidFill>
                    <a:schemeClr val="bg1"/>
                  </a:solidFill>
                </a:rPr>
                <a:t>your transferable skills.</a:t>
              </a:r>
              <a:endParaRPr lang="en-US" sz="2400" b="1" kern="1200" dirty="0">
                <a:solidFill>
                  <a:schemeClr val="bg1"/>
                </a:solidFill>
              </a:endParaRPr>
            </a:p>
          </p:txBody>
        </p:sp>
      </p:grpSp>
      <p:sp>
        <p:nvSpPr>
          <p:cNvPr id="9" name="Rounded Rectangle 8"/>
          <p:cNvSpPr/>
          <p:nvPr/>
        </p:nvSpPr>
        <p:spPr>
          <a:xfrm>
            <a:off x="838200" y="3177761"/>
            <a:ext cx="10515600" cy="1110701"/>
          </a:xfrm>
          <a:prstGeom prst="roundRect">
            <a:avLst>
              <a:gd name="adj" fmla="val 10000"/>
            </a:avLst>
          </a:prstGeom>
          <a:solidFill>
            <a:srgbClr val="0070C0"/>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1055271" y="3351789"/>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1" name="Group 10"/>
          <p:cNvGrpSpPr/>
          <p:nvPr/>
        </p:nvGrpSpPr>
        <p:grpSpPr>
          <a:xfrm>
            <a:off x="2079171" y="3177761"/>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2: </a:t>
              </a:r>
              <a:r>
                <a:rPr lang="en-US" sz="2000" kern="1200" dirty="0">
                  <a:solidFill>
                    <a:schemeClr val="bg1"/>
                  </a:solidFill>
                </a:rPr>
                <a:t>Be aware of graduate premium. </a:t>
              </a:r>
              <a:endParaRPr lang="en-US" sz="2400" kern="1200" dirty="0">
                <a:solidFill>
                  <a:schemeClr val="bg1"/>
                </a:solidFill>
              </a:endParaRPr>
            </a:p>
          </p:txBody>
        </p:sp>
      </p:grpSp>
      <p:sp>
        <p:nvSpPr>
          <p:cNvPr id="14" name="Rounded Rectangle 13"/>
          <p:cNvSpPr/>
          <p:nvPr/>
        </p:nvSpPr>
        <p:spPr>
          <a:xfrm>
            <a:off x="838200" y="4647334"/>
            <a:ext cx="10515600" cy="1110701"/>
          </a:xfrm>
          <a:prstGeom prst="roundRect">
            <a:avLst>
              <a:gd name="adj" fmla="val 10000"/>
            </a:avLst>
          </a:prstGeom>
          <a:solidFill>
            <a:srgbClr val="002060"/>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5" name="Rectangle 14" descr="Blog"/>
          <p:cNvSpPr/>
          <p:nvPr/>
        </p:nvSpPr>
        <p:spPr>
          <a:xfrm>
            <a:off x="1055271" y="4821362"/>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6" name="Group 15"/>
          <p:cNvGrpSpPr/>
          <p:nvPr/>
        </p:nvGrpSpPr>
        <p:grpSpPr>
          <a:xfrm>
            <a:off x="2079171" y="4647334"/>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US" sz="2000" kern="1200" dirty="0">
                  <a:solidFill>
                    <a:schemeClr val="bg1"/>
                  </a:solidFill>
                </a:rPr>
                <a:t>Comprehend the benefits of pursuing HE.</a:t>
              </a:r>
            </a:p>
          </p:txBody>
        </p:sp>
      </p:grpSp>
    </p:spTree>
    <p:extLst>
      <p:ext uri="{BB962C8B-B14F-4D97-AF65-F5344CB8AC3E}">
        <p14:creationId xmlns:p14="http://schemas.microsoft.com/office/powerpoint/2010/main" val="401645034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6907649" cy="6851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TRANSFERABLE SKILLS CHECK</a:t>
            </a:r>
          </a:p>
        </p:txBody>
      </p:sp>
      <p:pic>
        <p:nvPicPr>
          <p:cNvPr id="5" name="Picture 2" descr="Image result for check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62" y="2008227"/>
            <a:ext cx="4213756" cy="2796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20230" y="1793164"/>
            <a:ext cx="7903923" cy="3416320"/>
          </a:xfrm>
          <a:prstGeom prst="rect">
            <a:avLst/>
          </a:prstGeom>
          <a:noFill/>
        </p:spPr>
        <p:txBody>
          <a:bodyPr wrap="square" rtlCol="0">
            <a:spAutoFit/>
          </a:bodyPr>
          <a:lstStyle/>
          <a:p>
            <a:pPr algn="ctr"/>
            <a:r>
              <a:rPr lang="en-GB" sz="2400" dirty="0">
                <a:solidFill>
                  <a:srgbClr val="162D56"/>
                </a:solidFill>
                <a:latin typeface="Roboto" panose="02000000000000000000" pitchFamily="2" charset="0"/>
                <a:ea typeface="Roboto" panose="02000000000000000000" pitchFamily="2" charset="0"/>
                <a:cs typeface="Roboto" panose="02000000000000000000" pitchFamily="2" charset="0"/>
              </a:rPr>
              <a:t>On the sheet in front of you, there is a list of activities.</a:t>
            </a:r>
          </a:p>
          <a:p>
            <a:pPr algn="ctr"/>
            <a:endParaRPr lang="en-GB" sz="2400" dirty="0">
              <a:solidFill>
                <a:srgbClr val="162D56"/>
              </a:solidFill>
              <a:latin typeface="Roboto" panose="02000000000000000000" pitchFamily="2" charset="0"/>
              <a:ea typeface="Roboto" panose="02000000000000000000" pitchFamily="2" charset="0"/>
              <a:cs typeface="Roboto" panose="02000000000000000000" pitchFamily="2" charset="0"/>
            </a:endParaRPr>
          </a:p>
          <a:p>
            <a:pPr algn="ctr"/>
            <a:r>
              <a:rPr lang="en-GB" sz="2400" b="1" dirty="0">
                <a:solidFill>
                  <a:srgbClr val="162D56"/>
                </a:solidFill>
                <a:latin typeface="Roboto" panose="02000000000000000000" pitchFamily="2" charset="0"/>
                <a:ea typeface="Roboto" panose="02000000000000000000" pitchFamily="2" charset="0"/>
                <a:cs typeface="Roboto" panose="02000000000000000000" pitchFamily="2" charset="0"/>
              </a:rPr>
              <a:t>Tick the letters next to each one if you feel the statement applies to you:</a:t>
            </a:r>
            <a:br>
              <a:rPr lang="en-GB" sz="2400" b="1" dirty="0">
                <a:solidFill>
                  <a:srgbClr val="162D56"/>
                </a:solidFill>
                <a:latin typeface="Roboto" panose="02000000000000000000" pitchFamily="2" charset="0"/>
                <a:ea typeface="Roboto" panose="02000000000000000000" pitchFamily="2" charset="0"/>
                <a:cs typeface="Roboto" panose="02000000000000000000" pitchFamily="2" charset="0"/>
              </a:rPr>
            </a:br>
            <a:endParaRPr lang="en-GB" sz="2400" b="1" dirty="0">
              <a:solidFill>
                <a:srgbClr val="162D56"/>
              </a:solidFill>
              <a:latin typeface="Roboto" panose="02000000000000000000" pitchFamily="2" charset="0"/>
              <a:ea typeface="Roboto" panose="02000000000000000000" pitchFamily="2" charset="0"/>
              <a:cs typeface="Roboto" panose="02000000000000000000" pitchFamily="2" charset="0"/>
            </a:endParaRPr>
          </a:p>
          <a:p>
            <a:pPr algn="ctr"/>
            <a:r>
              <a:rPr lang="en-GB" sz="2400" dirty="0">
                <a:solidFill>
                  <a:srgbClr val="162D56"/>
                </a:solidFill>
                <a:latin typeface="Roboto" panose="02000000000000000000" pitchFamily="2" charset="0"/>
                <a:ea typeface="Roboto" panose="02000000000000000000" pitchFamily="2" charset="0"/>
                <a:cs typeface="Roboto" panose="02000000000000000000" pitchFamily="2" charset="0"/>
              </a:rPr>
              <a:t>A – I’ve done this at least once</a:t>
            </a:r>
          </a:p>
          <a:p>
            <a:pPr algn="ctr"/>
            <a:r>
              <a:rPr lang="en-GB" sz="2400" dirty="0">
                <a:solidFill>
                  <a:srgbClr val="162D56"/>
                </a:solidFill>
                <a:latin typeface="Roboto" panose="02000000000000000000" pitchFamily="2" charset="0"/>
                <a:ea typeface="Roboto" panose="02000000000000000000" pitchFamily="2" charset="0"/>
                <a:cs typeface="Roboto" panose="02000000000000000000" pitchFamily="2" charset="0"/>
              </a:rPr>
              <a:t>B – I’d easily/happily do this again</a:t>
            </a:r>
          </a:p>
          <a:p>
            <a:pPr algn="ctr"/>
            <a:r>
              <a:rPr lang="en-GB" sz="2400" dirty="0">
                <a:solidFill>
                  <a:srgbClr val="162D56"/>
                </a:solidFill>
                <a:latin typeface="Roboto" panose="02000000000000000000" pitchFamily="2" charset="0"/>
                <a:ea typeface="Roboto" panose="02000000000000000000" pitchFamily="2" charset="0"/>
                <a:cs typeface="Roboto" panose="02000000000000000000" pitchFamily="2" charset="0"/>
              </a:rPr>
              <a:t>C – I will challenge myself to do this in the next 3 months</a:t>
            </a:r>
          </a:p>
        </p:txBody>
      </p:sp>
      <p:sp>
        <p:nvSpPr>
          <p:cNvPr id="3" name="TextBox 2"/>
          <p:cNvSpPr txBox="1"/>
          <p:nvPr/>
        </p:nvSpPr>
        <p:spPr>
          <a:xfrm>
            <a:off x="901875" y="5630614"/>
            <a:ext cx="10283868" cy="707886"/>
          </a:xfrm>
          <a:prstGeom prst="rect">
            <a:avLst/>
          </a:prstGeom>
          <a:noFill/>
        </p:spPr>
        <p:txBody>
          <a:bodyPr wrap="square" rtlCol="0">
            <a:spAutoFit/>
          </a:bodyPr>
          <a:lstStyle/>
          <a:p>
            <a:pPr algn="ctr"/>
            <a:r>
              <a:rPr lang="en-GB" sz="2000" dirty="0">
                <a:solidFill>
                  <a:srgbClr val="162D56"/>
                </a:solidFill>
                <a:latin typeface="Roboto" panose="02000000000000000000" pitchFamily="2" charset="0"/>
                <a:ea typeface="Roboto" panose="02000000000000000000" pitchFamily="2" charset="0"/>
                <a:cs typeface="Roboto" panose="02000000000000000000" pitchFamily="2" charset="0"/>
              </a:rPr>
              <a:t>Once completed, fill in the next sheet to identify which skills match up with the activities from the previous worksheet. </a:t>
            </a:r>
          </a:p>
        </p:txBody>
      </p:sp>
    </p:spTree>
    <p:extLst>
      <p:ext uri="{BB962C8B-B14F-4D97-AF65-F5344CB8AC3E}">
        <p14:creationId xmlns:p14="http://schemas.microsoft.com/office/powerpoint/2010/main" val="80005867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3319" y="558090"/>
            <a:ext cx="3982469"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GUESS THE WAGE</a:t>
            </a:r>
          </a:p>
        </p:txBody>
      </p:sp>
      <p:sp>
        <p:nvSpPr>
          <p:cNvPr id="3" name="TextBox 2"/>
          <p:cNvSpPr txBox="1"/>
          <p:nvPr/>
        </p:nvSpPr>
        <p:spPr>
          <a:xfrm>
            <a:off x="331076" y="2207171"/>
            <a:ext cx="11493061" cy="2677656"/>
          </a:xfrm>
          <a:prstGeom prst="rect">
            <a:avLst/>
          </a:prstGeom>
          <a:noFill/>
        </p:spPr>
        <p:txBody>
          <a:bodyPr wrap="square" rtlCol="0">
            <a:spAutoFit/>
          </a:bodyPr>
          <a:lstStyle/>
          <a:p>
            <a:pPr algn="ctr"/>
            <a:r>
              <a:rPr lang="en-GB" sz="2800" dirty="0">
                <a:solidFill>
                  <a:srgbClr val="162D56"/>
                </a:solidFill>
                <a:latin typeface="Roboto" panose="02000000000000000000" pitchFamily="2" charset="0"/>
                <a:ea typeface="Roboto" panose="02000000000000000000" pitchFamily="2" charset="0"/>
                <a:cs typeface="Roboto" panose="02000000000000000000" pitchFamily="2" charset="0"/>
              </a:rPr>
              <a:t>Over the next few slides, we have a series of people in varying jobs and careers. </a:t>
            </a:r>
          </a:p>
          <a:p>
            <a:pPr algn="ctr"/>
            <a:endParaRPr lang="en-GB" sz="2800" b="1" dirty="0">
              <a:solidFill>
                <a:srgbClr val="162D56"/>
              </a:solidFill>
              <a:latin typeface="Roboto" panose="02000000000000000000" pitchFamily="2" charset="0"/>
              <a:ea typeface="Roboto" panose="02000000000000000000" pitchFamily="2" charset="0"/>
              <a:cs typeface="Roboto" panose="02000000000000000000" pitchFamily="2" charset="0"/>
            </a:endParaRPr>
          </a:p>
          <a:p>
            <a:pPr algn="ctr"/>
            <a:r>
              <a:rPr lang="en-GB" sz="2800" b="1" dirty="0">
                <a:solidFill>
                  <a:srgbClr val="162D56"/>
                </a:solidFill>
                <a:latin typeface="Roboto" panose="02000000000000000000" pitchFamily="2" charset="0"/>
                <a:ea typeface="Roboto" panose="02000000000000000000" pitchFamily="2" charset="0"/>
                <a:cs typeface="Roboto" panose="02000000000000000000" pitchFamily="2" charset="0"/>
              </a:rPr>
              <a:t>Some have degrees and some do not.</a:t>
            </a:r>
          </a:p>
          <a:p>
            <a:pPr algn="ctr"/>
            <a:endParaRPr lang="en-GB" sz="2800" dirty="0">
              <a:solidFill>
                <a:srgbClr val="162D56"/>
              </a:solidFill>
              <a:latin typeface="Roboto" panose="02000000000000000000" pitchFamily="2" charset="0"/>
              <a:ea typeface="Roboto" panose="02000000000000000000" pitchFamily="2" charset="0"/>
              <a:cs typeface="Roboto" panose="02000000000000000000" pitchFamily="2" charset="0"/>
            </a:endParaRPr>
          </a:p>
          <a:p>
            <a:pPr algn="ctr"/>
            <a:r>
              <a:rPr lang="en-GB" sz="2800" dirty="0">
                <a:solidFill>
                  <a:srgbClr val="162D56"/>
                </a:solidFill>
                <a:latin typeface="Roboto" panose="02000000000000000000" pitchFamily="2" charset="0"/>
                <a:ea typeface="Roboto" panose="02000000000000000000" pitchFamily="2" charset="0"/>
                <a:cs typeface="Roboto" panose="02000000000000000000" pitchFamily="2" charset="0"/>
              </a:rPr>
              <a:t>Can you guess the salary?</a:t>
            </a:r>
            <a:endParaRPr lang="en-GB" sz="2400" dirty="0">
              <a:solidFill>
                <a:srgbClr val="162D5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85819738"/>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3318" y="558090"/>
            <a:ext cx="4103493"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GUESS THE WAGE</a:t>
            </a:r>
          </a:p>
        </p:txBody>
      </p:sp>
      <p:sp>
        <p:nvSpPr>
          <p:cNvPr id="15" name="TextBox 14"/>
          <p:cNvSpPr txBox="1"/>
          <p:nvPr/>
        </p:nvSpPr>
        <p:spPr>
          <a:xfrm>
            <a:off x="7619003" y="2175395"/>
            <a:ext cx="2220535" cy="461665"/>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Nurse</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16" name="TextBox 15"/>
          <p:cNvSpPr txBox="1"/>
          <p:nvPr/>
        </p:nvSpPr>
        <p:spPr>
          <a:xfrm>
            <a:off x="1127239" y="2107667"/>
            <a:ext cx="4288822" cy="461665"/>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Health Care Assistant (HCA)</a:t>
            </a:r>
            <a:endParaRPr lang="en-GB" sz="200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2" descr="Image result for health care assist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595" y="2892497"/>
            <a:ext cx="4030105" cy="22669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nur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170" y="2929448"/>
            <a:ext cx="4570730" cy="228536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506268" y="5451819"/>
            <a:ext cx="2220535" cy="584775"/>
          </a:xfrm>
          <a:prstGeom prst="rect">
            <a:avLst/>
          </a:prstGeom>
          <a:noFill/>
        </p:spPr>
        <p:txBody>
          <a:bodyPr wrap="square" rtlCol="0">
            <a:spAutoFit/>
          </a:bodyPr>
          <a:lstStyle/>
          <a:p>
            <a:pPr algn="ctr"/>
            <a:r>
              <a:rPr lang="en-GB" sz="3200" b="1" dirty="0"/>
              <a:t>£30,000</a:t>
            </a:r>
            <a:endParaRPr lang="en-GB" sz="2800" dirty="0"/>
          </a:p>
        </p:txBody>
      </p:sp>
      <p:sp>
        <p:nvSpPr>
          <p:cNvPr id="29" name="TextBox 28"/>
          <p:cNvSpPr txBox="1"/>
          <p:nvPr/>
        </p:nvSpPr>
        <p:spPr>
          <a:xfrm>
            <a:off x="2161381" y="5451818"/>
            <a:ext cx="2220535" cy="584775"/>
          </a:xfrm>
          <a:prstGeom prst="rect">
            <a:avLst/>
          </a:prstGeom>
          <a:noFill/>
        </p:spPr>
        <p:txBody>
          <a:bodyPr wrap="square" rtlCol="0">
            <a:spAutoFit/>
          </a:bodyPr>
          <a:lstStyle/>
          <a:p>
            <a:pPr algn="ctr"/>
            <a:r>
              <a:rPr lang="en-GB" sz="3200" b="1" dirty="0"/>
              <a:t>£17,000</a:t>
            </a:r>
            <a:endParaRPr lang="en-GB" sz="2800" dirty="0"/>
          </a:p>
        </p:txBody>
      </p:sp>
      <p:sp>
        <p:nvSpPr>
          <p:cNvPr id="30" name="TextBox 29"/>
          <p:cNvSpPr txBox="1"/>
          <p:nvPr/>
        </p:nvSpPr>
        <p:spPr>
          <a:xfrm>
            <a:off x="2988783" y="1609051"/>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Which one requires a degree?</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p:cNvSpPr txBox="1"/>
          <p:nvPr/>
        </p:nvSpPr>
        <p:spPr>
          <a:xfrm>
            <a:off x="2988782" y="6011989"/>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Guess the salary for these jobs!</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452434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29"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3319" y="558090"/>
            <a:ext cx="4022810"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GUESS THE WAGE</a:t>
            </a:r>
          </a:p>
        </p:txBody>
      </p:sp>
      <p:sp>
        <p:nvSpPr>
          <p:cNvPr id="3" name="TextBox 2"/>
          <p:cNvSpPr txBox="1"/>
          <p:nvPr/>
        </p:nvSpPr>
        <p:spPr>
          <a:xfrm>
            <a:off x="7576607" y="2138938"/>
            <a:ext cx="2220535" cy="830997"/>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Business Manager</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4" name="TextBox 3"/>
          <p:cNvSpPr txBox="1"/>
          <p:nvPr/>
        </p:nvSpPr>
        <p:spPr>
          <a:xfrm>
            <a:off x="1197578" y="2138938"/>
            <a:ext cx="4288822" cy="830997"/>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Entrepreneur (created own business)</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5" name="TextBox 4"/>
          <p:cNvSpPr txBox="1"/>
          <p:nvPr/>
        </p:nvSpPr>
        <p:spPr>
          <a:xfrm>
            <a:off x="7576607" y="5583312"/>
            <a:ext cx="2220535" cy="584775"/>
          </a:xfrm>
          <a:prstGeom prst="rect">
            <a:avLst/>
          </a:prstGeom>
          <a:noFill/>
        </p:spPr>
        <p:txBody>
          <a:bodyPr wrap="square" rtlCol="0">
            <a:spAutoFit/>
          </a:bodyPr>
          <a:lstStyle/>
          <a:p>
            <a:pPr algn="ctr"/>
            <a:r>
              <a:rPr lang="en-GB" sz="3200" b="1" dirty="0"/>
              <a:t>£60,000</a:t>
            </a:r>
            <a:endParaRPr lang="en-GB" sz="2800" dirty="0"/>
          </a:p>
        </p:txBody>
      </p:sp>
      <p:sp>
        <p:nvSpPr>
          <p:cNvPr id="6" name="TextBox 5"/>
          <p:cNvSpPr txBox="1"/>
          <p:nvPr/>
        </p:nvSpPr>
        <p:spPr>
          <a:xfrm>
            <a:off x="2231720" y="5583311"/>
            <a:ext cx="2220535" cy="584775"/>
          </a:xfrm>
          <a:prstGeom prst="rect">
            <a:avLst/>
          </a:prstGeom>
          <a:noFill/>
        </p:spPr>
        <p:txBody>
          <a:bodyPr wrap="square" rtlCol="0">
            <a:spAutoFit/>
          </a:bodyPr>
          <a:lstStyle/>
          <a:p>
            <a:pPr algn="ctr"/>
            <a:r>
              <a:rPr lang="en-GB" sz="3200" b="1" dirty="0"/>
              <a:t>£26,000</a:t>
            </a:r>
            <a:endParaRPr lang="en-GB" sz="2800" dirty="0"/>
          </a:p>
        </p:txBody>
      </p:sp>
      <p:sp>
        <p:nvSpPr>
          <p:cNvPr id="7" name="TextBox 6"/>
          <p:cNvSpPr txBox="1"/>
          <p:nvPr/>
        </p:nvSpPr>
        <p:spPr>
          <a:xfrm>
            <a:off x="2988781" y="1532126"/>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Which individual has a degree?</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Image result for entreprene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906" y="3197725"/>
            <a:ext cx="3430161" cy="2286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business manager fem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5420" y="3171790"/>
            <a:ext cx="4382908" cy="23112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88782" y="6011989"/>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Guess the salary for these jobs!</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101517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3318" y="558090"/>
            <a:ext cx="4009363" cy="685106"/>
          </a:xfrm>
          <a:prstGeom prst="rect">
            <a:avLst/>
          </a:prstGeom>
          <a:solidFill>
            <a:srgbClr val="3A8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GUESS THE WAGE</a:t>
            </a:r>
          </a:p>
        </p:txBody>
      </p:sp>
      <p:sp>
        <p:nvSpPr>
          <p:cNvPr id="3" name="TextBox 2"/>
          <p:cNvSpPr txBox="1"/>
          <p:nvPr/>
        </p:nvSpPr>
        <p:spPr>
          <a:xfrm>
            <a:off x="1643942" y="2334894"/>
            <a:ext cx="3944273" cy="461665"/>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Architect</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4" name="TextBox 3"/>
          <p:cNvSpPr txBox="1"/>
          <p:nvPr/>
        </p:nvSpPr>
        <p:spPr>
          <a:xfrm>
            <a:off x="6948220" y="2255863"/>
            <a:ext cx="4288822" cy="461665"/>
          </a:xfrm>
          <a:prstGeom prst="rect">
            <a:avLst/>
          </a:prstGeom>
          <a:noFill/>
        </p:spPr>
        <p:txBody>
          <a:bodyPr wrap="square" rtlCol="0">
            <a:spAutoFit/>
          </a:bodyPr>
          <a:lstStyle/>
          <a:p>
            <a:pPr algn="ctr"/>
            <a:r>
              <a:rPr lang="en-GB" sz="2400" b="1" dirty="0">
                <a:latin typeface="Roboto" panose="02000000000000000000" pitchFamily="2" charset="0"/>
                <a:ea typeface="Roboto" panose="02000000000000000000" pitchFamily="2" charset="0"/>
                <a:cs typeface="Roboto" panose="02000000000000000000" pitchFamily="2" charset="0"/>
              </a:rPr>
              <a:t>Apprentice Bricklayer</a:t>
            </a:r>
            <a:endParaRPr lang="en-GB" sz="2000" dirty="0">
              <a:latin typeface="Roboto" panose="02000000000000000000" pitchFamily="2" charset="0"/>
              <a:ea typeface="Roboto" panose="02000000000000000000" pitchFamily="2" charset="0"/>
              <a:cs typeface="Roboto" panose="02000000000000000000" pitchFamily="2" charset="0"/>
            </a:endParaRPr>
          </a:p>
        </p:txBody>
      </p:sp>
      <p:sp>
        <p:nvSpPr>
          <p:cNvPr id="5" name="TextBox 4"/>
          <p:cNvSpPr txBox="1"/>
          <p:nvPr/>
        </p:nvSpPr>
        <p:spPr>
          <a:xfrm>
            <a:off x="2505812" y="5289966"/>
            <a:ext cx="2220535" cy="584775"/>
          </a:xfrm>
          <a:prstGeom prst="rect">
            <a:avLst/>
          </a:prstGeom>
          <a:noFill/>
        </p:spPr>
        <p:txBody>
          <a:bodyPr wrap="square" rtlCol="0">
            <a:spAutoFit/>
          </a:bodyPr>
          <a:lstStyle/>
          <a:p>
            <a:pPr algn="ctr"/>
            <a:r>
              <a:rPr lang="en-GB" sz="3200" b="1" dirty="0"/>
              <a:t>£27,000</a:t>
            </a:r>
            <a:endParaRPr lang="en-GB" sz="2800" dirty="0"/>
          </a:p>
        </p:txBody>
      </p:sp>
      <p:sp>
        <p:nvSpPr>
          <p:cNvPr id="6" name="TextBox 5"/>
          <p:cNvSpPr txBox="1"/>
          <p:nvPr/>
        </p:nvSpPr>
        <p:spPr>
          <a:xfrm>
            <a:off x="7982364" y="5289966"/>
            <a:ext cx="2220535" cy="584775"/>
          </a:xfrm>
          <a:prstGeom prst="rect">
            <a:avLst/>
          </a:prstGeom>
          <a:noFill/>
        </p:spPr>
        <p:txBody>
          <a:bodyPr wrap="square" rtlCol="0">
            <a:spAutoFit/>
          </a:bodyPr>
          <a:lstStyle/>
          <a:p>
            <a:pPr algn="ctr"/>
            <a:r>
              <a:rPr lang="en-GB" sz="3200" b="1" dirty="0"/>
              <a:t>£8,000</a:t>
            </a:r>
            <a:endParaRPr lang="en-GB" sz="2800" dirty="0"/>
          </a:p>
        </p:txBody>
      </p:sp>
      <p:sp>
        <p:nvSpPr>
          <p:cNvPr id="7" name="TextBox 6"/>
          <p:cNvSpPr txBox="1"/>
          <p:nvPr/>
        </p:nvSpPr>
        <p:spPr>
          <a:xfrm>
            <a:off x="3163233" y="1598485"/>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Which career requires a degree?</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Image result for archit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972" y="2931891"/>
            <a:ext cx="4105243" cy="2345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bricklay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139" y="2901089"/>
            <a:ext cx="3564984" cy="23766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88782" y="6011989"/>
            <a:ext cx="6103849" cy="523220"/>
          </a:xfrm>
          <a:prstGeom prst="rect">
            <a:avLst/>
          </a:prstGeom>
          <a:noFill/>
        </p:spPr>
        <p:txBody>
          <a:bodyPr wrap="square" rtlCol="0">
            <a:spAutoFit/>
          </a:bodyPr>
          <a:lstStyle/>
          <a:p>
            <a:pPr algn="ctr"/>
            <a:r>
              <a:rPr lang="en-GB" sz="2800" b="1" dirty="0">
                <a:solidFill>
                  <a:srgbClr val="FF0000"/>
                </a:solidFill>
                <a:latin typeface="Roboto" panose="02000000000000000000" pitchFamily="2" charset="0"/>
                <a:ea typeface="Roboto" panose="02000000000000000000" pitchFamily="2" charset="0"/>
                <a:cs typeface="Roboto" panose="02000000000000000000" pitchFamily="2" charset="0"/>
              </a:rPr>
              <a:t>Guess the salary for these jobs!</a:t>
            </a:r>
            <a:endParaRPr lang="en-GB"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01409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2351</TotalTime>
  <Words>1390</Words>
  <Application>Microsoft Office PowerPoint</Application>
  <PresentationFormat>Widescreen</PresentationFormat>
  <Paragraphs>149</Paragraphs>
  <Slides>19</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Roboto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Curran, Hannah</cp:lastModifiedBy>
  <cp:revision>159</cp:revision>
  <dcterms:created xsi:type="dcterms:W3CDTF">2017-03-14T08:31:32Z</dcterms:created>
  <dcterms:modified xsi:type="dcterms:W3CDTF">2023-08-17T10:34:54Z</dcterms:modified>
</cp:coreProperties>
</file>