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3" r:id="rId2"/>
    <p:sldId id="276" r:id="rId3"/>
    <p:sldId id="309" r:id="rId4"/>
    <p:sldId id="325" r:id="rId5"/>
    <p:sldId id="296" r:id="rId6"/>
    <p:sldId id="297" r:id="rId7"/>
    <p:sldId id="311" r:id="rId8"/>
    <p:sldId id="327" r:id="rId9"/>
    <p:sldId id="328" r:id="rId10"/>
    <p:sldId id="329" r:id="rId11"/>
    <p:sldId id="330" r:id="rId12"/>
    <p:sldId id="331" r:id="rId13"/>
    <p:sldId id="302" r:id="rId14"/>
    <p:sldId id="303" r:id="rId15"/>
    <p:sldId id="304" r:id="rId16"/>
    <p:sldId id="305" r:id="rId17"/>
    <p:sldId id="306" r:id="rId18"/>
    <p:sldId id="317" r:id="rId19"/>
    <p:sldId id="318" r:id="rId20"/>
    <p:sldId id="319" r:id="rId21"/>
    <p:sldId id="320" r:id="rId22"/>
    <p:sldId id="321" r:id="rId23"/>
    <p:sldId id="322" r:id="rId24"/>
    <p:sldId id="323" r:id="rId25"/>
    <p:sldId id="324" r:id="rId26"/>
    <p:sldId id="308" r:id="rId27"/>
    <p:sldId id="3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7C"/>
    <a:srgbClr val="162D56"/>
    <a:srgbClr val="92278F"/>
    <a:srgbClr val="1D7CC7"/>
    <a:srgbClr val="3A87C4"/>
    <a:srgbClr val="1E2C52"/>
    <a:srgbClr val="009193"/>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82490-1CD2-EE67-B4B4-FDBFDF41361C}" v="43" dt="2020-10-27T14:10:17.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78700" autoAdjust="0"/>
  </p:normalViewPr>
  <p:slideViewPr>
    <p:cSldViewPr snapToGrid="0" snapToObjects="1">
      <p:cViewPr varScale="1">
        <p:scale>
          <a:sx n="52" d="100"/>
          <a:sy n="52" d="100"/>
        </p:scale>
        <p:origin x="1060" y="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wick, Georgia" userId="S::g.fenwick@wlv.ac.uk::7a8d7111-5516-43b0-b8c1-8a359c0d479b" providerId="AD" clId="Web-{CA382490-1CD2-EE67-B4B4-FDBFDF41361C}"/>
    <pc:docChg chg="addSld modSld sldOrd">
      <pc:chgData name="Fenwick, Georgia" userId="S::g.fenwick@wlv.ac.uk::7a8d7111-5516-43b0-b8c1-8a359c0d479b" providerId="AD" clId="Web-{CA382490-1CD2-EE67-B4B4-FDBFDF41361C}" dt="2020-10-27T14:10:17.459" v="41"/>
      <pc:docMkLst>
        <pc:docMk/>
      </pc:docMkLst>
      <pc:sldChg chg="addSp delSp modSp">
        <pc:chgData name="Fenwick, Georgia" userId="S::g.fenwick@wlv.ac.uk::7a8d7111-5516-43b0-b8c1-8a359c0d479b" providerId="AD" clId="Web-{CA382490-1CD2-EE67-B4B4-FDBFDF41361C}" dt="2020-10-27T14:10:17.459" v="41"/>
        <pc:sldMkLst>
          <pc:docMk/>
          <pc:sldMk cId="1205035523" sldId="276"/>
        </pc:sldMkLst>
        <pc:spChg chg="add mod">
          <ac:chgData name="Fenwick, Georgia" userId="S::g.fenwick@wlv.ac.uk::7a8d7111-5516-43b0-b8c1-8a359c0d479b" providerId="AD" clId="Web-{CA382490-1CD2-EE67-B4B4-FDBFDF41361C}" dt="2020-10-27T14:10:08.037" v="39"/>
          <ac:spMkLst>
            <pc:docMk/>
            <pc:sldMk cId="1205035523" sldId="276"/>
            <ac:spMk id="2" creationId="{0DC6B43E-B0C6-4049-A213-2205F4E1FDED}"/>
          </ac:spMkLst>
        </pc:spChg>
        <pc:spChg chg="del mod">
          <ac:chgData name="Fenwick, Georgia" userId="S::g.fenwick@wlv.ac.uk::7a8d7111-5516-43b0-b8c1-8a359c0d479b" providerId="AD" clId="Web-{CA382490-1CD2-EE67-B4B4-FDBFDF41361C}" dt="2020-10-27T14:09:11.989" v="25"/>
          <ac:spMkLst>
            <pc:docMk/>
            <pc:sldMk cId="1205035523" sldId="276"/>
            <ac:spMk id="3" creationId="{00000000-0000-0000-0000-000000000000}"/>
          </ac:spMkLst>
        </pc:spChg>
        <pc:spChg chg="mod ord">
          <ac:chgData name="Fenwick, Georgia" userId="S::g.fenwick@wlv.ac.uk::7a8d7111-5516-43b0-b8c1-8a359c0d479b" providerId="AD" clId="Web-{CA382490-1CD2-EE67-B4B4-FDBFDF41361C}" dt="2020-10-27T14:09:41.896" v="33"/>
          <ac:spMkLst>
            <pc:docMk/>
            <pc:sldMk cId="1205035523" sldId="276"/>
            <ac:spMk id="4" creationId="{00000000-0000-0000-0000-000000000000}"/>
          </ac:spMkLst>
        </pc:spChg>
        <pc:spChg chg="del">
          <ac:chgData name="Fenwick, Georgia" userId="S::g.fenwick@wlv.ac.uk::7a8d7111-5516-43b0-b8c1-8a359c0d479b" providerId="AD" clId="Web-{CA382490-1CD2-EE67-B4B4-FDBFDF41361C}" dt="2020-10-27T14:09:11.989" v="24"/>
          <ac:spMkLst>
            <pc:docMk/>
            <pc:sldMk cId="1205035523" sldId="276"/>
            <ac:spMk id="5" creationId="{00000000-0000-0000-0000-000000000000}"/>
          </ac:spMkLst>
        </pc:spChg>
        <pc:spChg chg="del mod">
          <ac:chgData name="Fenwick, Georgia" userId="S::g.fenwick@wlv.ac.uk::7a8d7111-5516-43b0-b8c1-8a359c0d479b" providerId="AD" clId="Web-{CA382490-1CD2-EE67-B4B4-FDBFDF41361C}" dt="2020-10-27T14:09:11.989" v="22"/>
          <ac:spMkLst>
            <pc:docMk/>
            <pc:sldMk cId="1205035523" sldId="276"/>
            <ac:spMk id="9" creationId="{00000000-0000-0000-0000-000000000000}"/>
          </ac:spMkLst>
        </pc:spChg>
        <pc:spChg chg="del">
          <ac:chgData name="Fenwick, Georgia" userId="S::g.fenwick@wlv.ac.uk::7a8d7111-5516-43b0-b8c1-8a359c0d479b" providerId="AD" clId="Web-{CA382490-1CD2-EE67-B4B4-FDBFDF41361C}" dt="2020-10-27T14:09:11.989" v="21"/>
          <ac:spMkLst>
            <pc:docMk/>
            <pc:sldMk cId="1205035523" sldId="276"/>
            <ac:spMk id="10" creationId="{00000000-0000-0000-0000-000000000000}"/>
          </ac:spMkLst>
        </pc:spChg>
        <pc:spChg chg="del mod">
          <ac:chgData name="Fenwick, Georgia" userId="S::g.fenwick@wlv.ac.uk::7a8d7111-5516-43b0-b8c1-8a359c0d479b" providerId="AD" clId="Web-{CA382490-1CD2-EE67-B4B4-FDBFDF41361C}" dt="2020-10-27T14:09:11.989" v="19"/>
          <ac:spMkLst>
            <pc:docMk/>
            <pc:sldMk cId="1205035523" sldId="276"/>
            <ac:spMk id="14" creationId="{00000000-0000-0000-0000-000000000000}"/>
          </ac:spMkLst>
        </pc:spChg>
        <pc:spChg chg="del">
          <ac:chgData name="Fenwick, Georgia" userId="S::g.fenwick@wlv.ac.uk::7a8d7111-5516-43b0-b8c1-8a359c0d479b" providerId="AD" clId="Web-{CA382490-1CD2-EE67-B4B4-FDBFDF41361C}" dt="2020-10-27T14:09:11.989" v="18"/>
          <ac:spMkLst>
            <pc:docMk/>
            <pc:sldMk cId="1205035523" sldId="276"/>
            <ac:spMk id="15" creationId="{00000000-0000-0000-0000-000000000000}"/>
          </ac:spMkLst>
        </pc:spChg>
        <pc:spChg chg="add">
          <ac:chgData name="Fenwick, Georgia" userId="S::g.fenwick@wlv.ac.uk::7a8d7111-5516-43b0-b8c1-8a359c0d479b" providerId="AD" clId="Web-{CA382490-1CD2-EE67-B4B4-FDBFDF41361C}" dt="2020-10-27T14:08:48.441" v="11"/>
          <ac:spMkLst>
            <pc:docMk/>
            <pc:sldMk cId="1205035523" sldId="276"/>
            <ac:spMk id="22" creationId="{E35CCF3B-AC6F-4C81-AAA0-BCFF3CD36747}"/>
          </ac:spMkLst>
        </pc:spChg>
        <pc:spChg chg="add">
          <ac:chgData name="Fenwick, Georgia" userId="S::g.fenwick@wlv.ac.uk::7a8d7111-5516-43b0-b8c1-8a359c0d479b" providerId="AD" clId="Web-{CA382490-1CD2-EE67-B4B4-FDBFDF41361C}" dt="2020-10-27T14:08:48.441" v="11"/>
          <ac:spMkLst>
            <pc:docMk/>
            <pc:sldMk cId="1205035523" sldId="276"/>
            <ac:spMk id="23" creationId="{064C444F-FBA0-4DAF-9C55-FAC10F529A68}"/>
          </ac:spMkLst>
        </pc:spChg>
        <pc:spChg chg="add">
          <ac:chgData name="Fenwick, Georgia" userId="S::g.fenwick@wlv.ac.uk::7a8d7111-5516-43b0-b8c1-8a359c0d479b" providerId="AD" clId="Web-{CA382490-1CD2-EE67-B4B4-FDBFDF41361C}" dt="2020-10-27T14:08:48.441" v="11"/>
          <ac:spMkLst>
            <pc:docMk/>
            <pc:sldMk cId="1205035523" sldId="276"/>
            <ac:spMk id="24" creationId="{1BE90443-6753-4204-AD2E-440B7FB736C4}"/>
          </ac:spMkLst>
        </pc:spChg>
        <pc:spChg chg="add">
          <ac:chgData name="Fenwick, Georgia" userId="S::g.fenwick@wlv.ac.uk::7a8d7111-5516-43b0-b8c1-8a359c0d479b" providerId="AD" clId="Web-{CA382490-1CD2-EE67-B4B4-FDBFDF41361C}" dt="2020-10-27T14:08:48.441" v="11"/>
          <ac:spMkLst>
            <pc:docMk/>
            <pc:sldMk cId="1205035523" sldId="276"/>
            <ac:spMk id="25" creationId="{113FA7D9-E406-4041-8686-40159FE19DC5}"/>
          </ac:spMkLst>
        </pc:spChg>
        <pc:spChg chg="add">
          <ac:chgData name="Fenwick, Georgia" userId="S::g.fenwick@wlv.ac.uk::7a8d7111-5516-43b0-b8c1-8a359c0d479b" providerId="AD" clId="Web-{CA382490-1CD2-EE67-B4B4-FDBFDF41361C}" dt="2020-10-27T14:08:48.441" v="11"/>
          <ac:spMkLst>
            <pc:docMk/>
            <pc:sldMk cId="1205035523" sldId="276"/>
            <ac:spMk id="26" creationId="{B4BFF57A-0BB8-44E6-B573-83EB76583218}"/>
          </ac:spMkLst>
        </pc:spChg>
        <pc:spChg chg="add">
          <ac:chgData name="Fenwick, Georgia" userId="S::g.fenwick@wlv.ac.uk::7a8d7111-5516-43b0-b8c1-8a359c0d479b" providerId="AD" clId="Web-{CA382490-1CD2-EE67-B4B4-FDBFDF41361C}" dt="2020-10-27T14:08:48.441" v="11"/>
          <ac:spMkLst>
            <pc:docMk/>
            <pc:sldMk cId="1205035523" sldId="276"/>
            <ac:spMk id="27" creationId="{4DC87499-EB68-4EF7-BAD0-D4EF3C38CF8B}"/>
          </ac:spMkLst>
        </pc:spChg>
        <pc:spChg chg="add">
          <ac:chgData name="Fenwick, Georgia" userId="S::g.fenwick@wlv.ac.uk::7a8d7111-5516-43b0-b8c1-8a359c0d479b" providerId="AD" clId="Web-{CA382490-1CD2-EE67-B4B4-FDBFDF41361C}" dt="2020-10-27T14:09:20.114" v="26"/>
          <ac:spMkLst>
            <pc:docMk/>
            <pc:sldMk cId="1205035523" sldId="276"/>
            <ac:spMk id="31" creationId="{D25B3B9E-BFEA-4D4B-85BC-81FFE579189C}"/>
          </ac:spMkLst>
        </pc:spChg>
        <pc:spChg chg="add">
          <ac:chgData name="Fenwick, Georgia" userId="S::g.fenwick@wlv.ac.uk::7a8d7111-5516-43b0-b8c1-8a359c0d479b" providerId="AD" clId="Web-{CA382490-1CD2-EE67-B4B4-FDBFDF41361C}" dt="2020-10-27T14:09:20.114" v="26"/>
          <ac:spMkLst>
            <pc:docMk/>
            <pc:sldMk cId="1205035523" sldId="276"/>
            <ac:spMk id="32" creationId="{BEADE1F1-29E9-46FF-9979-B92D8059435F}"/>
          </ac:spMkLst>
        </pc:spChg>
        <pc:spChg chg="add">
          <ac:chgData name="Fenwick, Georgia" userId="S::g.fenwick@wlv.ac.uk::7a8d7111-5516-43b0-b8c1-8a359c0d479b" providerId="AD" clId="Web-{CA382490-1CD2-EE67-B4B4-FDBFDF41361C}" dt="2020-10-27T14:09:20.114" v="26"/>
          <ac:spMkLst>
            <pc:docMk/>
            <pc:sldMk cId="1205035523" sldId="276"/>
            <ac:spMk id="33" creationId="{889C301A-39E7-457E-8C29-4807298C4E6E}"/>
          </ac:spMkLst>
        </pc:spChg>
        <pc:spChg chg="add">
          <ac:chgData name="Fenwick, Georgia" userId="S::g.fenwick@wlv.ac.uk::7a8d7111-5516-43b0-b8c1-8a359c0d479b" providerId="AD" clId="Web-{CA382490-1CD2-EE67-B4B4-FDBFDF41361C}" dt="2020-10-27T14:09:20.114" v="26"/>
          <ac:spMkLst>
            <pc:docMk/>
            <pc:sldMk cId="1205035523" sldId="276"/>
            <ac:spMk id="34" creationId="{A41A0AE6-37AF-445F-98F3-58A4CF4D5442}"/>
          </ac:spMkLst>
        </pc:spChg>
        <pc:spChg chg="add">
          <ac:chgData name="Fenwick, Georgia" userId="S::g.fenwick@wlv.ac.uk::7a8d7111-5516-43b0-b8c1-8a359c0d479b" providerId="AD" clId="Web-{CA382490-1CD2-EE67-B4B4-FDBFDF41361C}" dt="2020-10-27T14:09:20.114" v="26"/>
          <ac:spMkLst>
            <pc:docMk/>
            <pc:sldMk cId="1205035523" sldId="276"/>
            <ac:spMk id="35" creationId="{9469F72C-8A12-4A2D-9C55-5DE9421728A6}"/>
          </ac:spMkLst>
        </pc:spChg>
        <pc:spChg chg="add">
          <ac:chgData name="Fenwick, Georgia" userId="S::g.fenwick@wlv.ac.uk::7a8d7111-5516-43b0-b8c1-8a359c0d479b" providerId="AD" clId="Web-{CA382490-1CD2-EE67-B4B4-FDBFDF41361C}" dt="2020-10-27T14:09:20.114" v="26"/>
          <ac:spMkLst>
            <pc:docMk/>
            <pc:sldMk cId="1205035523" sldId="276"/>
            <ac:spMk id="36" creationId="{CD17DF3B-4F68-4ACF-90A7-7EB2FC9A259D}"/>
          </ac:spMkLst>
        </pc:spChg>
        <pc:spChg chg="add">
          <ac:chgData name="Fenwick, Georgia" userId="S::g.fenwick@wlv.ac.uk::7a8d7111-5516-43b0-b8c1-8a359c0d479b" providerId="AD" clId="Web-{CA382490-1CD2-EE67-B4B4-FDBFDF41361C}" dt="2020-10-27T14:09:38.333" v="28"/>
          <ac:spMkLst>
            <pc:docMk/>
            <pc:sldMk cId="1205035523" sldId="276"/>
            <ac:spMk id="39" creationId="{D8574A66-572E-4CF7-85DC-B3712341A4CE}"/>
          </ac:spMkLst>
        </pc:spChg>
        <pc:spChg chg="add mod">
          <ac:chgData name="Fenwick, Georgia" userId="S::g.fenwick@wlv.ac.uk::7a8d7111-5516-43b0-b8c1-8a359c0d479b" providerId="AD" clId="Web-{CA382490-1CD2-EE67-B4B4-FDBFDF41361C}" dt="2020-10-27T14:10:15.490" v="40"/>
          <ac:spMkLst>
            <pc:docMk/>
            <pc:sldMk cId="1205035523" sldId="276"/>
            <ac:spMk id="41" creationId="{8298663E-AEDE-49D0-BCE7-8854F8C29FBE}"/>
          </ac:spMkLst>
        </pc:spChg>
        <pc:spChg chg="add">
          <ac:chgData name="Fenwick, Georgia" userId="S::g.fenwick@wlv.ac.uk::7a8d7111-5516-43b0-b8c1-8a359c0d479b" providerId="AD" clId="Web-{CA382490-1CD2-EE67-B4B4-FDBFDF41361C}" dt="2020-10-27T14:09:38.349" v="30"/>
          <ac:spMkLst>
            <pc:docMk/>
            <pc:sldMk cId="1205035523" sldId="276"/>
            <ac:spMk id="43" creationId="{1980D473-5F76-4D95-880D-21B5EFE9FA6A}"/>
          </ac:spMkLst>
        </pc:spChg>
        <pc:spChg chg="add mod">
          <ac:chgData name="Fenwick, Georgia" userId="S::g.fenwick@wlv.ac.uk::7a8d7111-5516-43b0-b8c1-8a359c0d479b" providerId="AD" clId="Web-{CA382490-1CD2-EE67-B4B4-FDBFDF41361C}" dt="2020-10-27T14:10:17.459" v="41"/>
          <ac:spMkLst>
            <pc:docMk/>
            <pc:sldMk cId="1205035523" sldId="276"/>
            <ac:spMk id="45" creationId="{8CA610B0-74AB-4EB0-BDD3-31A63AD8F532}"/>
          </ac:spMkLst>
        </pc:spChg>
        <pc:spChg chg="add">
          <ac:chgData name="Fenwick, Georgia" userId="S::g.fenwick@wlv.ac.uk::7a8d7111-5516-43b0-b8c1-8a359c0d479b" providerId="AD" clId="Web-{CA382490-1CD2-EE67-B4B4-FDBFDF41361C}" dt="2020-10-27T14:09:38.396" v="32"/>
          <ac:spMkLst>
            <pc:docMk/>
            <pc:sldMk cId="1205035523" sldId="276"/>
            <ac:spMk id="47" creationId="{8A2B973E-AA59-4D3C-A429-638CC8925BD3}"/>
          </ac:spMkLst>
        </pc:spChg>
        <pc:grpChg chg="del">
          <ac:chgData name="Fenwick, Georgia" userId="S::g.fenwick@wlv.ac.uk::7a8d7111-5516-43b0-b8c1-8a359c0d479b" providerId="AD" clId="Web-{CA382490-1CD2-EE67-B4B4-FDBFDF41361C}" dt="2020-10-27T14:09:11.989" v="23"/>
          <ac:grpSpMkLst>
            <pc:docMk/>
            <pc:sldMk cId="1205035523" sldId="276"/>
            <ac:grpSpMk id="6" creationId="{00000000-0000-0000-0000-000000000000}"/>
          </ac:grpSpMkLst>
        </pc:grpChg>
        <pc:grpChg chg="del">
          <ac:chgData name="Fenwick, Georgia" userId="S::g.fenwick@wlv.ac.uk::7a8d7111-5516-43b0-b8c1-8a359c0d479b" providerId="AD" clId="Web-{CA382490-1CD2-EE67-B4B4-FDBFDF41361C}" dt="2020-10-27T14:09:11.989" v="20"/>
          <ac:grpSpMkLst>
            <pc:docMk/>
            <pc:sldMk cId="1205035523" sldId="276"/>
            <ac:grpSpMk id="11" creationId="{00000000-0000-0000-0000-000000000000}"/>
          </ac:grpSpMkLst>
        </pc:grpChg>
        <pc:grpChg chg="del">
          <ac:chgData name="Fenwick, Georgia" userId="S::g.fenwick@wlv.ac.uk::7a8d7111-5516-43b0-b8c1-8a359c0d479b" providerId="AD" clId="Web-{CA382490-1CD2-EE67-B4B4-FDBFDF41361C}" dt="2020-10-27T14:09:11.989" v="17"/>
          <ac:grpSpMkLst>
            <pc:docMk/>
            <pc:sldMk cId="1205035523" sldId="276"/>
            <ac:grpSpMk id="16" creationId="{00000000-0000-0000-0000-000000000000}"/>
          </ac:grpSpMkLst>
        </pc:grpChg>
        <pc:grpChg chg="add del">
          <ac:chgData name="Fenwick, Georgia" userId="S::g.fenwick@wlv.ac.uk::7a8d7111-5516-43b0-b8c1-8a359c0d479b" providerId="AD" clId="Web-{CA382490-1CD2-EE67-B4B4-FDBFDF41361C}" dt="2020-10-27T14:09:11.989" v="16"/>
          <ac:grpSpMkLst>
            <pc:docMk/>
            <pc:sldMk cId="1205035523" sldId="276"/>
            <ac:grpSpMk id="19" creationId="{C22F8FE8-6C6A-4AF8-924B-7094ED180A85}"/>
          </ac:grpSpMkLst>
        </pc:grpChg>
        <pc:grpChg chg="add del">
          <ac:chgData name="Fenwick, Georgia" userId="S::g.fenwick@wlv.ac.uk::7a8d7111-5516-43b0-b8c1-8a359c0d479b" providerId="AD" clId="Web-{CA382490-1CD2-EE67-B4B4-FDBFDF41361C}" dt="2020-10-27T14:09:11.989" v="15"/>
          <ac:grpSpMkLst>
            <pc:docMk/>
            <pc:sldMk cId="1205035523" sldId="276"/>
            <ac:grpSpMk id="20" creationId="{D43D2B0D-8A25-406B-82E0-400C8985996D}"/>
          </ac:grpSpMkLst>
        </pc:grpChg>
        <pc:grpChg chg="add del">
          <ac:chgData name="Fenwick, Georgia" userId="S::g.fenwick@wlv.ac.uk::7a8d7111-5516-43b0-b8c1-8a359c0d479b" providerId="AD" clId="Web-{CA382490-1CD2-EE67-B4B4-FDBFDF41361C}" dt="2020-10-27T14:09:11.989" v="14"/>
          <ac:grpSpMkLst>
            <pc:docMk/>
            <pc:sldMk cId="1205035523" sldId="276"/>
            <ac:grpSpMk id="21" creationId="{A969D7AF-1708-4159-B64F-6036C30FA9B6}"/>
          </ac:grpSpMkLst>
        </pc:grpChg>
        <pc:grpChg chg="add ord">
          <ac:chgData name="Fenwick, Georgia" userId="S::g.fenwick@wlv.ac.uk::7a8d7111-5516-43b0-b8c1-8a359c0d479b" providerId="AD" clId="Web-{CA382490-1CD2-EE67-B4B4-FDBFDF41361C}" dt="2020-10-27T14:09:42.021" v="34"/>
          <ac:grpSpMkLst>
            <pc:docMk/>
            <pc:sldMk cId="1205035523" sldId="276"/>
            <ac:grpSpMk id="28" creationId="{5483234B-C24F-4D52-85D5-7E5728B35CA9}"/>
          </ac:grpSpMkLst>
        </pc:grpChg>
        <pc:grpChg chg="add ord">
          <ac:chgData name="Fenwick, Georgia" userId="S::g.fenwick@wlv.ac.uk::7a8d7111-5516-43b0-b8c1-8a359c0d479b" providerId="AD" clId="Web-{CA382490-1CD2-EE67-B4B4-FDBFDF41361C}" dt="2020-10-27T14:09:42.161" v="35"/>
          <ac:grpSpMkLst>
            <pc:docMk/>
            <pc:sldMk cId="1205035523" sldId="276"/>
            <ac:grpSpMk id="29" creationId="{50EA7A2A-7016-4B17-A0F8-40238E37FA5A}"/>
          </ac:grpSpMkLst>
        </pc:grpChg>
        <pc:grpChg chg="add ord">
          <ac:chgData name="Fenwick, Georgia" userId="S::g.fenwick@wlv.ac.uk::7a8d7111-5516-43b0-b8c1-8a359c0d479b" providerId="AD" clId="Web-{CA382490-1CD2-EE67-B4B4-FDBFDF41361C}" dt="2020-10-27T14:09:42.271" v="36"/>
          <ac:grpSpMkLst>
            <pc:docMk/>
            <pc:sldMk cId="1205035523" sldId="276"/>
            <ac:grpSpMk id="30" creationId="{4A8DF00B-23B6-4914-8637-2BC0B4D57EF4}"/>
          </ac:grpSpMkLst>
        </pc:grpChg>
      </pc:sldChg>
      <pc:sldChg chg="add ord replId">
        <pc:chgData name="Fenwick, Georgia" userId="S::g.fenwick@wlv.ac.uk::7a8d7111-5516-43b0-b8c1-8a359c0d479b" providerId="AD" clId="Web-{CA382490-1CD2-EE67-B4B4-FDBFDF41361C}" dt="2020-10-27T14:08:26.722" v="5"/>
        <pc:sldMkLst>
          <pc:docMk/>
          <pc:sldMk cId="3337313260" sldId="3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should be used to highlight the importance of extra-curricular activities and passing their GCSEs. Students often come up with great ideas on this so let them lead and see what them come up with! At the end of this activity,</a:t>
            </a:r>
            <a:r>
              <a:rPr lang="en-GB" baseline="0" dirty="0"/>
              <a:t> highlight that university and apprenticeships are very competitive, they shouldn’t expect to find it easy when against other candidates.</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31355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this could include working hard, being on-time, attending extra-curricular clubs etc. but it’s important for the students to self-reflect!</a:t>
            </a:r>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208875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14: 2.2</a:t>
            </a:r>
            <a:r>
              <a:rPr lang="en-GB" sz="1200" b="1" kern="1200" baseline="0" dirty="0">
                <a:solidFill>
                  <a:schemeClr val="tx1"/>
                </a:solidFill>
                <a:effectLst/>
                <a:latin typeface="+mn-lt"/>
                <a:ea typeface="+mn-ea"/>
                <a:cs typeface="+mn-cs"/>
              </a:rPr>
              <a:t> CV building</a:t>
            </a:r>
            <a:endParaRPr lang="en-GB" sz="1200" kern="1200" dirty="0">
              <a:solidFill>
                <a:schemeClr val="tx1"/>
              </a:solidFill>
              <a:effectLst/>
              <a:latin typeface="+mn-lt"/>
              <a:ea typeface="+mn-ea"/>
              <a:cs typeface="+mn-cs"/>
            </a:endParaRPr>
          </a:p>
          <a:p>
            <a:endParaRPr lang="en-GB" dirty="0"/>
          </a:p>
          <a:p>
            <a:r>
              <a:rPr lang="en-GB" dirty="0"/>
              <a:t>These headings will make the base of their CV. They should think about what they can bring to a business and how they would help an employer. Remind them that</a:t>
            </a:r>
            <a:r>
              <a:rPr lang="en-GB" baseline="0" dirty="0"/>
              <a:t> it’s vital to have examples of where they gained or used these skills which is why it’s important not to lie on your CV as employers will ask about what you’ve written!</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222318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examples</a:t>
            </a:r>
            <a:r>
              <a:rPr lang="en-GB" baseline="0" dirty="0"/>
              <a:t> of some skills they may have or should try to develop.</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13550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15-16: 2.3 Getting what you want</a:t>
            </a:r>
            <a:endParaRPr lang="en-GB" sz="1200" kern="1200" dirty="0">
              <a:solidFill>
                <a:schemeClr val="tx1"/>
              </a:solidFill>
              <a:effectLst/>
              <a:latin typeface="+mn-lt"/>
              <a:ea typeface="+mn-ea"/>
              <a:cs typeface="+mn-cs"/>
            </a:endParaRPr>
          </a:p>
          <a:p>
            <a:r>
              <a:rPr lang="en-GB" b="1" dirty="0"/>
              <a:t>2.3</a:t>
            </a:r>
          </a:p>
          <a:p>
            <a:r>
              <a:rPr lang="en-GB" dirty="0"/>
              <a:t>Hand</a:t>
            </a:r>
            <a:r>
              <a:rPr lang="en-GB" baseline="0" dirty="0"/>
              <a:t> students a copy of the relevant resource from the Resource Booklet so they can tick their answers as they go along.</a:t>
            </a:r>
          </a:p>
          <a:p>
            <a:endParaRPr lang="en-GB" baseline="0" dirty="0"/>
          </a:p>
          <a:p>
            <a:r>
              <a:rPr lang="en-GB" baseline="0" dirty="0"/>
              <a:t>Students will need to tick on their sheets to select a character to play. They then need to select one option for each of the CV sections (‘knowledge and skills’, ‘personal attributes’, ‘work experience’, ‘qualifications’ and ‘extra-curricular’.</a:t>
            </a:r>
          </a:p>
          <a:p>
            <a:endParaRPr lang="en-GB" baseline="0" dirty="0"/>
          </a:p>
          <a:p>
            <a:r>
              <a:rPr lang="en-GB" baseline="0" dirty="0"/>
              <a:t>At the end of the activity, ask students, based on the CV they have built, which job they would be most suited to. If feasible, try to select the student or character you think would be best suited to each of the 3 jobs given at the end: teacher, architect or barista.</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135976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students need to select a character</a:t>
            </a:r>
            <a:r>
              <a:rPr lang="en-GB" baseline="0" dirty="0"/>
              <a:t> for their CV. They can choose any they wish and this can multiple students could chose the same character. This is just to bring it to life.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3714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next 5</a:t>
            </a:r>
            <a:r>
              <a:rPr lang="en-GB" baseline="0" dirty="0"/>
              <a:t> slides, students need to select just </a:t>
            </a:r>
            <a:r>
              <a:rPr lang="en-GB" b="1" baseline="0" dirty="0"/>
              <a:t>one</a:t>
            </a:r>
            <a:r>
              <a:rPr lang="en-GB" baseline="0" dirty="0"/>
              <a:t> of the options they see on the screen and tick this on their worksheet.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65846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21</a:t>
            </a:fld>
            <a:endParaRPr lang="en-US"/>
          </a:p>
        </p:txBody>
      </p:sp>
    </p:spTree>
    <p:extLst>
      <p:ext uri="{BB962C8B-B14F-4D97-AF65-F5344CB8AC3E}">
        <p14:creationId xmlns:p14="http://schemas.microsoft.com/office/powerpoint/2010/main" val="263752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22</a:t>
            </a:fld>
            <a:endParaRPr lang="en-US"/>
          </a:p>
        </p:txBody>
      </p:sp>
    </p:spTree>
    <p:extLst>
      <p:ext uri="{BB962C8B-B14F-4D97-AF65-F5344CB8AC3E}">
        <p14:creationId xmlns:p14="http://schemas.microsoft.com/office/powerpoint/2010/main" val="751809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23</a:t>
            </a:fld>
            <a:endParaRPr lang="en-US"/>
          </a:p>
        </p:txBody>
      </p:sp>
    </p:spTree>
    <p:extLst>
      <p:ext uri="{BB962C8B-B14F-4D97-AF65-F5344CB8AC3E}">
        <p14:creationId xmlns:p14="http://schemas.microsoft.com/office/powerpoint/2010/main" val="415361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03503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24</a:t>
            </a:fld>
            <a:endParaRPr lang="en-US"/>
          </a:p>
        </p:txBody>
      </p:sp>
    </p:spTree>
    <p:extLst>
      <p:ext uri="{BB962C8B-B14F-4D97-AF65-F5344CB8AC3E}">
        <p14:creationId xmlns:p14="http://schemas.microsoft.com/office/powerpoint/2010/main" val="233634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effectLst/>
                <a:latin typeface="+mn-lt"/>
                <a:ea typeface="+mn-ea"/>
                <a:cs typeface="+mn-cs"/>
              </a:rPr>
              <a:t>Looking at all of the options they’ve selected on their work sheet, ask students which job they think their character is most qualified for with the options they chose. Why?</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Now explain that most skills can be used for multiple jobs, i.e. ‘Being part of the school’s drama club’ could be used for all of these roles because of the skills you gain, e.g. being punctual, confidence, public speaking, </a:t>
            </a:r>
            <a:r>
              <a:rPr lang="en-US" sz="1200" b="0" kern="1200" baseline="0" dirty="0" err="1">
                <a:solidFill>
                  <a:schemeClr val="tx1"/>
                </a:solidFill>
                <a:effectLst/>
                <a:latin typeface="+mn-lt"/>
                <a:ea typeface="+mn-ea"/>
                <a:cs typeface="+mn-cs"/>
              </a:rPr>
              <a:t>organisation</a:t>
            </a:r>
            <a:r>
              <a:rPr lang="en-US" sz="1200" b="0" kern="1200" baseline="0" dirty="0">
                <a:solidFill>
                  <a:schemeClr val="tx1"/>
                </a:solidFill>
                <a:effectLst/>
                <a:latin typeface="+mn-lt"/>
                <a:ea typeface="+mn-ea"/>
                <a:cs typeface="+mn-cs"/>
              </a:rPr>
              <a:t> etc.</a:t>
            </a:r>
          </a:p>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25</a:t>
            </a:fld>
            <a:endParaRPr lang="en-US"/>
          </a:p>
        </p:txBody>
      </p:sp>
    </p:spTree>
    <p:extLst>
      <p:ext uri="{BB962C8B-B14F-4D97-AF65-F5344CB8AC3E}">
        <p14:creationId xmlns:p14="http://schemas.microsoft.com/office/powerpoint/2010/main" val="350385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12: 2.1 Hobbies and careers</a:t>
            </a:r>
            <a:endParaRPr lang="en-GB" b="1" dirty="0"/>
          </a:p>
          <a:p>
            <a:r>
              <a:rPr lang="en-GB" b="1" dirty="0"/>
              <a:t>2.1</a:t>
            </a:r>
            <a:endParaRPr lang="en-GB" dirty="0"/>
          </a:p>
          <a:p>
            <a:r>
              <a:rPr lang="en-GB" dirty="0"/>
              <a:t>It’s important for students to understand that many of their hobbies could turn into a career for them! Use this activity to find out more about your learners and to encourage them to pursue their hobbies –</a:t>
            </a:r>
            <a:r>
              <a:rPr lang="en-GB" baseline="0" dirty="0"/>
              <a:t> why </a:t>
            </a:r>
            <a:r>
              <a:rPr lang="en-GB" b="1" baseline="0" dirty="0"/>
              <a:t>wouldn’t </a:t>
            </a:r>
            <a:r>
              <a:rPr lang="en-GB" b="0" baseline="0" dirty="0"/>
              <a:t>they consider certain hobbies as careers?</a:t>
            </a:r>
            <a:endParaRPr lang="en-GB" dirty="0"/>
          </a:p>
          <a:p>
            <a:endParaRPr lang="en-GB" dirty="0"/>
          </a:p>
          <a:p>
            <a:r>
              <a:rPr lang="en-GB" dirty="0"/>
              <a:t>Image from </a:t>
            </a:r>
            <a:r>
              <a:rPr lang="en-GB" dirty="0" err="1"/>
              <a:t>VectorStock</a:t>
            </a:r>
            <a:r>
              <a:rPr lang="en-GB" dirty="0"/>
              <a:t>.</a:t>
            </a: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302971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13: 2.1 Diamond 9</a:t>
            </a:r>
            <a:endParaRPr lang="en-GB" sz="1200" kern="1200" dirty="0">
              <a:solidFill>
                <a:schemeClr val="tx1"/>
              </a:solidFill>
              <a:effectLst/>
              <a:latin typeface="+mn-lt"/>
              <a:ea typeface="+mn-ea"/>
              <a:cs typeface="+mn-cs"/>
            </a:endParaRPr>
          </a:p>
          <a:p>
            <a:endParaRPr lang="en-GB" dirty="0"/>
          </a:p>
          <a:p>
            <a:r>
              <a:rPr lang="en-GB" dirty="0"/>
              <a:t>In last session, we focused on what their</a:t>
            </a:r>
            <a:r>
              <a:rPr lang="en-GB" baseline="0" dirty="0"/>
              <a:t> school values most and </a:t>
            </a:r>
            <a:r>
              <a:rPr lang="en-GB" b="1" baseline="0" dirty="0"/>
              <a:t>why</a:t>
            </a:r>
            <a:r>
              <a:rPr lang="en-GB" b="0" baseline="0" dirty="0"/>
              <a:t>, i.e. it is essential for all future endeavours. On this occasion, focus on whether students would consider their favourite subject as a potential career. Why or why not?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150866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2.2</a:t>
            </a:r>
          </a:p>
          <a:p>
            <a:r>
              <a:rPr lang="en-GB" dirty="0"/>
              <a:t>This activity should be used to highlight the importance of extra-curricular activities and passing their GCSEs. Students often come up with great ideas on this so let them lead and see what them come up with! At the end of this activity,</a:t>
            </a:r>
            <a:r>
              <a:rPr lang="en-GB" baseline="0" dirty="0"/>
              <a:t> </a:t>
            </a:r>
            <a:r>
              <a:rPr lang="en-GB" b="1" baseline="0" dirty="0"/>
              <a:t>highlight that university and apprenticeships are very competitive</a:t>
            </a:r>
            <a:r>
              <a:rPr lang="en-GB" baseline="0" dirty="0"/>
              <a:t>, they shouldn’t expect to find it easy when against other candidates.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190603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should be used to highlight the importance of extra-curricular activities and passing their GCSEs. Students often come up with great ideas on this so let them lead and see what them come up with! At the end of this activity,</a:t>
            </a:r>
            <a:r>
              <a:rPr lang="en-GB" baseline="0" dirty="0"/>
              <a:t> highlight that university and apprenticeships are very competitive, they shouldn’t expect to find it easy when against other candidates.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374205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should be used to highlight the importance of extra-curricular activities and passing their GCSEs. Students often come up with great ideas on this so let them lead and see what them come up with! At the end of this activity,</a:t>
            </a:r>
            <a:r>
              <a:rPr lang="en-GB" baseline="0" dirty="0"/>
              <a:t> highlight that university and apprenticeships are very competitive, they shouldn’t expect to find it easy when against other candidates.</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389266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should be used to highlight the importance of extra-curricular activities and passing their GCSEs. Students often come up with great ideas on this so let them lead and see what them come up with! At the end of this activity,</a:t>
            </a:r>
            <a:r>
              <a:rPr lang="en-GB" baseline="0" dirty="0"/>
              <a:t> highlight that university and apprenticeships are very competitive, they shouldn’t expect to find it easy when against other candidates.</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393173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should be used to highlight the importance of extra-curricular activities and passing their GCSEs. Students often come up with great ideas on this so let them lead and see what them come up with! At the end of this activity,</a:t>
            </a:r>
            <a:r>
              <a:rPr lang="en-GB" baseline="0" dirty="0"/>
              <a:t> highlight that university and apprenticeships are very competitive, they shouldn’t expect to find it easy when against other candidates.</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328847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oogle.co.uk/url?sa=i&amp;rct=j&amp;q=&amp;esrc=s&amp;source=images&amp;cd=&amp;cad=rja&amp;uact=8&amp;ved=2ahUKEwjV55iMy8fgAhWyzoUKHQLUA44QjRx6BAgBEAU&amp;url=https://www.1001freedownloads.com/free-clipart/rugby-ball-3&amp;psig=AOvVaw1-gsOuyuM12hkFZswQRj7j&amp;ust=1550658212601618" TargetMode="External"/><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7045931"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10 SESSION 2:</a:t>
            </a:r>
          </a:p>
          <a:p>
            <a:r>
              <a:rPr lang="en-GB" sz="3600" b="1" dirty="0">
                <a:solidFill>
                  <a:schemeClr val="bg1"/>
                </a:solidFill>
              </a:rPr>
              <a:t>WHAT DOES HE STUDY ENTAIL?</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4196" y="4272077"/>
            <a:ext cx="5026317" cy="1107996"/>
          </a:xfrm>
          <a:prstGeom prst="rect">
            <a:avLst/>
          </a:prstGeom>
          <a:noFill/>
        </p:spPr>
        <p:txBody>
          <a:bodyPr wrap="square" rtlCol="0">
            <a:spAutoFit/>
          </a:bodyPr>
          <a:lstStyle/>
          <a:p>
            <a:pPr algn="ctr"/>
            <a:r>
              <a:rPr lang="en-GB" sz="2200" dirty="0">
                <a:solidFill>
                  <a:srgbClr val="00B0F0"/>
                </a:solidFill>
                <a:latin typeface="+mj-lt"/>
              </a:rPr>
              <a:t>During her work experience placement, Anna volunteered at the Black Country Living Museum.</a:t>
            </a:r>
          </a:p>
        </p:txBody>
      </p:sp>
      <p:sp>
        <p:nvSpPr>
          <p:cNvPr id="6" name="TextBox 5"/>
          <p:cNvSpPr txBox="1"/>
          <p:nvPr/>
        </p:nvSpPr>
        <p:spPr>
          <a:xfrm>
            <a:off x="905692" y="4255957"/>
            <a:ext cx="4593447" cy="1107996"/>
          </a:xfrm>
          <a:prstGeom prst="rect">
            <a:avLst/>
          </a:prstGeom>
          <a:noFill/>
        </p:spPr>
        <p:txBody>
          <a:bodyPr wrap="square" rtlCol="0">
            <a:spAutoFit/>
          </a:bodyPr>
          <a:lstStyle/>
          <a:p>
            <a:pPr algn="ctr"/>
            <a:r>
              <a:rPr lang="en-GB" sz="2200" dirty="0">
                <a:solidFill>
                  <a:srgbClr val="00B0F0"/>
                </a:solidFill>
                <a:latin typeface="+mj-lt"/>
              </a:rPr>
              <a:t>During his work experience placement, Tyler volunteered at a local primary school.</a:t>
            </a:r>
          </a:p>
        </p:txBody>
      </p:sp>
      <p:sp>
        <p:nvSpPr>
          <p:cNvPr id="8" name="Rectangle 7"/>
          <p:cNvSpPr/>
          <p:nvPr/>
        </p:nvSpPr>
        <p:spPr>
          <a:xfrm>
            <a:off x="643318" y="558090"/>
            <a:ext cx="464137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ADMISSIONS BOARD</a:t>
            </a:r>
          </a:p>
        </p:txBody>
      </p:sp>
      <p:sp>
        <p:nvSpPr>
          <p:cNvPr id="9" name="TextBox 8"/>
          <p:cNvSpPr txBox="1"/>
          <p:nvPr/>
        </p:nvSpPr>
        <p:spPr>
          <a:xfrm>
            <a:off x="1710481" y="5675783"/>
            <a:ext cx="8499021" cy="646331"/>
          </a:xfrm>
          <a:prstGeom prst="rect">
            <a:avLst/>
          </a:prstGeom>
          <a:noFill/>
        </p:spPr>
        <p:txBody>
          <a:bodyPr wrap="square" rtlCol="0">
            <a:spAutoFit/>
          </a:bodyPr>
          <a:lstStyle/>
          <a:p>
            <a:pPr algn="ctr"/>
            <a:r>
              <a:rPr lang="en-GB" sz="3600" b="1" dirty="0">
                <a:solidFill>
                  <a:srgbClr val="162D56"/>
                </a:solidFill>
                <a:latin typeface="+mj-lt"/>
              </a:rPr>
              <a:t>Who would you choose?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13" t="12184" r="13505"/>
          <a:stretch/>
        </p:blipFill>
        <p:spPr>
          <a:xfrm flipH="1">
            <a:off x="8051399" y="1341524"/>
            <a:ext cx="2679792" cy="283249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090" t="14936" r="22689"/>
          <a:stretch/>
        </p:blipFill>
        <p:spPr>
          <a:xfrm>
            <a:off x="2387600" y="1341524"/>
            <a:ext cx="1472488" cy="2832495"/>
          </a:xfrm>
          <a:prstGeom prst="rect">
            <a:avLst/>
          </a:prstGeom>
        </p:spPr>
      </p:pic>
    </p:spTree>
    <p:extLst>
      <p:ext uri="{BB962C8B-B14F-4D97-AF65-F5344CB8AC3E}">
        <p14:creationId xmlns:p14="http://schemas.microsoft.com/office/powerpoint/2010/main" val="42653545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1313" y="4115889"/>
            <a:ext cx="5586549" cy="1446550"/>
          </a:xfrm>
          <a:prstGeom prst="rect">
            <a:avLst/>
          </a:prstGeom>
          <a:noFill/>
        </p:spPr>
        <p:txBody>
          <a:bodyPr wrap="square" rtlCol="0">
            <a:spAutoFit/>
          </a:bodyPr>
          <a:lstStyle/>
          <a:p>
            <a:pPr algn="ctr"/>
            <a:r>
              <a:rPr lang="en-GB" sz="2200" dirty="0">
                <a:solidFill>
                  <a:srgbClr val="00B0F0"/>
                </a:solidFill>
                <a:latin typeface="+mj-lt"/>
              </a:rPr>
              <a:t>After school, she goes home to play video games but also enjoys watching history documentaries on Netflix every now and again.</a:t>
            </a:r>
          </a:p>
        </p:txBody>
      </p:sp>
      <p:sp>
        <p:nvSpPr>
          <p:cNvPr id="6" name="TextBox 5"/>
          <p:cNvSpPr txBox="1"/>
          <p:nvPr/>
        </p:nvSpPr>
        <p:spPr>
          <a:xfrm>
            <a:off x="225334" y="4101014"/>
            <a:ext cx="5400403" cy="1785104"/>
          </a:xfrm>
          <a:prstGeom prst="rect">
            <a:avLst/>
          </a:prstGeom>
          <a:noFill/>
        </p:spPr>
        <p:txBody>
          <a:bodyPr wrap="square" rtlCol="0">
            <a:spAutoFit/>
          </a:bodyPr>
          <a:lstStyle/>
          <a:p>
            <a:pPr algn="ctr"/>
            <a:r>
              <a:rPr lang="en-GB" sz="2200" dirty="0">
                <a:solidFill>
                  <a:srgbClr val="00B0F0"/>
                </a:solidFill>
                <a:latin typeface="+mj-lt"/>
              </a:rPr>
              <a:t>Tyler attends a weekly drama club after school. He works on a Saturday morning in his local newsagents. He is currently working on his Silver Duke of Edinburgh award. </a:t>
            </a:r>
          </a:p>
        </p:txBody>
      </p:sp>
      <p:sp>
        <p:nvSpPr>
          <p:cNvPr id="8" name="Rectangle 7"/>
          <p:cNvSpPr/>
          <p:nvPr/>
        </p:nvSpPr>
        <p:spPr>
          <a:xfrm>
            <a:off x="643318" y="558090"/>
            <a:ext cx="464137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ADMISSIONS BOARD</a:t>
            </a:r>
          </a:p>
        </p:txBody>
      </p:sp>
      <p:sp>
        <p:nvSpPr>
          <p:cNvPr id="9" name="TextBox 8"/>
          <p:cNvSpPr txBox="1"/>
          <p:nvPr/>
        </p:nvSpPr>
        <p:spPr>
          <a:xfrm>
            <a:off x="1710481" y="5675783"/>
            <a:ext cx="8499021" cy="646331"/>
          </a:xfrm>
          <a:prstGeom prst="rect">
            <a:avLst/>
          </a:prstGeom>
          <a:noFill/>
        </p:spPr>
        <p:txBody>
          <a:bodyPr wrap="square" rtlCol="0">
            <a:spAutoFit/>
          </a:bodyPr>
          <a:lstStyle/>
          <a:p>
            <a:pPr algn="ctr"/>
            <a:r>
              <a:rPr lang="en-GB" sz="3600" b="1" dirty="0">
                <a:solidFill>
                  <a:srgbClr val="162D56"/>
                </a:solidFill>
                <a:latin typeface="+mj-lt"/>
              </a:rPr>
              <a:t>Who would you choose?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13" t="12184" r="13505"/>
          <a:stretch/>
        </p:blipFill>
        <p:spPr>
          <a:xfrm flipH="1">
            <a:off x="8051399" y="1341524"/>
            <a:ext cx="2679792" cy="283249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090" t="14936" r="22689"/>
          <a:stretch/>
        </p:blipFill>
        <p:spPr>
          <a:xfrm>
            <a:off x="2387600" y="1341524"/>
            <a:ext cx="1472488" cy="2832495"/>
          </a:xfrm>
          <a:prstGeom prst="rect">
            <a:avLst/>
          </a:prstGeom>
        </p:spPr>
      </p:pic>
    </p:spTree>
    <p:extLst>
      <p:ext uri="{BB962C8B-B14F-4D97-AF65-F5344CB8AC3E}">
        <p14:creationId xmlns:p14="http://schemas.microsoft.com/office/powerpoint/2010/main" val="35853086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3318" y="558090"/>
            <a:ext cx="464137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ADMISSIONS BOARD</a:t>
            </a:r>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13" t="12184" r="13505"/>
          <a:stretch/>
        </p:blipFill>
        <p:spPr>
          <a:xfrm flipH="1">
            <a:off x="6518930" y="2346571"/>
            <a:ext cx="3761217" cy="397554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090" t="14936" r="22689"/>
          <a:stretch/>
        </p:blipFill>
        <p:spPr>
          <a:xfrm>
            <a:off x="2964006" y="2346570"/>
            <a:ext cx="2066708" cy="3975543"/>
          </a:xfrm>
          <a:prstGeom prst="rect">
            <a:avLst/>
          </a:prstGeom>
        </p:spPr>
      </p:pic>
      <p:sp>
        <p:nvSpPr>
          <p:cNvPr id="2" name="TextBox 1"/>
          <p:cNvSpPr txBox="1"/>
          <p:nvPr/>
        </p:nvSpPr>
        <p:spPr>
          <a:xfrm>
            <a:off x="710359" y="1379385"/>
            <a:ext cx="10124888" cy="1200329"/>
          </a:xfrm>
          <a:prstGeom prst="rect">
            <a:avLst/>
          </a:prstGeom>
          <a:noFill/>
        </p:spPr>
        <p:txBody>
          <a:bodyPr wrap="none" rtlCol="0">
            <a:spAutoFit/>
          </a:bodyPr>
          <a:lstStyle/>
          <a:p>
            <a:pPr algn="ctr"/>
            <a:r>
              <a:rPr lang="en-GB" sz="2400" dirty="0">
                <a:solidFill>
                  <a:srgbClr val="002060"/>
                </a:solidFill>
              </a:rPr>
              <a:t>Think about everything you know about both of these candidates.</a:t>
            </a:r>
          </a:p>
          <a:p>
            <a:pPr algn="ctr"/>
            <a:r>
              <a:rPr lang="en-GB" sz="2400" dirty="0">
                <a:solidFill>
                  <a:srgbClr val="002060"/>
                </a:solidFill>
              </a:rPr>
              <a:t>Who would you choose to represent your company, university or college?</a:t>
            </a:r>
          </a:p>
          <a:p>
            <a:pPr algn="ctr"/>
            <a:r>
              <a:rPr lang="en-GB" sz="2400" b="1" dirty="0">
                <a:solidFill>
                  <a:srgbClr val="FF0000"/>
                </a:solidFill>
              </a:rPr>
              <a:t>Why?</a:t>
            </a:r>
          </a:p>
        </p:txBody>
      </p:sp>
    </p:spTree>
    <p:extLst>
      <p:ext uri="{BB962C8B-B14F-4D97-AF65-F5344CB8AC3E}">
        <p14:creationId xmlns:p14="http://schemas.microsoft.com/office/powerpoint/2010/main" val="114025392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3318" y="558090"/>
            <a:ext cx="464137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BEING COMPETITIVE</a:t>
            </a:r>
          </a:p>
        </p:txBody>
      </p:sp>
      <p:sp>
        <p:nvSpPr>
          <p:cNvPr id="4" name="Rounded Rectangular Callout 3"/>
          <p:cNvSpPr/>
          <p:nvPr/>
        </p:nvSpPr>
        <p:spPr>
          <a:xfrm>
            <a:off x="587090" y="1507829"/>
            <a:ext cx="11098500" cy="982432"/>
          </a:xfrm>
          <a:prstGeom prst="wedgeRoundRectCallout">
            <a:avLst>
              <a:gd name="adj1" fmla="val -43465"/>
              <a:gd name="adj2" fmla="val 19780"/>
              <a:gd name="adj3" fmla="val 16667"/>
            </a:avLst>
          </a:prstGeom>
          <a:solidFill>
            <a:srgbClr val="9227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HOW ARE YOU GOING TO SECURE YOUR PLACE?</a:t>
            </a:r>
          </a:p>
        </p:txBody>
      </p:sp>
      <p:sp>
        <p:nvSpPr>
          <p:cNvPr id="2" name="TextBox 1"/>
          <p:cNvSpPr txBox="1"/>
          <p:nvPr/>
        </p:nvSpPr>
        <p:spPr>
          <a:xfrm>
            <a:off x="2156010" y="3146612"/>
            <a:ext cx="7960659" cy="2246769"/>
          </a:xfrm>
          <a:prstGeom prst="rect">
            <a:avLst/>
          </a:prstGeom>
          <a:noFill/>
        </p:spPr>
        <p:txBody>
          <a:bodyPr wrap="square" rtlCol="0">
            <a:spAutoFit/>
          </a:bodyPr>
          <a:lstStyle/>
          <a:p>
            <a:r>
              <a:rPr lang="en-GB" sz="2800" b="1" dirty="0">
                <a:solidFill>
                  <a:srgbClr val="162D56"/>
                </a:solidFill>
              </a:rPr>
              <a:t>In pairs, discuss with your partner the following:</a:t>
            </a:r>
          </a:p>
          <a:p>
            <a:endParaRPr lang="en-GB" sz="2800" dirty="0">
              <a:solidFill>
                <a:srgbClr val="162D56"/>
              </a:solidFill>
            </a:endParaRPr>
          </a:p>
          <a:p>
            <a:pPr marL="457200" indent="-457200" algn="ctr">
              <a:buFont typeface="Wingdings" panose="05000000000000000000" pitchFamily="2" charset="2"/>
              <a:buChar char="q"/>
            </a:pPr>
            <a:r>
              <a:rPr lang="en-GB" sz="2800" dirty="0">
                <a:solidFill>
                  <a:srgbClr val="162D56"/>
                </a:solidFill>
              </a:rPr>
              <a:t>2 things you think you are doing well</a:t>
            </a:r>
          </a:p>
          <a:p>
            <a:pPr marL="457200" indent="-457200" algn="ctr">
              <a:buFont typeface="Wingdings" panose="05000000000000000000" pitchFamily="2" charset="2"/>
              <a:buChar char="q"/>
            </a:pPr>
            <a:endParaRPr lang="en-GB" sz="2800" dirty="0">
              <a:solidFill>
                <a:srgbClr val="162D56"/>
              </a:solidFill>
            </a:endParaRPr>
          </a:p>
          <a:p>
            <a:pPr marL="457200" indent="-457200" algn="ctr">
              <a:buFont typeface="Wingdings" panose="05000000000000000000" pitchFamily="2" charset="2"/>
              <a:buChar char="q"/>
            </a:pPr>
            <a:r>
              <a:rPr lang="en-GB" sz="2800" dirty="0">
                <a:solidFill>
                  <a:srgbClr val="162D56"/>
                </a:solidFill>
              </a:rPr>
              <a:t>1 thing you would like to improve</a:t>
            </a:r>
          </a:p>
        </p:txBody>
      </p:sp>
    </p:spTree>
    <p:extLst>
      <p:ext uri="{BB962C8B-B14F-4D97-AF65-F5344CB8AC3E}">
        <p14:creationId xmlns:p14="http://schemas.microsoft.com/office/powerpoint/2010/main" val="405674900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v"/>
          <p:cNvPicPr>
            <a:picLocks noChangeAspect="1" noChangeArrowheads="1"/>
          </p:cNvPicPr>
          <p:nvPr/>
        </p:nvPicPr>
        <p:blipFill rotWithShape="1">
          <a:blip r:embed="rId2">
            <a:extLst>
              <a:ext uri="{28A0092B-C50C-407E-A947-70E740481C1C}">
                <a14:useLocalDpi xmlns:a14="http://schemas.microsoft.com/office/drawing/2010/main" val="0"/>
              </a:ext>
            </a:extLst>
          </a:blip>
          <a:srcRect l="6651" r="7403" b="9598"/>
          <a:stretch/>
        </p:blipFill>
        <p:spPr bwMode="auto">
          <a:xfrm>
            <a:off x="1421460" y="1337325"/>
            <a:ext cx="3939989" cy="5382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1449" y="2014265"/>
            <a:ext cx="5959365" cy="3272691"/>
          </a:xfrm>
          <a:prstGeom prst="rect">
            <a:avLst/>
          </a:prstGeom>
          <a:noFill/>
        </p:spPr>
        <p:txBody>
          <a:bodyPr wrap="square" rtlCol="0">
            <a:spAutoFit/>
          </a:bodyPr>
          <a:lstStyle/>
          <a:p>
            <a:pPr algn="ctr">
              <a:lnSpc>
                <a:spcPct val="150000"/>
              </a:lnSpc>
            </a:pPr>
            <a:r>
              <a:rPr lang="en-GB" sz="2000" b="1" dirty="0">
                <a:solidFill>
                  <a:srgbClr val="162D56"/>
                </a:solidFill>
              </a:rPr>
              <a:t>CV stands for ‘Curriculum Vitae’. </a:t>
            </a:r>
          </a:p>
          <a:p>
            <a:pPr algn="ctr">
              <a:lnSpc>
                <a:spcPct val="150000"/>
              </a:lnSpc>
            </a:pPr>
            <a:endParaRPr lang="en-GB" sz="2000" b="1" dirty="0">
              <a:solidFill>
                <a:srgbClr val="162D56"/>
              </a:solidFill>
            </a:endParaRPr>
          </a:p>
          <a:p>
            <a:pPr algn="ctr">
              <a:lnSpc>
                <a:spcPct val="150000"/>
              </a:lnSpc>
            </a:pPr>
            <a:r>
              <a:rPr lang="en-GB" sz="2000" b="1" dirty="0">
                <a:solidFill>
                  <a:srgbClr val="162D56"/>
                </a:solidFill>
              </a:rPr>
              <a:t>This is a document citing a person’s education, qualifications, previous occupations and skills. </a:t>
            </a:r>
          </a:p>
          <a:p>
            <a:pPr algn="ctr">
              <a:lnSpc>
                <a:spcPct val="150000"/>
              </a:lnSpc>
            </a:pPr>
            <a:endParaRPr lang="en-GB" sz="2000" b="1" dirty="0">
              <a:solidFill>
                <a:srgbClr val="162D56"/>
              </a:solidFill>
            </a:endParaRPr>
          </a:p>
          <a:p>
            <a:pPr algn="ctr">
              <a:lnSpc>
                <a:spcPct val="150000"/>
              </a:lnSpc>
            </a:pPr>
            <a:r>
              <a:rPr lang="en-GB" sz="2000" b="1" dirty="0">
                <a:solidFill>
                  <a:srgbClr val="162D56"/>
                </a:solidFill>
              </a:rPr>
              <a:t>You will also need to provide character references from employers or academic staff.</a:t>
            </a:r>
          </a:p>
        </p:txBody>
      </p:sp>
      <p:sp>
        <p:nvSpPr>
          <p:cNvPr id="6" name="Rectangle 5"/>
          <p:cNvSpPr/>
          <p:nvPr/>
        </p:nvSpPr>
        <p:spPr>
          <a:xfrm>
            <a:off x="643318" y="558090"/>
            <a:ext cx="3417694"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IS A CV?</a:t>
            </a:r>
          </a:p>
        </p:txBody>
      </p:sp>
    </p:spTree>
    <p:extLst>
      <p:ext uri="{BB962C8B-B14F-4D97-AF65-F5344CB8AC3E}">
        <p14:creationId xmlns:p14="http://schemas.microsoft.com/office/powerpoint/2010/main" val="7924231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8226" y="5426604"/>
            <a:ext cx="9296137" cy="523220"/>
          </a:xfrm>
          <a:prstGeom prst="rect">
            <a:avLst/>
          </a:prstGeom>
          <a:noFill/>
        </p:spPr>
        <p:txBody>
          <a:bodyPr wrap="square" rtlCol="0">
            <a:spAutoFit/>
          </a:bodyPr>
          <a:lstStyle/>
          <a:p>
            <a:pPr algn="ctr"/>
            <a:r>
              <a:rPr lang="en-GB" sz="2800" b="1" dirty="0">
                <a:solidFill>
                  <a:srgbClr val="162D56"/>
                </a:solidFill>
              </a:rPr>
              <a:t>Fill out the grid in front of you using the headings above.</a:t>
            </a:r>
          </a:p>
        </p:txBody>
      </p:sp>
      <p:sp>
        <p:nvSpPr>
          <p:cNvPr id="8" name="Rectangle 7"/>
          <p:cNvSpPr/>
          <p:nvPr/>
        </p:nvSpPr>
        <p:spPr>
          <a:xfrm>
            <a:off x="643318" y="558090"/>
            <a:ext cx="4493458"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PLANNING YOUR CV</a:t>
            </a:r>
          </a:p>
        </p:txBody>
      </p:sp>
      <p:graphicFrame>
        <p:nvGraphicFramePr>
          <p:cNvPr id="7" name="Table 6"/>
          <p:cNvGraphicFramePr>
            <a:graphicFrameLocks noGrp="1"/>
          </p:cNvGraphicFramePr>
          <p:nvPr>
            <p:extLst>
              <p:ext uri="{D42A27DB-BD31-4B8C-83A1-F6EECF244321}">
                <p14:modId xmlns:p14="http://schemas.microsoft.com/office/powerpoint/2010/main" val="2454479731"/>
              </p:ext>
            </p:extLst>
          </p:nvPr>
        </p:nvGraphicFramePr>
        <p:xfrm>
          <a:off x="268940" y="1404989"/>
          <a:ext cx="11698942" cy="3999356"/>
        </p:xfrm>
        <a:graphic>
          <a:graphicData uri="http://schemas.openxmlformats.org/drawingml/2006/table">
            <a:tbl>
              <a:tblPr firstRow="1" bandRow="1">
                <a:tableStyleId>{00A15C55-8517-42AA-B614-E9B94910E393}</a:tableStyleId>
              </a:tblPr>
              <a:tblGrid>
                <a:gridCol w="2292434">
                  <a:extLst>
                    <a:ext uri="{9D8B030D-6E8A-4147-A177-3AD203B41FA5}">
                      <a16:colId xmlns:a16="http://schemas.microsoft.com/office/drawing/2014/main" val="1207684248"/>
                    </a:ext>
                  </a:extLst>
                </a:gridCol>
                <a:gridCol w="2351627">
                  <a:extLst>
                    <a:ext uri="{9D8B030D-6E8A-4147-A177-3AD203B41FA5}">
                      <a16:colId xmlns:a16="http://schemas.microsoft.com/office/drawing/2014/main" val="492250773"/>
                    </a:ext>
                  </a:extLst>
                </a:gridCol>
                <a:gridCol w="2351627">
                  <a:extLst>
                    <a:ext uri="{9D8B030D-6E8A-4147-A177-3AD203B41FA5}">
                      <a16:colId xmlns:a16="http://schemas.microsoft.com/office/drawing/2014/main" val="3358545808"/>
                    </a:ext>
                  </a:extLst>
                </a:gridCol>
                <a:gridCol w="2351627">
                  <a:extLst>
                    <a:ext uri="{9D8B030D-6E8A-4147-A177-3AD203B41FA5}">
                      <a16:colId xmlns:a16="http://schemas.microsoft.com/office/drawing/2014/main" val="3230095379"/>
                    </a:ext>
                  </a:extLst>
                </a:gridCol>
                <a:gridCol w="2351627">
                  <a:extLst>
                    <a:ext uri="{9D8B030D-6E8A-4147-A177-3AD203B41FA5}">
                      <a16:colId xmlns:a16="http://schemas.microsoft.com/office/drawing/2014/main" val="4046974167"/>
                    </a:ext>
                  </a:extLst>
                </a:gridCol>
              </a:tblGrid>
              <a:tr h="799642">
                <a:tc>
                  <a:txBody>
                    <a:bodyPr/>
                    <a:lstStyle/>
                    <a:p>
                      <a:pPr algn="ctr"/>
                      <a:r>
                        <a:rPr lang="en-GB" sz="2400" dirty="0"/>
                        <a:t>Knowledge and skills</a:t>
                      </a:r>
                    </a:p>
                  </a:txBody>
                  <a:tcPr anchor="ctr"/>
                </a:tc>
                <a:tc>
                  <a:txBody>
                    <a:bodyPr/>
                    <a:lstStyle/>
                    <a:p>
                      <a:pPr algn="ctr"/>
                      <a:r>
                        <a:rPr lang="en-GB" sz="2400" dirty="0"/>
                        <a:t>Personal attributes</a:t>
                      </a:r>
                    </a:p>
                  </a:txBody>
                  <a:tcPr anchor="ctr"/>
                </a:tc>
                <a:tc>
                  <a:txBody>
                    <a:bodyPr/>
                    <a:lstStyle/>
                    <a:p>
                      <a:pPr algn="ctr"/>
                      <a:r>
                        <a:rPr lang="en-GB" sz="2400" dirty="0"/>
                        <a:t>Work experience</a:t>
                      </a:r>
                    </a:p>
                  </a:txBody>
                  <a:tcPr anchor="ctr"/>
                </a:tc>
                <a:tc>
                  <a:txBody>
                    <a:bodyPr/>
                    <a:lstStyle/>
                    <a:p>
                      <a:pPr algn="ctr"/>
                      <a:r>
                        <a:rPr lang="en-GB" sz="2400" dirty="0"/>
                        <a:t>Qualifications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Extra-curricular</a:t>
                      </a:r>
                    </a:p>
                  </a:txBody>
                  <a:tcPr anchor="ctr"/>
                </a:tc>
                <a:extLst>
                  <a:ext uri="{0D108BD9-81ED-4DB2-BD59-A6C34878D82A}">
                    <a16:rowId xmlns:a16="http://schemas.microsoft.com/office/drawing/2014/main" val="1164000705"/>
                  </a:ext>
                </a:extLst>
              </a:tr>
              <a:tr h="317639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37811732"/>
                  </a:ext>
                </a:extLst>
              </a:tr>
            </a:tbl>
          </a:graphicData>
        </a:graphic>
      </p:graphicFrame>
    </p:spTree>
    <p:extLst>
      <p:ext uri="{BB962C8B-B14F-4D97-AF65-F5344CB8AC3E}">
        <p14:creationId xmlns:p14="http://schemas.microsoft.com/office/powerpoint/2010/main" val="417643072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lip art rugby b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44186">
            <a:off x="405741" y="1523866"/>
            <a:ext cx="1327213" cy="10710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3" descr="C:\Users\u23889\AppData\Local\Microsoft\Windows\Temporary Internet Files\Content.IE5\RKBHL558\footballA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169" y="4802955"/>
            <a:ext cx="962939" cy="1155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9791" y="1930633"/>
            <a:ext cx="2198556" cy="584775"/>
          </a:xfrm>
          <a:prstGeom prst="rect">
            <a:avLst/>
          </a:prstGeom>
          <a:noFill/>
        </p:spPr>
        <p:txBody>
          <a:bodyPr wrap="square" rtlCol="0">
            <a:spAutoFit/>
          </a:bodyPr>
          <a:lstStyle/>
          <a:p>
            <a:r>
              <a:rPr lang="en-GB" sz="3200" b="1" dirty="0">
                <a:solidFill>
                  <a:srgbClr val="FF0000"/>
                </a:solidFill>
              </a:rPr>
              <a:t>Teamwork</a:t>
            </a:r>
          </a:p>
        </p:txBody>
      </p:sp>
      <p:sp>
        <p:nvSpPr>
          <p:cNvPr id="6" name="TextBox 5"/>
          <p:cNvSpPr txBox="1"/>
          <p:nvPr/>
        </p:nvSpPr>
        <p:spPr>
          <a:xfrm>
            <a:off x="5495808" y="1407413"/>
            <a:ext cx="2733113" cy="523220"/>
          </a:xfrm>
          <a:prstGeom prst="rect">
            <a:avLst/>
          </a:prstGeom>
          <a:noFill/>
        </p:spPr>
        <p:txBody>
          <a:bodyPr wrap="square" rtlCol="0">
            <a:spAutoFit/>
          </a:bodyPr>
          <a:lstStyle/>
          <a:p>
            <a:r>
              <a:rPr lang="en-GB" sz="2800" b="1" dirty="0">
                <a:solidFill>
                  <a:srgbClr val="7030A0"/>
                </a:solidFill>
              </a:rPr>
              <a:t>Communication </a:t>
            </a:r>
          </a:p>
        </p:txBody>
      </p:sp>
      <p:sp>
        <p:nvSpPr>
          <p:cNvPr id="7" name="TextBox 6"/>
          <p:cNvSpPr txBox="1"/>
          <p:nvPr/>
        </p:nvSpPr>
        <p:spPr>
          <a:xfrm>
            <a:off x="8352509" y="3921196"/>
            <a:ext cx="1984463" cy="523220"/>
          </a:xfrm>
          <a:prstGeom prst="rect">
            <a:avLst/>
          </a:prstGeom>
          <a:noFill/>
        </p:spPr>
        <p:txBody>
          <a:bodyPr wrap="square" rtlCol="0">
            <a:spAutoFit/>
          </a:bodyPr>
          <a:lstStyle/>
          <a:p>
            <a:r>
              <a:rPr lang="en-GB" sz="2800" b="1" dirty="0">
                <a:solidFill>
                  <a:schemeClr val="accent6"/>
                </a:solidFill>
              </a:rPr>
              <a:t>Leadership</a:t>
            </a:r>
          </a:p>
        </p:txBody>
      </p:sp>
      <p:sp>
        <p:nvSpPr>
          <p:cNvPr id="8" name="TextBox 7"/>
          <p:cNvSpPr txBox="1"/>
          <p:nvPr/>
        </p:nvSpPr>
        <p:spPr>
          <a:xfrm>
            <a:off x="6041078" y="3138455"/>
            <a:ext cx="2526030" cy="646331"/>
          </a:xfrm>
          <a:prstGeom prst="rect">
            <a:avLst/>
          </a:prstGeom>
          <a:noFill/>
        </p:spPr>
        <p:txBody>
          <a:bodyPr wrap="square" rtlCol="0">
            <a:spAutoFit/>
          </a:bodyPr>
          <a:lstStyle/>
          <a:p>
            <a:r>
              <a:rPr lang="en-GB" sz="2800" b="1" dirty="0">
                <a:solidFill>
                  <a:schemeClr val="accent2">
                    <a:lumMod val="75000"/>
                  </a:schemeClr>
                </a:solidFill>
              </a:rPr>
              <a:t>Confidence</a:t>
            </a:r>
            <a:r>
              <a:rPr lang="en-GB" sz="3600" b="1" dirty="0">
                <a:solidFill>
                  <a:schemeClr val="accent2">
                    <a:lumMod val="75000"/>
                  </a:schemeClr>
                </a:solidFill>
              </a:rPr>
              <a:t> </a:t>
            </a:r>
          </a:p>
        </p:txBody>
      </p:sp>
      <p:sp>
        <p:nvSpPr>
          <p:cNvPr id="9" name="TextBox 8"/>
          <p:cNvSpPr txBox="1"/>
          <p:nvPr/>
        </p:nvSpPr>
        <p:spPr>
          <a:xfrm>
            <a:off x="4265587" y="5481059"/>
            <a:ext cx="3329129" cy="954107"/>
          </a:xfrm>
          <a:prstGeom prst="rect">
            <a:avLst/>
          </a:prstGeom>
          <a:noFill/>
        </p:spPr>
        <p:txBody>
          <a:bodyPr wrap="square" rtlCol="0">
            <a:spAutoFit/>
          </a:bodyPr>
          <a:lstStyle/>
          <a:p>
            <a:pPr algn="ctr"/>
            <a:r>
              <a:rPr lang="en-GB" sz="2800" b="1" dirty="0">
                <a:solidFill>
                  <a:schemeClr val="accent1"/>
                </a:solidFill>
              </a:rPr>
              <a:t>Identifying Problems</a:t>
            </a:r>
          </a:p>
        </p:txBody>
      </p:sp>
      <p:sp>
        <p:nvSpPr>
          <p:cNvPr id="10" name="TextBox 9"/>
          <p:cNvSpPr txBox="1"/>
          <p:nvPr/>
        </p:nvSpPr>
        <p:spPr>
          <a:xfrm>
            <a:off x="10084933" y="1453579"/>
            <a:ext cx="1807439" cy="954107"/>
          </a:xfrm>
          <a:prstGeom prst="rect">
            <a:avLst/>
          </a:prstGeom>
          <a:noFill/>
        </p:spPr>
        <p:txBody>
          <a:bodyPr wrap="square" rtlCol="0">
            <a:spAutoFit/>
          </a:bodyPr>
          <a:lstStyle/>
          <a:p>
            <a:pPr algn="ctr"/>
            <a:r>
              <a:rPr lang="en-GB" sz="2800" b="1" dirty="0">
                <a:solidFill>
                  <a:srgbClr val="D60093"/>
                </a:solidFill>
              </a:rPr>
              <a:t>Solving  Problems</a:t>
            </a:r>
          </a:p>
        </p:txBody>
      </p:sp>
      <p:sp>
        <p:nvSpPr>
          <p:cNvPr id="11" name="TextBox 10"/>
          <p:cNvSpPr txBox="1"/>
          <p:nvPr/>
        </p:nvSpPr>
        <p:spPr>
          <a:xfrm>
            <a:off x="-80981" y="4742664"/>
            <a:ext cx="2483309" cy="954107"/>
          </a:xfrm>
          <a:prstGeom prst="rect">
            <a:avLst/>
          </a:prstGeom>
          <a:noFill/>
        </p:spPr>
        <p:txBody>
          <a:bodyPr wrap="square" rtlCol="0">
            <a:spAutoFit/>
          </a:bodyPr>
          <a:lstStyle/>
          <a:p>
            <a:pPr algn="ctr"/>
            <a:r>
              <a:rPr lang="en-GB" sz="2800" b="1" dirty="0">
                <a:solidFill>
                  <a:srgbClr val="008000"/>
                </a:solidFill>
              </a:rPr>
              <a:t>Decision Making </a:t>
            </a:r>
          </a:p>
        </p:txBody>
      </p:sp>
      <p:sp>
        <p:nvSpPr>
          <p:cNvPr id="12" name="TextBox 11"/>
          <p:cNvSpPr txBox="1"/>
          <p:nvPr/>
        </p:nvSpPr>
        <p:spPr>
          <a:xfrm>
            <a:off x="9158991" y="5057663"/>
            <a:ext cx="2526030" cy="523220"/>
          </a:xfrm>
          <a:prstGeom prst="rect">
            <a:avLst/>
          </a:prstGeom>
          <a:noFill/>
        </p:spPr>
        <p:txBody>
          <a:bodyPr wrap="square" rtlCol="0">
            <a:spAutoFit/>
          </a:bodyPr>
          <a:lstStyle/>
          <a:p>
            <a:r>
              <a:rPr lang="en-GB" sz="2800" b="1" dirty="0">
                <a:solidFill>
                  <a:srgbClr val="002060"/>
                </a:solidFill>
              </a:rPr>
              <a:t>Multitasking</a:t>
            </a:r>
            <a:r>
              <a:rPr lang="en-GB" sz="2800" b="1" dirty="0">
                <a:solidFill>
                  <a:schemeClr val="accent2">
                    <a:lumMod val="75000"/>
                  </a:schemeClr>
                </a:solidFill>
              </a:rPr>
              <a:t> </a:t>
            </a:r>
          </a:p>
        </p:txBody>
      </p:sp>
      <p:pic>
        <p:nvPicPr>
          <p:cNvPr id="13" name="Picture 2" descr="C:\Users\u23889\AppData\Local\Microsoft\Windows\Temporary Internet Files\Content.IE5\GP43D0YZ\tuba[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6198" y="2638777"/>
            <a:ext cx="897827" cy="19941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u23889\AppData\Local\Microsoft\Windows\Temporary Internet Files\Content.IE5\8WT5WRDR\German,_maple_Violi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4300" y="1259215"/>
            <a:ext cx="1211513" cy="17650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u23889\AppData\Local\Microsoft\Windows\Temporary Internet Files\Content.IE5\RKBHL558\17480-illustration-of-a-painting-on-an-easel-pv[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6486" y="3697963"/>
            <a:ext cx="820422" cy="2284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See the source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755" t="1" r="22954" b="-8509"/>
          <a:stretch/>
        </p:blipFill>
        <p:spPr bwMode="auto">
          <a:xfrm>
            <a:off x="10582503" y="3163617"/>
            <a:ext cx="1161922" cy="155010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43317" y="558090"/>
            <a:ext cx="5286835"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TRANSFERABLE SKILLS</a:t>
            </a:r>
          </a:p>
        </p:txBody>
      </p:sp>
    </p:spTree>
    <p:extLst>
      <p:ext uri="{BB962C8B-B14F-4D97-AF65-F5344CB8AC3E}">
        <p14:creationId xmlns:p14="http://schemas.microsoft.com/office/powerpoint/2010/main" val="52784214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3318" y="558090"/>
            <a:ext cx="2315035"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EXAMPLE</a:t>
            </a:r>
          </a:p>
        </p:txBody>
      </p:sp>
      <p:graphicFrame>
        <p:nvGraphicFramePr>
          <p:cNvPr id="4" name="Table 3"/>
          <p:cNvGraphicFramePr>
            <a:graphicFrameLocks noGrp="1"/>
          </p:cNvGraphicFramePr>
          <p:nvPr>
            <p:extLst>
              <p:ext uri="{D42A27DB-BD31-4B8C-83A1-F6EECF244321}">
                <p14:modId xmlns:p14="http://schemas.microsoft.com/office/powerpoint/2010/main" val="3189439895"/>
              </p:ext>
            </p:extLst>
          </p:nvPr>
        </p:nvGraphicFramePr>
        <p:xfrm>
          <a:off x="242047" y="1540655"/>
          <a:ext cx="11698942" cy="3999356"/>
        </p:xfrm>
        <a:graphic>
          <a:graphicData uri="http://schemas.openxmlformats.org/drawingml/2006/table">
            <a:tbl>
              <a:tblPr firstRow="1" bandRow="1">
                <a:tableStyleId>{00A15C55-8517-42AA-B614-E9B94910E393}</a:tableStyleId>
              </a:tblPr>
              <a:tblGrid>
                <a:gridCol w="2292434">
                  <a:extLst>
                    <a:ext uri="{9D8B030D-6E8A-4147-A177-3AD203B41FA5}">
                      <a16:colId xmlns:a16="http://schemas.microsoft.com/office/drawing/2014/main" val="1207684248"/>
                    </a:ext>
                  </a:extLst>
                </a:gridCol>
                <a:gridCol w="2351627">
                  <a:extLst>
                    <a:ext uri="{9D8B030D-6E8A-4147-A177-3AD203B41FA5}">
                      <a16:colId xmlns:a16="http://schemas.microsoft.com/office/drawing/2014/main" val="492250773"/>
                    </a:ext>
                  </a:extLst>
                </a:gridCol>
                <a:gridCol w="2351627">
                  <a:extLst>
                    <a:ext uri="{9D8B030D-6E8A-4147-A177-3AD203B41FA5}">
                      <a16:colId xmlns:a16="http://schemas.microsoft.com/office/drawing/2014/main" val="3358545808"/>
                    </a:ext>
                  </a:extLst>
                </a:gridCol>
                <a:gridCol w="2351627">
                  <a:extLst>
                    <a:ext uri="{9D8B030D-6E8A-4147-A177-3AD203B41FA5}">
                      <a16:colId xmlns:a16="http://schemas.microsoft.com/office/drawing/2014/main" val="3230095379"/>
                    </a:ext>
                  </a:extLst>
                </a:gridCol>
                <a:gridCol w="2351627">
                  <a:extLst>
                    <a:ext uri="{9D8B030D-6E8A-4147-A177-3AD203B41FA5}">
                      <a16:colId xmlns:a16="http://schemas.microsoft.com/office/drawing/2014/main" val="4046974167"/>
                    </a:ext>
                  </a:extLst>
                </a:gridCol>
              </a:tblGrid>
              <a:tr h="799642">
                <a:tc>
                  <a:txBody>
                    <a:bodyPr/>
                    <a:lstStyle/>
                    <a:p>
                      <a:pPr algn="ctr"/>
                      <a:r>
                        <a:rPr lang="en-GB" sz="2400" dirty="0"/>
                        <a:t>Knowledge and skills</a:t>
                      </a:r>
                    </a:p>
                  </a:txBody>
                  <a:tcPr anchor="ctr"/>
                </a:tc>
                <a:tc>
                  <a:txBody>
                    <a:bodyPr/>
                    <a:lstStyle/>
                    <a:p>
                      <a:pPr algn="ctr"/>
                      <a:r>
                        <a:rPr lang="en-GB" sz="2400" dirty="0"/>
                        <a:t>Personal attributes</a:t>
                      </a:r>
                    </a:p>
                  </a:txBody>
                  <a:tcPr anchor="ctr"/>
                </a:tc>
                <a:tc>
                  <a:txBody>
                    <a:bodyPr/>
                    <a:lstStyle/>
                    <a:p>
                      <a:pPr algn="ctr"/>
                      <a:r>
                        <a:rPr lang="en-GB" sz="2400" dirty="0"/>
                        <a:t>Work experience</a:t>
                      </a:r>
                    </a:p>
                  </a:txBody>
                  <a:tcPr anchor="ctr"/>
                </a:tc>
                <a:tc>
                  <a:txBody>
                    <a:bodyPr/>
                    <a:lstStyle/>
                    <a:p>
                      <a:pPr algn="ctr"/>
                      <a:r>
                        <a:rPr lang="en-GB" sz="2400" dirty="0"/>
                        <a:t>Qualifications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Extra-curricular</a:t>
                      </a:r>
                    </a:p>
                  </a:txBody>
                  <a:tcPr anchor="ctr"/>
                </a:tc>
                <a:extLst>
                  <a:ext uri="{0D108BD9-81ED-4DB2-BD59-A6C34878D82A}">
                    <a16:rowId xmlns:a16="http://schemas.microsoft.com/office/drawing/2014/main" val="1164000705"/>
                  </a:ext>
                </a:extLst>
              </a:tr>
              <a:tr h="3176396">
                <a:tc>
                  <a:txBody>
                    <a:bodyPr/>
                    <a:lstStyle/>
                    <a:p>
                      <a:pPr marL="285750" indent="-285750">
                        <a:buFont typeface="Arial" panose="020B0604020202020204" pitchFamily="34" charset="0"/>
                        <a:buChar char="•"/>
                      </a:pPr>
                      <a:r>
                        <a:rPr lang="en-GB" dirty="0"/>
                        <a:t>Teamwork</a:t>
                      </a:r>
                    </a:p>
                    <a:p>
                      <a:pPr marL="285750" indent="-285750">
                        <a:buFont typeface="Arial" panose="020B0604020202020204" pitchFamily="34" charset="0"/>
                        <a:buChar char="•"/>
                      </a:pPr>
                      <a:r>
                        <a:rPr lang="en-GB" dirty="0"/>
                        <a:t>Leadership</a:t>
                      </a:r>
                    </a:p>
                    <a:p>
                      <a:pPr marL="285750" indent="-285750">
                        <a:buFont typeface="Arial" panose="020B0604020202020204" pitchFamily="34" charset="0"/>
                        <a:buChar char="•"/>
                      </a:pPr>
                      <a:r>
                        <a:rPr lang="en-GB" dirty="0"/>
                        <a:t>Good</a:t>
                      </a:r>
                      <a:r>
                        <a:rPr lang="en-GB" baseline="0" dirty="0"/>
                        <a:t> at problem solving</a:t>
                      </a:r>
                    </a:p>
                    <a:p>
                      <a:pPr marL="285750" indent="-285750">
                        <a:buFont typeface="Arial" panose="020B0604020202020204" pitchFamily="34" charset="0"/>
                        <a:buChar char="•"/>
                      </a:pPr>
                      <a:r>
                        <a:rPr lang="en-GB" baseline="0" dirty="0"/>
                        <a:t>Planning sessions</a:t>
                      </a:r>
                    </a:p>
                    <a:p>
                      <a:pPr marL="285750" indent="-285750">
                        <a:buFont typeface="Arial" panose="020B0604020202020204" pitchFamily="34" charset="0"/>
                        <a:buChar char="•"/>
                      </a:pPr>
                      <a:r>
                        <a:rPr lang="en-GB" baseline="0" dirty="0"/>
                        <a:t>Good knowledge of football and basketball</a:t>
                      </a:r>
                    </a:p>
                  </a:txBody>
                  <a:tcPr/>
                </a:tc>
                <a:tc>
                  <a:txBody>
                    <a:bodyPr/>
                    <a:lstStyle/>
                    <a:p>
                      <a:pPr marL="285750" indent="-285750">
                        <a:buFont typeface="Arial" panose="020B0604020202020204" pitchFamily="34" charset="0"/>
                        <a:buChar char="•"/>
                      </a:pPr>
                      <a:r>
                        <a:rPr lang="en-GB" dirty="0"/>
                        <a:t>Honest</a:t>
                      </a:r>
                    </a:p>
                    <a:p>
                      <a:pPr marL="285750" indent="-285750">
                        <a:buFont typeface="Arial" panose="020B0604020202020204" pitchFamily="34" charset="0"/>
                        <a:buChar char="•"/>
                      </a:pPr>
                      <a:r>
                        <a:rPr lang="en-GB" dirty="0"/>
                        <a:t>Caring</a:t>
                      </a:r>
                    </a:p>
                    <a:p>
                      <a:pPr marL="285750" indent="-285750">
                        <a:buFont typeface="Arial" panose="020B0604020202020204" pitchFamily="34" charset="0"/>
                        <a:buChar char="•"/>
                      </a:pPr>
                      <a:r>
                        <a:rPr lang="en-GB" dirty="0"/>
                        <a:t>Hard-working</a:t>
                      </a:r>
                    </a:p>
                    <a:p>
                      <a:pPr marL="285750" indent="-285750">
                        <a:buFont typeface="Arial" panose="020B0604020202020204" pitchFamily="34" charset="0"/>
                        <a:buChar char="•"/>
                      </a:pPr>
                      <a:r>
                        <a:rPr lang="en-GB" dirty="0"/>
                        <a:t>Patient</a:t>
                      </a:r>
                    </a:p>
                    <a:p>
                      <a:pPr marL="285750" indent="-285750">
                        <a:buFont typeface="Arial" panose="020B0604020202020204" pitchFamily="34" charset="0"/>
                        <a:buChar char="•"/>
                      </a:pPr>
                      <a:r>
                        <a:rPr lang="en-GB" dirty="0"/>
                        <a:t>Compassionate</a:t>
                      </a:r>
                    </a:p>
                  </a:txBody>
                  <a:tcPr/>
                </a:tc>
                <a:tc>
                  <a:txBody>
                    <a:bodyPr/>
                    <a:lstStyle/>
                    <a:p>
                      <a:pPr marL="171450" indent="-171450">
                        <a:buFont typeface="Arial" panose="020B0604020202020204" pitchFamily="34" charset="0"/>
                        <a:buChar char="•"/>
                      </a:pPr>
                      <a:r>
                        <a:rPr lang="en-GB" sz="1800" baseline="0" dirty="0"/>
                        <a:t>Volunteering to help train the under 10s at a local football team every Saturday morning</a:t>
                      </a:r>
                    </a:p>
                    <a:p>
                      <a:pPr marL="171450" indent="-171450">
                        <a:buFont typeface="Arial" panose="020B0604020202020204" pitchFamily="34" charset="0"/>
                        <a:buChar char="•"/>
                      </a:pPr>
                      <a:r>
                        <a:rPr lang="en-GB" sz="1800" baseline="0" dirty="0"/>
                        <a:t>Year 10 work experience at a local garage</a:t>
                      </a:r>
                      <a:endParaRPr lang="en-GB" sz="1800" dirty="0"/>
                    </a:p>
                  </a:txBody>
                  <a:tcPr/>
                </a:tc>
                <a:tc>
                  <a:txBody>
                    <a:bodyPr/>
                    <a:lstStyle/>
                    <a:p>
                      <a:r>
                        <a:rPr lang="en-GB" sz="1800" dirty="0"/>
                        <a:t>GCSEs</a:t>
                      </a:r>
                      <a:r>
                        <a:rPr lang="en-GB" sz="1800" baseline="0" dirty="0"/>
                        <a:t> in English (4), Maths (5), Science (5), PE (6), History (4) and Food Technology (5)</a:t>
                      </a:r>
                      <a:endParaRPr lang="en-GB" sz="1800" dirty="0"/>
                    </a:p>
                    <a:p>
                      <a:endParaRPr lang="en-GB" sz="1800" dirty="0"/>
                    </a:p>
                    <a:p>
                      <a:r>
                        <a:rPr lang="en-GB" sz="1800" dirty="0"/>
                        <a:t>Predicted grades:</a:t>
                      </a:r>
                      <a:r>
                        <a:rPr lang="en-GB" sz="1800" baseline="0" dirty="0"/>
                        <a:t> </a:t>
                      </a:r>
                      <a:r>
                        <a:rPr lang="en-GB" sz="1800" dirty="0"/>
                        <a:t>Merit</a:t>
                      </a:r>
                      <a:r>
                        <a:rPr lang="en-GB" sz="1800" baseline="0" dirty="0"/>
                        <a:t> in BTEC Sport, B in A Level Biology and C in A Level Business Studies</a:t>
                      </a:r>
                    </a:p>
                  </a:txBody>
                  <a:tcPr/>
                </a:tc>
                <a:tc>
                  <a:txBody>
                    <a:bodyPr/>
                    <a:lstStyle/>
                    <a:p>
                      <a:pPr marL="285750" indent="-285750">
                        <a:buFont typeface="Arial" panose="020B0604020202020204" pitchFamily="34" charset="0"/>
                        <a:buChar char="•"/>
                      </a:pPr>
                      <a:r>
                        <a:rPr lang="en-GB" dirty="0"/>
                        <a:t>Part</a:t>
                      </a:r>
                      <a:r>
                        <a:rPr lang="en-GB" baseline="0" dirty="0"/>
                        <a:t> of local football team</a:t>
                      </a:r>
                    </a:p>
                    <a:p>
                      <a:pPr marL="285750" indent="-285750">
                        <a:buFont typeface="Arial" panose="020B0604020202020204" pitchFamily="34" charset="0"/>
                        <a:buChar char="•"/>
                      </a:pPr>
                      <a:r>
                        <a:rPr lang="en-GB" baseline="0" dirty="0"/>
                        <a:t>Play for school basketball and football teams</a:t>
                      </a:r>
                      <a:endParaRPr lang="en-GB" dirty="0"/>
                    </a:p>
                  </a:txBody>
                  <a:tcPr/>
                </a:tc>
                <a:extLst>
                  <a:ext uri="{0D108BD9-81ED-4DB2-BD59-A6C34878D82A}">
                    <a16:rowId xmlns:a16="http://schemas.microsoft.com/office/drawing/2014/main" val="3837811732"/>
                  </a:ext>
                </a:extLst>
              </a:tr>
            </a:tbl>
          </a:graphicData>
        </a:graphic>
      </p:graphicFrame>
    </p:spTree>
    <p:extLst>
      <p:ext uri="{BB962C8B-B14F-4D97-AF65-F5344CB8AC3E}">
        <p14:creationId xmlns:p14="http://schemas.microsoft.com/office/powerpoint/2010/main" val="137251240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79" y="622184"/>
            <a:ext cx="4203885" cy="685106"/>
          </a:xfrm>
          <a:prstGeom prst="rect">
            <a:avLst/>
          </a:prstGeom>
          <a:solidFill>
            <a:srgbClr val="1E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GETTING THE JOB</a:t>
            </a:r>
          </a:p>
        </p:txBody>
      </p:sp>
      <p:sp>
        <p:nvSpPr>
          <p:cNvPr id="2" name="TextBox 1"/>
          <p:cNvSpPr txBox="1"/>
          <p:nvPr/>
        </p:nvSpPr>
        <p:spPr>
          <a:xfrm>
            <a:off x="1220538" y="1600504"/>
            <a:ext cx="9012523" cy="4401205"/>
          </a:xfrm>
          <a:prstGeom prst="rect">
            <a:avLst/>
          </a:prstGeom>
          <a:noFill/>
        </p:spPr>
        <p:txBody>
          <a:bodyPr wrap="square" rtlCol="0">
            <a:spAutoFit/>
          </a:bodyPr>
          <a:lstStyle/>
          <a:p>
            <a:pPr algn="ctr"/>
            <a:r>
              <a:rPr lang="en-GB" sz="2800" dirty="0"/>
              <a:t>For this activity, you will be competing with each other for a job. There are only </a:t>
            </a:r>
            <a:r>
              <a:rPr lang="en-GB" sz="2800" b="1" dirty="0"/>
              <a:t>3 jobs </a:t>
            </a:r>
            <a:r>
              <a:rPr lang="en-GB" sz="2800" dirty="0"/>
              <a:t>available at the end.</a:t>
            </a:r>
          </a:p>
          <a:p>
            <a:pPr algn="ctr"/>
            <a:endParaRPr lang="en-GB" sz="2800" dirty="0"/>
          </a:p>
          <a:p>
            <a:pPr algn="ctr"/>
            <a:r>
              <a:rPr lang="en-GB" sz="2800" dirty="0"/>
              <a:t>You need to try and create the best CV you can from the options on the next slides.</a:t>
            </a:r>
          </a:p>
          <a:p>
            <a:pPr algn="ctr"/>
            <a:endParaRPr lang="en-GB" sz="2800" dirty="0"/>
          </a:p>
          <a:p>
            <a:pPr algn="ctr"/>
            <a:r>
              <a:rPr lang="en-GB" sz="2800" dirty="0"/>
              <a:t>Chose </a:t>
            </a:r>
            <a:r>
              <a:rPr lang="en-GB" sz="2800" b="1" u="sng" dirty="0">
                <a:solidFill>
                  <a:srgbClr val="FF0000"/>
                </a:solidFill>
              </a:rPr>
              <a:t>ONE</a:t>
            </a:r>
            <a:r>
              <a:rPr lang="en-GB" sz="2800" dirty="0"/>
              <a:t> option from each of the CV sections.</a:t>
            </a:r>
          </a:p>
          <a:p>
            <a:pPr algn="ctr"/>
            <a:endParaRPr lang="en-GB" sz="2800" dirty="0"/>
          </a:p>
          <a:p>
            <a:pPr algn="ctr"/>
            <a:r>
              <a:rPr lang="en-GB" sz="2800" dirty="0"/>
              <a:t>Pick carefully as you only have </a:t>
            </a:r>
            <a:r>
              <a:rPr lang="en-GB" sz="2800" b="1" dirty="0"/>
              <a:t>one chance </a:t>
            </a:r>
            <a:r>
              <a:rPr lang="en-GB" sz="2800" dirty="0"/>
              <a:t>to create the perfect CV for this job!</a:t>
            </a:r>
          </a:p>
        </p:txBody>
      </p:sp>
    </p:spTree>
    <p:extLst>
      <p:ext uri="{BB962C8B-B14F-4D97-AF65-F5344CB8AC3E}">
        <p14:creationId xmlns:p14="http://schemas.microsoft.com/office/powerpoint/2010/main" val="3520122616"/>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79" y="622184"/>
            <a:ext cx="29273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CHARACTER</a:t>
            </a:r>
          </a:p>
        </p:txBody>
      </p:sp>
      <p:pic>
        <p:nvPicPr>
          <p:cNvPr id="6" name="Picture 5"/>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8422" t="30963" r="38577" b="22238"/>
          <a:stretch/>
        </p:blipFill>
        <p:spPr bwMode="auto">
          <a:xfrm>
            <a:off x="195511" y="1506917"/>
            <a:ext cx="2816747" cy="305249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1878" t="35981" r="40306" b="24528"/>
          <a:stretch/>
        </p:blipFill>
        <p:spPr bwMode="auto">
          <a:xfrm>
            <a:off x="9863470" y="3146093"/>
            <a:ext cx="2328530" cy="3262688"/>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3741" t="37109" r="40438" b="22001"/>
          <a:stretch/>
        </p:blipFill>
        <p:spPr bwMode="auto">
          <a:xfrm flipH="1">
            <a:off x="3372001" y="3230171"/>
            <a:ext cx="2573215" cy="3462307"/>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7359" t="32855" r="35919" b="21528"/>
          <a:stretch/>
        </p:blipFill>
        <p:spPr bwMode="auto">
          <a:xfrm flipH="1">
            <a:off x="5449292" y="1285640"/>
            <a:ext cx="3773535" cy="3491797"/>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442782" y="4761112"/>
            <a:ext cx="2322203" cy="18493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Renee</a:t>
            </a:r>
          </a:p>
          <a:p>
            <a:pPr algn="ctr"/>
            <a:r>
              <a:rPr lang="en-GB" sz="2400" b="1" dirty="0"/>
              <a:t>21 years old</a:t>
            </a:r>
          </a:p>
        </p:txBody>
      </p:sp>
      <p:sp>
        <p:nvSpPr>
          <p:cNvPr id="16" name="Rounded Rectangle 15"/>
          <p:cNvSpPr/>
          <p:nvPr/>
        </p:nvSpPr>
        <p:spPr>
          <a:xfrm>
            <a:off x="3602415" y="1182164"/>
            <a:ext cx="2322203" cy="184937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Henna</a:t>
            </a:r>
          </a:p>
          <a:p>
            <a:pPr algn="ctr"/>
            <a:r>
              <a:rPr lang="en-GB" sz="2400" b="1" dirty="0"/>
              <a:t>24 years old</a:t>
            </a:r>
          </a:p>
        </p:txBody>
      </p:sp>
      <p:sp>
        <p:nvSpPr>
          <p:cNvPr id="17" name="Rounded Rectangle 16"/>
          <p:cNvSpPr/>
          <p:nvPr/>
        </p:nvSpPr>
        <p:spPr>
          <a:xfrm>
            <a:off x="6422920" y="4761112"/>
            <a:ext cx="2322203" cy="184937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Rikki</a:t>
            </a:r>
          </a:p>
          <a:p>
            <a:pPr algn="ctr"/>
            <a:r>
              <a:rPr lang="en-GB" sz="2400" b="1" dirty="0"/>
              <a:t>26 years old</a:t>
            </a:r>
          </a:p>
        </p:txBody>
      </p:sp>
      <p:sp>
        <p:nvSpPr>
          <p:cNvPr id="18" name="Rounded Rectangle 17"/>
          <p:cNvSpPr/>
          <p:nvPr/>
        </p:nvSpPr>
        <p:spPr>
          <a:xfrm>
            <a:off x="9337658" y="1182164"/>
            <a:ext cx="2322203" cy="18493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Tom</a:t>
            </a:r>
          </a:p>
          <a:p>
            <a:pPr algn="ctr"/>
            <a:r>
              <a:rPr lang="en-GB" sz="2400" b="1" dirty="0"/>
              <a:t>29 years old</a:t>
            </a:r>
          </a:p>
        </p:txBody>
      </p:sp>
    </p:spTree>
    <p:extLst>
      <p:ext uri="{BB962C8B-B14F-4D97-AF65-F5344CB8AC3E}">
        <p14:creationId xmlns:p14="http://schemas.microsoft.com/office/powerpoint/2010/main" val="324593610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0DC6B43E-B0C6-4049-A213-2205F4E1FDED}"/>
              </a:ext>
            </a:extLst>
          </p:cNvPr>
          <p:cNvSpPr/>
          <p:nvPr/>
        </p:nvSpPr>
        <p:spPr>
          <a:xfrm>
            <a:off x="838200" y="1740848"/>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39" name="Rectangle 38" descr="Blog">
            <a:extLst>
              <a:ext uri="{FF2B5EF4-FFF2-40B4-BE49-F238E27FC236}">
                <a16:creationId xmlns:a16="http://schemas.microsoft.com/office/drawing/2014/main" id="{D8574A66-572E-4CF7-85DC-B3712341A4CE}"/>
              </a:ext>
            </a:extLst>
          </p:cNvPr>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1" name="Rounded Rectangle 8">
            <a:extLst>
              <a:ext uri="{FF2B5EF4-FFF2-40B4-BE49-F238E27FC236}">
                <a16:creationId xmlns:a16="http://schemas.microsoft.com/office/drawing/2014/main" id="{8298663E-AEDE-49D0-BCE7-8854F8C29FBE}"/>
              </a:ext>
            </a:extLst>
          </p:cNvPr>
          <p:cNvSpPr/>
          <p:nvPr/>
        </p:nvSpPr>
        <p:spPr>
          <a:xfrm>
            <a:off x="838200" y="3177761"/>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43" name="Rectangle 42" descr="Blog">
            <a:extLst>
              <a:ext uri="{FF2B5EF4-FFF2-40B4-BE49-F238E27FC236}">
                <a16:creationId xmlns:a16="http://schemas.microsoft.com/office/drawing/2014/main" id="{1980D473-5F76-4D95-880D-21B5EFE9FA6A}"/>
              </a:ext>
            </a:extLst>
          </p:cNvPr>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5" name="Rounded Rectangle 13">
            <a:extLst>
              <a:ext uri="{FF2B5EF4-FFF2-40B4-BE49-F238E27FC236}">
                <a16:creationId xmlns:a16="http://schemas.microsoft.com/office/drawing/2014/main" id="{8CA610B0-74AB-4EB0-BDD3-31A63AD8F532}"/>
              </a:ext>
            </a:extLst>
          </p:cNvPr>
          <p:cNvSpPr/>
          <p:nvPr/>
        </p:nvSpPr>
        <p:spPr>
          <a:xfrm>
            <a:off x="838200" y="4647334"/>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47" name="Rectangle 46" descr="Blog">
            <a:extLst>
              <a:ext uri="{FF2B5EF4-FFF2-40B4-BE49-F238E27FC236}">
                <a16:creationId xmlns:a16="http://schemas.microsoft.com/office/drawing/2014/main" id="{8A2B973E-AA59-4D3C-A429-638CC8925BD3}"/>
              </a:ext>
            </a:extLst>
          </p:cNvPr>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Rectangle 3"/>
          <p:cNvSpPr/>
          <p:nvPr/>
        </p:nvSpPr>
        <p:spPr>
          <a:xfrm>
            <a:off x="501679" y="622184"/>
            <a:ext cx="3357627"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LAST SESSION</a:t>
            </a:r>
          </a:p>
        </p:txBody>
      </p:sp>
      <p:grpSp>
        <p:nvGrpSpPr>
          <p:cNvPr id="28" name="Group 27">
            <a:extLst>
              <a:ext uri="{FF2B5EF4-FFF2-40B4-BE49-F238E27FC236}">
                <a16:creationId xmlns:a16="http://schemas.microsoft.com/office/drawing/2014/main" id="{5483234B-C24F-4D52-85D5-7E5728B35CA9}"/>
              </a:ext>
            </a:extLst>
          </p:cNvPr>
          <p:cNvGrpSpPr/>
          <p:nvPr/>
        </p:nvGrpSpPr>
        <p:grpSpPr>
          <a:xfrm>
            <a:off x="2079171" y="1740848"/>
            <a:ext cx="9165772" cy="1110701"/>
            <a:chOff x="2079171" y="1740848"/>
            <a:chExt cx="9232739" cy="1110701"/>
          </a:xfrm>
        </p:grpSpPr>
        <p:sp>
          <p:nvSpPr>
            <p:cNvPr id="35" name="Rectangle 34">
              <a:extLst>
                <a:ext uri="{FF2B5EF4-FFF2-40B4-BE49-F238E27FC236}">
                  <a16:creationId xmlns:a16="http://schemas.microsoft.com/office/drawing/2014/main" id="{9469F72C-8A12-4A2D-9C55-5DE9421728A6}"/>
                </a:ext>
              </a:extLst>
            </p:cNvPr>
            <p:cNvSpPr/>
            <p:nvPr/>
          </p:nvSpPr>
          <p:spPr>
            <a:xfrm>
              <a:off x="2079171" y="1740848"/>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36" name="Rectangle 35">
              <a:extLst>
                <a:ext uri="{FF2B5EF4-FFF2-40B4-BE49-F238E27FC236}">
                  <a16:creationId xmlns:a16="http://schemas.microsoft.com/office/drawing/2014/main" id="{CD17DF3B-4F68-4ACF-90A7-7EB2FC9A259D}"/>
                </a:ext>
              </a:extLst>
            </p:cNvPr>
            <p:cNvSpPr/>
            <p:nvPr/>
          </p:nvSpPr>
          <p:spPr>
            <a:xfrm>
              <a:off x="2079171" y="1740848"/>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defPPr>
                <a:defRPr lang="en-US"/>
              </a:defPPr>
              <a:lvl1pPr marL="0" algn="l" defTabSz="914400" rtl="0" eaLnBrk="1" latinLnBrk="0" hangingPunct="1">
                <a:defRPr sz="1800" kern="1200">
                  <a:solidFill>
                    <a:schemeClr val="bg1">
                      <a:hueOff val="0"/>
                      <a:satOff val="0"/>
                      <a:lumOff val="0"/>
                      <a:alphaOff val="0"/>
                    </a:schemeClr>
                  </a:solidFill>
                  <a:latin typeface="+mn-lt"/>
                  <a:ea typeface="+mn-ea"/>
                  <a:cs typeface="+mn-cs"/>
                </a:defRPr>
              </a:lvl1pPr>
              <a:lvl2pPr marL="457200" algn="l" defTabSz="914400" rtl="0" eaLnBrk="1" latinLnBrk="0" hangingPunct="1">
                <a:defRPr sz="1800" kern="1200">
                  <a:solidFill>
                    <a:schemeClr val="bg1">
                      <a:hueOff val="0"/>
                      <a:satOff val="0"/>
                      <a:lumOff val="0"/>
                      <a:alphaOff val="0"/>
                    </a:schemeClr>
                  </a:solidFill>
                  <a:latin typeface="+mn-lt"/>
                  <a:ea typeface="+mn-ea"/>
                  <a:cs typeface="+mn-cs"/>
                </a:defRPr>
              </a:lvl2pPr>
              <a:lvl3pPr marL="914400" algn="l" defTabSz="914400" rtl="0" eaLnBrk="1" latinLnBrk="0" hangingPunct="1">
                <a:defRPr sz="1800" kern="1200">
                  <a:solidFill>
                    <a:schemeClr val="bg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bg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bg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bg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bg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bg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bg1">
                      <a:hueOff val="0"/>
                      <a:satOff val="0"/>
                      <a:lumOff val="0"/>
                      <a:alphaOff val="0"/>
                    </a:schemeClr>
                  </a:solidFill>
                  <a:latin typeface="+mn-lt"/>
                  <a:ea typeface="+mn-ea"/>
                  <a:cs typeface="+mn-cs"/>
                </a:defRPr>
              </a:lvl9pPr>
            </a:lstStyle>
            <a:p>
              <a:pPr lvl="0" algn="l"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the importance of your GCSEs</a:t>
              </a:r>
              <a:r>
                <a:rPr lang="en-US" sz="2400" b="1" kern="1200" dirty="0">
                  <a:solidFill>
                    <a:schemeClr val="bg1"/>
                  </a:solidFill>
                </a:rPr>
                <a:t>.</a:t>
              </a:r>
            </a:p>
          </p:txBody>
        </p:sp>
      </p:grpSp>
      <p:grpSp>
        <p:nvGrpSpPr>
          <p:cNvPr id="29" name="Group 28">
            <a:extLst>
              <a:ext uri="{FF2B5EF4-FFF2-40B4-BE49-F238E27FC236}">
                <a16:creationId xmlns:a16="http://schemas.microsoft.com/office/drawing/2014/main" id="{50EA7A2A-7016-4B17-A0F8-40238E37FA5A}"/>
              </a:ext>
            </a:extLst>
          </p:cNvPr>
          <p:cNvGrpSpPr/>
          <p:nvPr/>
        </p:nvGrpSpPr>
        <p:grpSpPr>
          <a:xfrm>
            <a:off x="2079171" y="3177761"/>
            <a:ext cx="9165772" cy="1110701"/>
            <a:chOff x="2079171" y="3177761"/>
            <a:chExt cx="9232739" cy="1110701"/>
          </a:xfrm>
        </p:grpSpPr>
        <p:sp>
          <p:nvSpPr>
            <p:cNvPr id="33" name="Rectangle 32">
              <a:extLst>
                <a:ext uri="{FF2B5EF4-FFF2-40B4-BE49-F238E27FC236}">
                  <a16:creationId xmlns:a16="http://schemas.microsoft.com/office/drawing/2014/main" id="{889C301A-39E7-457E-8C29-4807298C4E6E}"/>
                </a:ext>
              </a:extLst>
            </p:cNvPr>
            <p:cNvSpPr/>
            <p:nvPr/>
          </p:nvSpPr>
          <p:spPr>
            <a:xfrm>
              <a:off x="2079171" y="3177761"/>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34" name="Rectangle 33">
              <a:extLst>
                <a:ext uri="{FF2B5EF4-FFF2-40B4-BE49-F238E27FC236}">
                  <a16:creationId xmlns:a16="http://schemas.microsoft.com/office/drawing/2014/main" id="{A41A0AE6-37AF-445F-98F3-58A4CF4D5442}"/>
                </a:ext>
              </a:extLst>
            </p:cNvPr>
            <p:cNvSpPr/>
            <p:nvPr/>
          </p:nvSpPr>
          <p:spPr>
            <a:xfrm>
              <a:off x="2079171" y="3177761"/>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defPPr>
                <a:defRPr lang="en-US"/>
              </a:defPPr>
              <a:lvl1pPr marL="0" algn="l" defTabSz="914400" rtl="0" eaLnBrk="1" latinLnBrk="0" hangingPunct="1">
                <a:defRPr sz="1800" kern="1200">
                  <a:solidFill>
                    <a:schemeClr val="bg1">
                      <a:hueOff val="0"/>
                      <a:satOff val="0"/>
                      <a:lumOff val="0"/>
                      <a:alphaOff val="0"/>
                    </a:schemeClr>
                  </a:solidFill>
                  <a:latin typeface="+mn-lt"/>
                  <a:ea typeface="+mn-ea"/>
                  <a:cs typeface="+mn-cs"/>
                </a:defRPr>
              </a:lvl1pPr>
              <a:lvl2pPr marL="457200" algn="l" defTabSz="914400" rtl="0" eaLnBrk="1" latinLnBrk="0" hangingPunct="1">
                <a:defRPr sz="1800" kern="1200">
                  <a:solidFill>
                    <a:schemeClr val="bg1">
                      <a:hueOff val="0"/>
                      <a:satOff val="0"/>
                      <a:lumOff val="0"/>
                      <a:alphaOff val="0"/>
                    </a:schemeClr>
                  </a:solidFill>
                  <a:latin typeface="+mn-lt"/>
                  <a:ea typeface="+mn-ea"/>
                  <a:cs typeface="+mn-cs"/>
                </a:defRPr>
              </a:lvl2pPr>
              <a:lvl3pPr marL="914400" algn="l" defTabSz="914400" rtl="0" eaLnBrk="1" latinLnBrk="0" hangingPunct="1">
                <a:defRPr sz="1800" kern="1200">
                  <a:solidFill>
                    <a:schemeClr val="bg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bg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bg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bg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bg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bg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bg1">
                      <a:hueOff val="0"/>
                      <a:satOff val="0"/>
                      <a:lumOff val="0"/>
                      <a:alphaOff val="0"/>
                    </a:schemeClr>
                  </a:solidFill>
                  <a:latin typeface="+mn-lt"/>
                  <a:ea typeface="+mn-ea"/>
                  <a:cs typeface="+mn-cs"/>
                </a:defRPr>
              </a:lvl9pPr>
            </a:lstStyle>
            <a:p>
              <a:pPr lvl="0" algn="l"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your options after year 11. </a:t>
              </a:r>
              <a:endParaRPr lang="en-US" sz="2400" kern="1200" dirty="0">
                <a:solidFill>
                  <a:schemeClr val="bg1"/>
                </a:solidFill>
              </a:endParaRPr>
            </a:p>
          </p:txBody>
        </p:sp>
      </p:grpSp>
      <p:grpSp>
        <p:nvGrpSpPr>
          <p:cNvPr id="30" name="Group 29">
            <a:extLst>
              <a:ext uri="{FF2B5EF4-FFF2-40B4-BE49-F238E27FC236}">
                <a16:creationId xmlns:a16="http://schemas.microsoft.com/office/drawing/2014/main" id="{4A8DF00B-23B6-4914-8637-2BC0B4D57EF4}"/>
              </a:ext>
            </a:extLst>
          </p:cNvPr>
          <p:cNvGrpSpPr/>
          <p:nvPr/>
        </p:nvGrpSpPr>
        <p:grpSpPr>
          <a:xfrm>
            <a:off x="2079171" y="4647334"/>
            <a:ext cx="9165772" cy="1110701"/>
            <a:chOff x="2079171" y="4647334"/>
            <a:chExt cx="9232739" cy="1110701"/>
          </a:xfrm>
        </p:grpSpPr>
        <p:sp>
          <p:nvSpPr>
            <p:cNvPr id="31" name="Rectangle 30">
              <a:extLst>
                <a:ext uri="{FF2B5EF4-FFF2-40B4-BE49-F238E27FC236}">
                  <a16:creationId xmlns:a16="http://schemas.microsoft.com/office/drawing/2014/main" id="{D25B3B9E-BFEA-4D4B-85BC-81FFE579189C}"/>
                </a:ext>
              </a:extLst>
            </p:cNvPr>
            <p:cNvSpPr/>
            <p:nvPr/>
          </p:nvSpPr>
          <p:spPr>
            <a:xfrm>
              <a:off x="2079171" y="4647334"/>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32" name="Rectangle 31">
              <a:extLst>
                <a:ext uri="{FF2B5EF4-FFF2-40B4-BE49-F238E27FC236}">
                  <a16:creationId xmlns:a16="http://schemas.microsoft.com/office/drawing/2014/main" id="{BEADE1F1-29E9-46FF-9979-B92D8059435F}"/>
                </a:ext>
              </a:extLst>
            </p:cNvPr>
            <p:cNvSpPr/>
            <p:nvPr/>
          </p:nvSpPr>
          <p:spPr>
            <a:xfrm>
              <a:off x="2079171" y="4647334"/>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defPPr>
                <a:defRPr lang="en-US"/>
              </a:defPPr>
              <a:lvl1pPr marL="0" algn="l" defTabSz="914400" rtl="0" eaLnBrk="1" latinLnBrk="0" hangingPunct="1">
                <a:defRPr sz="1800" kern="1200">
                  <a:solidFill>
                    <a:schemeClr val="bg1">
                      <a:hueOff val="0"/>
                      <a:satOff val="0"/>
                      <a:lumOff val="0"/>
                      <a:alphaOff val="0"/>
                    </a:schemeClr>
                  </a:solidFill>
                  <a:latin typeface="+mn-lt"/>
                  <a:ea typeface="+mn-ea"/>
                  <a:cs typeface="+mn-cs"/>
                </a:defRPr>
              </a:lvl1pPr>
              <a:lvl2pPr marL="457200" algn="l" defTabSz="914400" rtl="0" eaLnBrk="1" latinLnBrk="0" hangingPunct="1">
                <a:defRPr sz="1800" kern="1200">
                  <a:solidFill>
                    <a:schemeClr val="bg1">
                      <a:hueOff val="0"/>
                      <a:satOff val="0"/>
                      <a:lumOff val="0"/>
                      <a:alphaOff val="0"/>
                    </a:schemeClr>
                  </a:solidFill>
                  <a:latin typeface="+mn-lt"/>
                  <a:ea typeface="+mn-ea"/>
                  <a:cs typeface="+mn-cs"/>
                </a:defRPr>
              </a:lvl2pPr>
              <a:lvl3pPr marL="914400" algn="l" defTabSz="914400" rtl="0" eaLnBrk="1" latinLnBrk="0" hangingPunct="1">
                <a:defRPr sz="1800" kern="1200">
                  <a:solidFill>
                    <a:schemeClr val="bg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bg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bg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bg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bg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bg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bg1">
                      <a:hueOff val="0"/>
                      <a:satOff val="0"/>
                      <a:lumOff val="0"/>
                      <a:alphaOff val="0"/>
                    </a:schemeClr>
                  </a:solidFill>
                  <a:latin typeface="+mn-lt"/>
                  <a:ea typeface="+mn-ea"/>
                  <a:cs typeface="+mn-cs"/>
                </a:defRPr>
              </a:lvl9pPr>
            </a:lstStyle>
            <a:p>
              <a:pPr lvl="0" algn="l"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the difference between BTECs and A Levels.</a:t>
              </a:r>
            </a:p>
          </p:txBody>
        </p:sp>
      </p:grpSp>
    </p:spTree>
    <p:extLst>
      <p:ext uri="{BB962C8B-B14F-4D97-AF65-F5344CB8AC3E}">
        <p14:creationId xmlns:p14="http://schemas.microsoft.com/office/powerpoint/2010/main" val="1205035523"/>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79" y="622184"/>
            <a:ext cx="5576392" cy="685106"/>
          </a:xfrm>
          <a:prstGeom prst="rect">
            <a:avLst/>
          </a:prstGeom>
          <a:solidFill>
            <a:srgbClr val="1E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KNOWLEDGE AND SKILLS</a:t>
            </a:r>
          </a:p>
        </p:txBody>
      </p:sp>
      <p:sp>
        <p:nvSpPr>
          <p:cNvPr id="3" name="Rounded Rectangle 2"/>
          <p:cNvSpPr/>
          <p:nvPr/>
        </p:nvSpPr>
        <p:spPr>
          <a:xfrm>
            <a:off x="501679" y="1492624"/>
            <a:ext cx="11237603" cy="1600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am very good at problem solving. My friends and I go to Escape rooms regularly and love working under pressure!</a:t>
            </a:r>
          </a:p>
        </p:txBody>
      </p:sp>
      <p:sp>
        <p:nvSpPr>
          <p:cNvPr id="7" name="Rounded Rectangle 6"/>
          <p:cNvSpPr/>
          <p:nvPr/>
        </p:nvSpPr>
        <p:spPr>
          <a:xfrm>
            <a:off x="501678" y="3245224"/>
            <a:ext cx="11237603" cy="160020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am the captain of my hockey team and like organising the fixtures for my team. My peers say I am a good leader and I'm always on time!</a:t>
            </a:r>
          </a:p>
        </p:txBody>
      </p:sp>
      <p:sp>
        <p:nvSpPr>
          <p:cNvPr id="8" name="Rounded Rectangle 7"/>
          <p:cNvSpPr/>
          <p:nvPr/>
        </p:nvSpPr>
        <p:spPr>
          <a:xfrm>
            <a:off x="501679" y="4997824"/>
            <a:ext cx="11237603" cy="1600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love helping my Dad on his building site. It's hard work but has taught me the importance of commitment and team work.</a:t>
            </a:r>
          </a:p>
        </p:txBody>
      </p:sp>
    </p:spTree>
    <p:extLst>
      <p:ext uri="{BB962C8B-B14F-4D97-AF65-F5344CB8AC3E}">
        <p14:creationId xmlns:p14="http://schemas.microsoft.com/office/powerpoint/2010/main" val="3045666985"/>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79" y="622184"/>
            <a:ext cx="5388133" cy="685106"/>
          </a:xfrm>
          <a:prstGeom prst="rect">
            <a:avLst/>
          </a:prstGeom>
          <a:solidFill>
            <a:srgbClr val="1E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PERSONAL ATTRIBUTES</a:t>
            </a:r>
          </a:p>
        </p:txBody>
      </p:sp>
      <p:sp>
        <p:nvSpPr>
          <p:cNvPr id="3" name="Rounded Rectangle 2"/>
          <p:cNvSpPr/>
          <p:nvPr/>
        </p:nvSpPr>
        <p:spPr>
          <a:xfrm>
            <a:off x="501679" y="1492624"/>
            <a:ext cx="11237603" cy="1600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am very honest with my friends and that's why we have such a good relationship. Specifically when doing school work, we give each other constructive feedback to help each other improve.</a:t>
            </a:r>
          </a:p>
        </p:txBody>
      </p:sp>
      <p:sp>
        <p:nvSpPr>
          <p:cNvPr id="4" name="Rounded Rectangle 3"/>
          <p:cNvSpPr/>
          <p:nvPr/>
        </p:nvSpPr>
        <p:spPr>
          <a:xfrm>
            <a:off x="501678" y="3245224"/>
            <a:ext cx="11237603" cy="160020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I'd describe myself as a caring person. I look after my little sister and make sure she is happy whenever I babysit!</a:t>
            </a:r>
          </a:p>
        </p:txBody>
      </p:sp>
      <p:sp>
        <p:nvSpPr>
          <p:cNvPr id="5" name="Rounded Rectangle 4"/>
          <p:cNvSpPr/>
          <p:nvPr/>
        </p:nvSpPr>
        <p:spPr>
          <a:xfrm>
            <a:off x="501679" y="4997824"/>
            <a:ext cx="11237603" cy="1600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I'm a compassionate person as I love to volunteer. I volunteer for my town council and assist with various charity events.</a:t>
            </a:r>
          </a:p>
        </p:txBody>
      </p:sp>
    </p:spTree>
    <p:extLst>
      <p:ext uri="{BB962C8B-B14F-4D97-AF65-F5344CB8AC3E}">
        <p14:creationId xmlns:p14="http://schemas.microsoft.com/office/powerpoint/2010/main" val="281694526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80" y="622184"/>
            <a:ext cx="4312368" cy="685106"/>
          </a:xfrm>
          <a:prstGeom prst="rect">
            <a:avLst/>
          </a:prstGeom>
          <a:solidFill>
            <a:srgbClr val="1E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WORK EXPERIENCE</a:t>
            </a:r>
          </a:p>
        </p:txBody>
      </p:sp>
      <p:sp>
        <p:nvSpPr>
          <p:cNvPr id="3" name="Rounded Rectangle 2"/>
          <p:cNvSpPr/>
          <p:nvPr/>
        </p:nvSpPr>
        <p:spPr>
          <a:xfrm>
            <a:off x="501679" y="1492624"/>
            <a:ext cx="11237603" cy="1600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have volunteered at school open evenings and careers events where I have spoken to prospective students and their parents.</a:t>
            </a:r>
          </a:p>
        </p:txBody>
      </p:sp>
      <p:sp>
        <p:nvSpPr>
          <p:cNvPr id="4" name="Rounded Rectangle 3"/>
          <p:cNvSpPr/>
          <p:nvPr/>
        </p:nvSpPr>
        <p:spPr>
          <a:xfrm>
            <a:off x="501678" y="3245224"/>
            <a:ext cx="11237603" cy="160020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On Saturdays I help out with the younger classes at my dance school.</a:t>
            </a:r>
          </a:p>
        </p:txBody>
      </p:sp>
      <p:sp>
        <p:nvSpPr>
          <p:cNvPr id="5" name="Rounded Rectangle 4"/>
          <p:cNvSpPr/>
          <p:nvPr/>
        </p:nvSpPr>
        <p:spPr>
          <a:xfrm>
            <a:off x="501679" y="4997824"/>
            <a:ext cx="11237603" cy="1600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do a paper round every evening.</a:t>
            </a:r>
          </a:p>
        </p:txBody>
      </p:sp>
    </p:spTree>
    <p:extLst>
      <p:ext uri="{BB962C8B-B14F-4D97-AF65-F5344CB8AC3E}">
        <p14:creationId xmlns:p14="http://schemas.microsoft.com/office/powerpoint/2010/main" val="17343300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80" y="622184"/>
            <a:ext cx="3882061" cy="685106"/>
          </a:xfrm>
          <a:prstGeom prst="rect">
            <a:avLst/>
          </a:prstGeom>
          <a:solidFill>
            <a:srgbClr val="1E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QUALIFICATIONS</a:t>
            </a:r>
          </a:p>
        </p:txBody>
      </p:sp>
      <p:sp>
        <p:nvSpPr>
          <p:cNvPr id="3" name="Rounded Rectangle 2"/>
          <p:cNvSpPr/>
          <p:nvPr/>
        </p:nvSpPr>
        <p:spPr>
          <a:xfrm>
            <a:off x="501679" y="1492624"/>
            <a:ext cx="11237603" cy="1600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have 6 x GCSEs at grade 5 – 7 including English, Maths and Science. My A Level results include English Literature (A), Biology (C), and a BTEC Extended Diploma (DMM).</a:t>
            </a:r>
          </a:p>
        </p:txBody>
      </p:sp>
      <p:sp>
        <p:nvSpPr>
          <p:cNvPr id="4" name="Rounded Rectangle 3"/>
          <p:cNvSpPr/>
          <p:nvPr/>
        </p:nvSpPr>
        <p:spPr>
          <a:xfrm>
            <a:off x="501678" y="3245224"/>
            <a:ext cx="11237603" cy="160020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have a Level 2 BTEC National Diploma (MP) in Dance and a Level 3 Extended Diploma (DDM) in Creative Arts.</a:t>
            </a:r>
          </a:p>
        </p:txBody>
      </p:sp>
      <p:sp>
        <p:nvSpPr>
          <p:cNvPr id="5" name="Rounded Rectangle 4"/>
          <p:cNvSpPr/>
          <p:nvPr/>
        </p:nvSpPr>
        <p:spPr>
          <a:xfrm>
            <a:off x="501679" y="4997824"/>
            <a:ext cx="11237603" cy="1600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have an A Level qualification in Graphics (B), Computer Science (D) and Fine Art (C).</a:t>
            </a:r>
          </a:p>
        </p:txBody>
      </p:sp>
    </p:spTree>
    <p:extLst>
      <p:ext uri="{BB962C8B-B14F-4D97-AF65-F5344CB8AC3E}">
        <p14:creationId xmlns:p14="http://schemas.microsoft.com/office/powerpoint/2010/main" val="2274869255"/>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80" y="622184"/>
            <a:ext cx="4594755" cy="685106"/>
          </a:xfrm>
          <a:prstGeom prst="rect">
            <a:avLst/>
          </a:prstGeom>
          <a:solidFill>
            <a:srgbClr val="1E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EXTRA-CURRICULAR</a:t>
            </a:r>
          </a:p>
        </p:txBody>
      </p:sp>
      <p:sp>
        <p:nvSpPr>
          <p:cNvPr id="3" name="Rounded Rectangle 2"/>
          <p:cNvSpPr/>
          <p:nvPr/>
        </p:nvSpPr>
        <p:spPr>
          <a:xfrm>
            <a:off x="501679" y="1492624"/>
            <a:ext cx="11237603" cy="16002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am part of the school's drama club.</a:t>
            </a:r>
          </a:p>
        </p:txBody>
      </p:sp>
      <p:sp>
        <p:nvSpPr>
          <p:cNvPr id="4" name="Rounded Rectangle 3"/>
          <p:cNvSpPr/>
          <p:nvPr/>
        </p:nvSpPr>
        <p:spPr>
          <a:xfrm>
            <a:off x="501678" y="3245224"/>
            <a:ext cx="11237603" cy="160020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train with a football team twice a week, alongside attending weekly matches. I am also a member of the school's club.</a:t>
            </a:r>
          </a:p>
        </p:txBody>
      </p:sp>
      <p:sp>
        <p:nvSpPr>
          <p:cNvPr id="5" name="Rounded Rectangle 4"/>
          <p:cNvSpPr/>
          <p:nvPr/>
        </p:nvSpPr>
        <p:spPr>
          <a:xfrm>
            <a:off x="501679" y="4997824"/>
            <a:ext cx="11237603" cy="16002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attend the chess and debating clubs at school during lunchtime. I was recently selected to join a STEAM (Science, Technology, Engineering, Art and Maths) club after school.</a:t>
            </a:r>
          </a:p>
        </p:txBody>
      </p:sp>
    </p:spTree>
    <p:extLst>
      <p:ext uri="{BB962C8B-B14F-4D97-AF65-F5344CB8AC3E}">
        <p14:creationId xmlns:p14="http://schemas.microsoft.com/office/powerpoint/2010/main" val="179454770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680" y="622184"/>
            <a:ext cx="351899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GETTING A JOB</a:t>
            </a:r>
          </a:p>
        </p:txBody>
      </p:sp>
      <p:pic>
        <p:nvPicPr>
          <p:cNvPr id="1030" name="Picture 6" descr="Cartoon Barista Vector - Download Free Vectors, Clipart Graphics &amp; Vecto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734" y="3035074"/>
            <a:ext cx="3461916" cy="34619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oung black male teacher teaching in front of the classroom | Premium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40" y="3026752"/>
            <a:ext cx="3196399" cy="34619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emale architect holding blueprint Royalty Free Vector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26975" t="3791" r="25030" b="8382"/>
          <a:stretch/>
        </p:blipFill>
        <p:spPr bwMode="auto">
          <a:xfrm>
            <a:off x="5327715" y="2664823"/>
            <a:ext cx="1475006" cy="38919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2239" y="6484497"/>
            <a:ext cx="3196399" cy="369332"/>
          </a:xfrm>
          <a:prstGeom prst="rect">
            <a:avLst/>
          </a:prstGeom>
          <a:noFill/>
        </p:spPr>
        <p:txBody>
          <a:bodyPr wrap="square" rtlCol="0">
            <a:spAutoFit/>
          </a:bodyPr>
          <a:lstStyle/>
          <a:p>
            <a:pPr algn="ctr"/>
            <a:r>
              <a:rPr lang="en-GB" b="1" dirty="0"/>
              <a:t>Teacher</a:t>
            </a:r>
          </a:p>
        </p:txBody>
      </p:sp>
      <p:sp>
        <p:nvSpPr>
          <p:cNvPr id="13" name="TextBox 12"/>
          <p:cNvSpPr txBox="1"/>
          <p:nvPr/>
        </p:nvSpPr>
        <p:spPr>
          <a:xfrm>
            <a:off x="4467081" y="6482540"/>
            <a:ext cx="3196399" cy="369332"/>
          </a:xfrm>
          <a:prstGeom prst="rect">
            <a:avLst/>
          </a:prstGeom>
          <a:noFill/>
        </p:spPr>
        <p:txBody>
          <a:bodyPr wrap="square" rtlCol="0">
            <a:spAutoFit/>
          </a:bodyPr>
          <a:lstStyle/>
          <a:p>
            <a:pPr algn="ctr"/>
            <a:r>
              <a:rPr lang="en-GB" b="1" dirty="0"/>
              <a:t>Architect</a:t>
            </a:r>
          </a:p>
        </p:txBody>
      </p:sp>
      <p:sp>
        <p:nvSpPr>
          <p:cNvPr id="14" name="TextBox 13"/>
          <p:cNvSpPr txBox="1"/>
          <p:nvPr/>
        </p:nvSpPr>
        <p:spPr>
          <a:xfrm>
            <a:off x="8455492" y="6488668"/>
            <a:ext cx="3196399" cy="369332"/>
          </a:xfrm>
          <a:prstGeom prst="rect">
            <a:avLst/>
          </a:prstGeom>
          <a:noFill/>
        </p:spPr>
        <p:txBody>
          <a:bodyPr wrap="square" rtlCol="0">
            <a:spAutoFit/>
          </a:bodyPr>
          <a:lstStyle/>
          <a:p>
            <a:pPr algn="ctr"/>
            <a:r>
              <a:rPr lang="en-GB" b="1" dirty="0"/>
              <a:t>Barista</a:t>
            </a:r>
          </a:p>
        </p:txBody>
      </p:sp>
      <p:sp>
        <p:nvSpPr>
          <p:cNvPr id="2" name="TextBox 1"/>
          <p:cNvSpPr txBox="1"/>
          <p:nvPr/>
        </p:nvSpPr>
        <p:spPr>
          <a:xfrm>
            <a:off x="338329" y="1608826"/>
            <a:ext cx="11453777" cy="830997"/>
          </a:xfrm>
          <a:prstGeom prst="rect">
            <a:avLst/>
          </a:prstGeom>
          <a:noFill/>
        </p:spPr>
        <p:txBody>
          <a:bodyPr wrap="none" rtlCol="0">
            <a:spAutoFit/>
          </a:bodyPr>
          <a:lstStyle/>
          <a:p>
            <a:pPr algn="ctr"/>
            <a:r>
              <a:rPr lang="en-GB" sz="2400" dirty="0">
                <a:solidFill>
                  <a:srgbClr val="FF0000"/>
                </a:solidFill>
              </a:rPr>
              <a:t>Which job do you think your character is most suitable for between these options? </a:t>
            </a:r>
          </a:p>
          <a:p>
            <a:pPr algn="ctr"/>
            <a:r>
              <a:rPr lang="en-GB" sz="2400" dirty="0">
                <a:solidFill>
                  <a:srgbClr val="FF0000"/>
                </a:solidFill>
              </a:rPr>
              <a:t>Why do you think this?</a:t>
            </a:r>
          </a:p>
        </p:txBody>
      </p:sp>
    </p:spTree>
    <p:extLst>
      <p:ext uri="{BB962C8B-B14F-4D97-AF65-F5344CB8AC3E}">
        <p14:creationId xmlns:p14="http://schemas.microsoft.com/office/powerpoint/2010/main" val="93972073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01680" y="1981519"/>
            <a:ext cx="11098500" cy="964987"/>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bg1"/>
                </a:solidFill>
              </a:rPr>
              <a:t>INDEPENDENT </a:t>
            </a:r>
            <a:r>
              <a:rPr lang="en-GB" sz="4000" b="1" dirty="0">
                <a:solidFill>
                  <a:schemeClr val="bg1"/>
                </a:solidFill>
              </a:rPr>
              <a:t>ACTIVITY:</a:t>
            </a:r>
          </a:p>
        </p:txBody>
      </p:sp>
      <p:sp>
        <p:nvSpPr>
          <p:cNvPr id="6" name="Rectangle 5"/>
          <p:cNvSpPr/>
          <p:nvPr/>
        </p:nvSpPr>
        <p:spPr>
          <a:xfrm>
            <a:off x="501679" y="622184"/>
            <a:ext cx="45275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FOR NEXT SESSION:</a:t>
            </a:r>
          </a:p>
        </p:txBody>
      </p:sp>
      <p:sp>
        <p:nvSpPr>
          <p:cNvPr id="7" name="Rectangle 6"/>
          <p:cNvSpPr/>
          <p:nvPr/>
        </p:nvSpPr>
        <p:spPr>
          <a:xfrm>
            <a:off x="1136030" y="3263542"/>
            <a:ext cx="9829800" cy="2677656"/>
          </a:xfrm>
          <a:prstGeom prst="rect">
            <a:avLst/>
          </a:prstGeom>
        </p:spPr>
        <p:txBody>
          <a:bodyPr wrap="square">
            <a:spAutoFit/>
          </a:bodyPr>
          <a:lstStyle/>
          <a:p>
            <a:pPr algn="ctr"/>
            <a:r>
              <a:rPr lang="en-GB" sz="2400" dirty="0"/>
              <a:t>Find a volunteering opportunity or explore extra-curricular activities in your local area.</a:t>
            </a:r>
          </a:p>
          <a:p>
            <a:pPr algn="ctr"/>
            <a:endParaRPr lang="en-GB" sz="2400" dirty="0"/>
          </a:p>
          <a:p>
            <a:pPr algn="ctr"/>
            <a:r>
              <a:rPr lang="en-GB" sz="2400" dirty="0"/>
              <a:t>Could you sign up for one of these? What interests you?</a:t>
            </a:r>
          </a:p>
          <a:p>
            <a:pPr algn="ctr"/>
            <a:endParaRPr lang="en-GB" sz="2400" dirty="0"/>
          </a:p>
          <a:p>
            <a:pPr algn="ctr"/>
            <a:r>
              <a:rPr lang="en-GB" sz="2400" dirty="0"/>
              <a:t>If you already do this, what skills have you gained from this opportunity?</a:t>
            </a:r>
          </a:p>
        </p:txBody>
      </p:sp>
    </p:spTree>
    <p:extLst>
      <p:ext uri="{BB962C8B-B14F-4D97-AF65-F5344CB8AC3E}">
        <p14:creationId xmlns:p14="http://schemas.microsoft.com/office/powerpoint/2010/main" val="304206614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250660237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22203"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POST-16 COURSES</a:t>
            </a:r>
          </a:p>
        </p:txBody>
      </p:sp>
      <p:sp>
        <p:nvSpPr>
          <p:cNvPr id="6" name="TextBox 5"/>
          <p:cNvSpPr txBox="1"/>
          <p:nvPr/>
        </p:nvSpPr>
        <p:spPr>
          <a:xfrm>
            <a:off x="1302044" y="2905953"/>
            <a:ext cx="9668591" cy="1754326"/>
          </a:xfrm>
          <a:prstGeom prst="rect">
            <a:avLst/>
          </a:prstGeom>
          <a:noFill/>
        </p:spPr>
        <p:txBody>
          <a:bodyPr wrap="square" rtlCol="0">
            <a:spAutoFit/>
          </a:bodyPr>
          <a:lstStyle/>
          <a:p>
            <a:pPr algn="ctr">
              <a:lnSpc>
                <a:spcPct val="150000"/>
              </a:lnSpc>
            </a:pPr>
            <a:r>
              <a:rPr lang="en-GB" sz="2400" dirty="0"/>
              <a:t>From your research into post-16 options, degrees and apprenticeships, </a:t>
            </a:r>
            <a:r>
              <a:rPr lang="en-GB" sz="2400" b="1" dirty="0"/>
              <a:t>did you find any courses you would like to pursue</a:t>
            </a:r>
            <a:r>
              <a:rPr lang="en-GB" sz="2400" dirty="0"/>
              <a:t> in the future?</a:t>
            </a:r>
            <a:endParaRPr lang="en-GB" sz="2400" b="1" dirty="0"/>
          </a:p>
        </p:txBody>
      </p:sp>
    </p:spTree>
    <p:extLst>
      <p:ext uri="{BB962C8B-B14F-4D97-AF65-F5344CB8AC3E}">
        <p14:creationId xmlns:p14="http://schemas.microsoft.com/office/powerpoint/2010/main" val="245559556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ln>
            <a:solidFill>
              <a:srgbClr val="00B0F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the difference between hobbies and future 		            careers.</a:t>
              </a: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competitiveness within FE and HE.</a:t>
              </a:r>
              <a:endParaRPr lang="en-US" sz="2400" b="1" kern="1200" dirty="0">
                <a:solidFill>
                  <a:schemeClr val="bg1"/>
                </a:solidFill>
              </a:endParaRP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Start creating a CV.</a:t>
              </a:r>
              <a:endParaRPr lang="en-US" sz="2400" b="1" kern="1200" dirty="0">
                <a:solidFill>
                  <a:schemeClr val="bg1"/>
                </a:solidFill>
              </a:endParaRPr>
            </a:p>
          </p:txBody>
        </p:sp>
      </p:grpSp>
    </p:spTree>
    <p:extLst>
      <p:ext uri="{BB962C8B-B14F-4D97-AF65-F5344CB8AC3E}">
        <p14:creationId xmlns:p14="http://schemas.microsoft.com/office/powerpoint/2010/main" val="333731326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3241" y="1602406"/>
            <a:ext cx="4515959" cy="4079533"/>
            <a:chOff x="689812" y="1949139"/>
            <a:chExt cx="4515959" cy="4079533"/>
          </a:xfrm>
        </p:grpSpPr>
        <p:pic>
          <p:nvPicPr>
            <p:cNvPr id="2050" name="Picture 2" descr="Image result for hobby"/>
            <p:cNvPicPr>
              <a:picLocks noChangeAspect="1" noChangeArrowheads="1"/>
            </p:cNvPicPr>
            <p:nvPr/>
          </p:nvPicPr>
          <p:blipFill rotWithShape="1">
            <a:blip r:embed="rId3">
              <a:extLst>
                <a:ext uri="{28A0092B-C50C-407E-A947-70E740481C1C}">
                  <a14:useLocalDpi xmlns:a14="http://schemas.microsoft.com/office/drawing/2010/main" val="0"/>
                </a:ext>
              </a:extLst>
            </a:blip>
            <a:srcRect l="5827" t="4574" r="53214" b="12389"/>
            <a:stretch/>
          </p:blipFill>
          <p:spPr bwMode="auto">
            <a:xfrm rot="21378662">
              <a:off x="689812" y="2103839"/>
              <a:ext cx="2482029" cy="39248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hobby"/>
            <p:cNvPicPr>
              <a:picLocks noChangeAspect="1" noChangeArrowheads="1"/>
            </p:cNvPicPr>
            <p:nvPr/>
          </p:nvPicPr>
          <p:blipFill rotWithShape="1">
            <a:blip r:embed="rId3">
              <a:extLst>
                <a:ext uri="{28A0092B-C50C-407E-A947-70E740481C1C}">
                  <a14:useLocalDpi xmlns:a14="http://schemas.microsoft.com/office/drawing/2010/main" val="0"/>
                </a:ext>
              </a:extLst>
            </a:blip>
            <a:srcRect l="60689" t="3400" r="4845" b="14204"/>
            <a:stretch/>
          </p:blipFill>
          <p:spPr bwMode="auto">
            <a:xfrm rot="21420708">
              <a:off x="3130714" y="1949139"/>
              <a:ext cx="2075057" cy="386943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5215307" y="1749347"/>
            <a:ext cx="6445033" cy="3785652"/>
          </a:xfrm>
          <a:prstGeom prst="rect">
            <a:avLst/>
          </a:prstGeom>
          <a:noFill/>
        </p:spPr>
        <p:txBody>
          <a:bodyPr wrap="square" rtlCol="0">
            <a:spAutoFit/>
          </a:bodyPr>
          <a:lstStyle/>
          <a:p>
            <a:pPr algn="ctr">
              <a:lnSpc>
                <a:spcPct val="200000"/>
              </a:lnSpc>
            </a:pPr>
            <a:r>
              <a:rPr lang="en-GB" sz="2000" b="1" dirty="0">
                <a:solidFill>
                  <a:srgbClr val="162D56"/>
                </a:solidFill>
              </a:rPr>
              <a:t>Write a list of the things you enjoy to do in your spare time. Make sure to include activities you don’t do that often, such as photography or painting.</a:t>
            </a:r>
          </a:p>
          <a:p>
            <a:pPr algn="ctr">
              <a:lnSpc>
                <a:spcPct val="200000"/>
              </a:lnSpc>
            </a:pPr>
            <a:endParaRPr lang="en-GB" sz="2000" b="1" dirty="0">
              <a:solidFill>
                <a:srgbClr val="162D56"/>
              </a:solidFill>
            </a:endParaRPr>
          </a:p>
          <a:p>
            <a:pPr algn="ctr">
              <a:lnSpc>
                <a:spcPct val="200000"/>
              </a:lnSpc>
            </a:pPr>
            <a:r>
              <a:rPr lang="en-GB" sz="2000" b="1" dirty="0">
                <a:solidFill>
                  <a:srgbClr val="162D56"/>
                </a:solidFill>
              </a:rPr>
              <a:t>Sort these into the two columns on the grid in front of you – is this a hobby or a potential career for you?</a:t>
            </a:r>
          </a:p>
        </p:txBody>
      </p:sp>
      <p:sp>
        <p:nvSpPr>
          <p:cNvPr id="9" name="Rectangle 8"/>
          <p:cNvSpPr/>
          <p:nvPr/>
        </p:nvSpPr>
        <p:spPr>
          <a:xfrm>
            <a:off x="501680" y="622184"/>
            <a:ext cx="4527520"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HOBBY OR CAREER?</a:t>
            </a:r>
          </a:p>
        </p:txBody>
      </p:sp>
    </p:spTree>
    <p:extLst>
      <p:ext uri="{BB962C8B-B14F-4D97-AF65-F5344CB8AC3E}">
        <p14:creationId xmlns:p14="http://schemas.microsoft.com/office/powerpoint/2010/main" val="365505300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346" y="1804955"/>
            <a:ext cx="4648200" cy="4173472"/>
            <a:chOff x="940676" y="1589260"/>
            <a:chExt cx="4648200" cy="4173472"/>
          </a:xfrm>
        </p:grpSpPr>
        <p:sp>
          <p:nvSpPr>
            <p:cNvPr id="3" name="Diamond 2"/>
            <p:cNvSpPr/>
            <p:nvPr/>
          </p:nvSpPr>
          <p:spPr>
            <a:xfrm>
              <a:off x="2603939" y="1589260"/>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iamond 3"/>
            <p:cNvSpPr/>
            <p:nvPr/>
          </p:nvSpPr>
          <p:spPr>
            <a:xfrm>
              <a:off x="1760484" y="2352591"/>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iamond 4"/>
            <p:cNvSpPr/>
            <p:nvPr/>
          </p:nvSpPr>
          <p:spPr>
            <a:xfrm>
              <a:off x="3499945" y="3891691"/>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iamond 5"/>
            <p:cNvSpPr/>
            <p:nvPr/>
          </p:nvSpPr>
          <p:spPr>
            <a:xfrm>
              <a:off x="3499944" y="2340085"/>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p:cNvSpPr/>
            <p:nvPr/>
          </p:nvSpPr>
          <p:spPr>
            <a:xfrm>
              <a:off x="1760484" y="3891691"/>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iamond 7"/>
            <p:cNvSpPr/>
            <p:nvPr/>
          </p:nvSpPr>
          <p:spPr>
            <a:xfrm>
              <a:off x="4359165" y="3140866"/>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iamond 8"/>
            <p:cNvSpPr/>
            <p:nvPr/>
          </p:nvSpPr>
          <p:spPr>
            <a:xfrm>
              <a:off x="940676" y="3072550"/>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iamond 9"/>
            <p:cNvSpPr/>
            <p:nvPr/>
          </p:nvSpPr>
          <p:spPr>
            <a:xfrm>
              <a:off x="2603939" y="4642516"/>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p:cNvSpPr/>
            <p:nvPr/>
          </p:nvSpPr>
          <p:spPr>
            <a:xfrm>
              <a:off x="2603938" y="3072550"/>
              <a:ext cx="1229711" cy="1120216"/>
            </a:xfrm>
            <a:prstGeom prst="diamond">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501680" y="622184"/>
            <a:ext cx="2685273"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DIAMOND 9</a:t>
            </a:r>
          </a:p>
        </p:txBody>
      </p:sp>
      <p:sp>
        <p:nvSpPr>
          <p:cNvPr id="15" name="TextBox 14"/>
          <p:cNvSpPr txBox="1"/>
          <p:nvPr/>
        </p:nvSpPr>
        <p:spPr>
          <a:xfrm>
            <a:off x="5275131" y="964737"/>
            <a:ext cx="5959365" cy="5632311"/>
          </a:xfrm>
          <a:prstGeom prst="rect">
            <a:avLst/>
          </a:prstGeom>
          <a:noFill/>
        </p:spPr>
        <p:txBody>
          <a:bodyPr wrap="square" rtlCol="0">
            <a:spAutoFit/>
          </a:bodyPr>
          <a:lstStyle/>
          <a:p>
            <a:pPr marL="342900" indent="-342900" algn="just">
              <a:lnSpc>
                <a:spcPct val="200000"/>
              </a:lnSpc>
              <a:buAutoNum type="arabicParenR"/>
            </a:pPr>
            <a:r>
              <a:rPr lang="en-GB" sz="2000" b="1" dirty="0">
                <a:solidFill>
                  <a:srgbClr val="002060"/>
                </a:solidFill>
              </a:rPr>
              <a:t>Write out your current GCSE subjects in the diamonds on the paper in front of you and cut them out or use the ones you had from last session.</a:t>
            </a:r>
          </a:p>
          <a:p>
            <a:pPr marL="342900" indent="-342900" algn="just">
              <a:lnSpc>
                <a:spcPct val="200000"/>
              </a:lnSpc>
              <a:buAutoNum type="arabicParenR"/>
            </a:pPr>
            <a:r>
              <a:rPr lang="en-GB" sz="2000" b="1" dirty="0">
                <a:solidFill>
                  <a:srgbClr val="002060"/>
                </a:solidFill>
              </a:rPr>
              <a:t>Again, order them with your favourite subject at the top and your least favourite at the bottom.</a:t>
            </a:r>
          </a:p>
          <a:p>
            <a:pPr marL="342900" indent="-342900" algn="just">
              <a:lnSpc>
                <a:spcPct val="200000"/>
              </a:lnSpc>
              <a:buAutoNum type="arabicParenR"/>
            </a:pPr>
            <a:r>
              <a:rPr lang="en-GB" sz="2000" b="1" dirty="0">
                <a:solidFill>
                  <a:srgbClr val="002060"/>
                </a:solidFill>
              </a:rPr>
              <a:t>Do you think you could pursue a career in this subject area? What is more important for your future career?</a:t>
            </a:r>
          </a:p>
        </p:txBody>
      </p:sp>
    </p:spTree>
    <p:extLst>
      <p:ext uri="{BB962C8B-B14F-4D97-AF65-F5344CB8AC3E}">
        <p14:creationId xmlns:p14="http://schemas.microsoft.com/office/powerpoint/2010/main" val="339076344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426" y="1417707"/>
            <a:ext cx="11276961" cy="523220"/>
          </a:xfrm>
          <a:prstGeom prst="rect">
            <a:avLst/>
          </a:prstGeom>
          <a:noFill/>
        </p:spPr>
        <p:txBody>
          <a:bodyPr wrap="square" rtlCol="0">
            <a:spAutoFit/>
          </a:bodyPr>
          <a:lstStyle/>
          <a:p>
            <a:pPr algn="ctr"/>
            <a:r>
              <a:rPr lang="en-GB" sz="2800" dirty="0">
                <a:solidFill>
                  <a:srgbClr val="FF0000"/>
                </a:solidFill>
                <a:latin typeface="+mj-lt"/>
              </a:rPr>
              <a:t>In this next activity, you are going to be an </a:t>
            </a:r>
            <a:r>
              <a:rPr lang="en-GB" sz="2800" b="1" dirty="0">
                <a:solidFill>
                  <a:srgbClr val="FF0000"/>
                </a:solidFill>
                <a:latin typeface="+mj-lt"/>
              </a:rPr>
              <a:t>ADMISSIONS BOARD</a:t>
            </a:r>
            <a:r>
              <a:rPr lang="en-GB" sz="2800" dirty="0">
                <a:solidFill>
                  <a:srgbClr val="FF0000"/>
                </a:solidFill>
                <a:latin typeface="+mj-lt"/>
              </a:rPr>
              <a:t>.</a:t>
            </a:r>
          </a:p>
        </p:txBody>
      </p:sp>
      <p:sp>
        <p:nvSpPr>
          <p:cNvPr id="9" name="Rectangle 8"/>
          <p:cNvSpPr/>
          <p:nvPr/>
        </p:nvSpPr>
        <p:spPr>
          <a:xfrm>
            <a:off x="643318" y="558090"/>
            <a:ext cx="2261247"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ACTIVITY</a:t>
            </a:r>
          </a:p>
        </p:txBody>
      </p:sp>
      <p:sp>
        <p:nvSpPr>
          <p:cNvPr id="3" name="Oval 2"/>
          <p:cNvSpPr/>
          <p:nvPr/>
        </p:nvSpPr>
        <p:spPr>
          <a:xfrm>
            <a:off x="1413933" y="2180698"/>
            <a:ext cx="2787201" cy="24877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group of people who decide whether you are accepted into college, university or an apprenticeship.</a:t>
            </a:r>
          </a:p>
        </p:txBody>
      </p:sp>
      <p:sp>
        <p:nvSpPr>
          <p:cNvPr id="7" name="Oval 6"/>
          <p:cNvSpPr/>
          <p:nvPr/>
        </p:nvSpPr>
        <p:spPr>
          <a:xfrm>
            <a:off x="4676263" y="2180698"/>
            <a:ext cx="2702859" cy="2487706"/>
          </a:xfrm>
          <a:prstGeom prst="ellips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Both education and your experiences will be taken into consideration.</a:t>
            </a:r>
          </a:p>
        </p:txBody>
      </p:sp>
      <p:sp>
        <p:nvSpPr>
          <p:cNvPr id="8" name="Oval 7"/>
          <p:cNvSpPr/>
          <p:nvPr/>
        </p:nvSpPr>
        <p:spPr>
          <a:xfrm>
            <a:off x="7854251" y="2180698"/>
            <a:ext cx="2702859" cy="248770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Remember: the person you accept will represent your institution or company.</a:t>
            </a:r>
          </a:p>
        </p:txBody>
      </p:sp>
      <p:sp>
        <p:nvSpPr>
          <p:cNvPr id="4" name="TextBox 3"/>
          <p:cNvSpPr txBox="1"/>
          <p:nvPr/>
        </p:nvSpPr>
        <p:spPr>
          <a:xfrm>
            <a:off x="1910971" y="4908176"/>
            <a:ext cx="8325870" cy="1015663"/>
          </a:xfrm>
          <a:prstGeom prst="rect">
            <a:avLst/>
          </a:prstGeom>
          <a:noFill/>
        </p:spPr>
        <p:txBody>
          <a:bodyPr wrap="square" rtlCol="0">
            <a:spAutoFit/>
          </a:bodyPr>
          <a:lstStyle/>
          <a:p>
            <a:pPr algn="ctr"/>
            <a:r>
              <a:rPr lang="en-GB" sz="2000" dirty="0"/>
              <a:t>You must </a:t>
            </a:r>
            <a:r>
              <a:rPr lang="en-GB" sz="2000" b="1" dirty="0"/>
              <a:t>choose</a:t>
            </a:r>
            <a:r>
              <a:rPr lang="en-GB" sz="2000" dirty="0"/>
              <a:t> between 2 pupils at the end of each slide.</a:t>
            </a:r>
          </a:p>
          <a:p>
            <a:pPr algn="ctr"/>
            <a:endParaRPr lang="en-GB" sz="2000" dirty="0"/>
          </a:p>
          <a:p>
            <a:pPr algn="ctr"/>
            <a:r>
              <a:rPr lang="en-GB" sz="2000" dirty="0"/>
              <a:t>Once you have all of the information, you must make a </a:t>
            </a:r>
            <a:r>
              <a:rPr lang="en-GB" sz="2000" b="1" dirty="0"/>
              <a:t>final</a:t>
            </a:r>
            <a:r>
              <a:rPr lang="en-GB" sz="2000" dirty="0"/>
              <a:t> decision.</a:t>
            </a:r>
          </a:p>
        </p:txBody>
      </p:sp>
    </p:spTree>
    <p:extLst>
      <p:ext uri="{BB962C8B-B14F-4D97-AF65-F5344CB8AC3E}">
        <p14:creationId xmlns:p14="http://schemas.microsoft.com/office/powerpoint/2010/main" val="140949647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53437" y="4130905"/>
            <a:ext cx="5555385" cy="1446550"/>
          </a:xfrm>
          <a:prstGeom prst="rect">
            <a:avLst/>
          </a:prstGeom>
          <a:noFill/>
        </p:spPr>
        <p:txBody>
          <a:bodyPr wrap="square" rtlCol="0">
            <a:spAutoFit/>
          </a:bodyPr>
          <a:lstStyle/>
          <a:p>
            <a:pPr algn="ctr"/>
            <a:r>
              <a:rPr lang="en-GB" sz="2200" dirty="0">
                <a:solidFill>
                  <a:srgbClr val="00B0F0"/>
                </a:solidFill>
                <a:latin typeface="+mj-lt"/>
              </a:rPr>
              <a:t>Anna wants to study History at university. She has got 5 GCSEs at a Level 4 and above. This includes a Grade 8 in GCSE History.</a:t>
            </a:r>
          </a:p>
        </p:txBody>
      </p:sp>
      <p:sp>
        <p:nvSpPr>
          <p:cNvPr id="6" name="TextBox 5"/>
          <p:cNvSpPr txBox="1"/>
          <p:nvPr/>
        </p:nvSpPr>
        <p:spPr>
          <a:xfrm>
            <a:off x="600892" y="4162169"/>
            <a:ext cx="5057158" cy="1446550"/>
          </a:xfrm>
          <a:prstGeom prst="rect">
            <a:avLst/>
          </a:prstGeom>
          <a:noFill/>
        </p:spPr>
        <p:txBody>
          <a:bodyPr wrap="square" rtlCol="0">
            <a:spAutoFit/>
          </a:bodyPr>
          <a:lstStyle/>
          <a:p>
            <a:pPr algn="ctr"/>
            <a:r>
              <a:rPr lang="en-GB" sz="2200" dirty="0">
                <a:solidFill>
                  <a:srgbClr val="00B0F0"/>
                </a:solidFill>
                <a:latin typeface="+mj-lt"/>
              </a:rPr>
              <a:t>Tyler wants to study History at university. He has got 12 GCSEs at Grace 4 and above, including a Grade 4 in GCSE History.</a:t>
            </a:r>
          </a:p>
        </p:txBody>
      </p:sp>
      <p:sp>
        <p:nvSpPr>
          <p:cNvPr id="9" name="Rectangle 8"/>
          <p:cNvSpPr/>
          <p:nvPr/>
        </p:nvSpPr>
        <p:spPr>
          <a:xfrm>
            <a:off x="643318" y="558090"/>
            <a:ext cx="4641376" cy="6851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ADMISSIONS BOARD</a:t>
            </a:r>
          </a:p>
        </p:txBody>
      </p:sp>
      <p:sp>
        <p:nvSpPr>
          <p:cNvPr id="11" name="TextBox 10"/>
          <p:cNvSpPr txBox="1"/>
          <p:nvPr/>
        </p:nvSpPr>
        <p:spPr>
          <a:xfrm>
            <a:off x="1710481" y="5675783"/>
            <a:ext cx="8499021" cy="646331"/>
          </a:xfrm>
          <a:prstGeom prst="rect">
            <a:avLst/>
          </a:prstGeom>
          <a:noFill/>
        </p:spPr>
        <p:txBody>
          <a:bodyPr wrap="square" rtlCol="0">
            <a:spAutoFit/>
          </a:bodyPr>
          <a:lstStyle/>
          <a:p>
            <a:pPr algn="ctr"/>
            <a:r>
              <a:rPr lang="en-GB" sz="3600" b="1" dirty="0">
                <a:solidFill>
                  <a:srgbClr val="162D56"/>
                </a:solidFill>
                <a:latin typeface="+mj-lt"/>
              </a:rPr>
              <a:t>Who would you choose?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13" t="12184" r="13505"/>
          <a:stretch/>
        </p:blipFill>
        <p:spPr>
          <a:xfrm flipH="1">
            <a:off x="8051399" y="1341524"/>
            <a:ext cx="2679792" cy="283249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3090" t="14936" r="22689"/>
          <a:stretch/>
        </p:blipFill>
        <p:spPr>
          <a:xfrm>
            <a:off x="2387600" y="1341524"/>
            <a:ext cx="1472488" cy="2832495"/>
          </a:xfrm>
          <a:prstGeom prst="rect">
            <a:avLst/>
          </a:prstGeom>
        </p:spPr>
      </p:pic>
    </p:spTree>
    <p:extLst>
      <p:ext uri="{BB962C8B-B14F-4D97-AF65-F5344CB8AC3E}">
        <p14:creationId xmlns:p14="http://schemas.microsoft.com/office/powerpoint/2010/main" val="25142349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3600" y="4347947"/>
            <a:ext cx="4212772" cy="769441"/>
          </a:xfrm>
          <a:prstGeom prst="rect">
            <a:avLst/>
          </a:prstGeom>
          <a:noFill/>
        </p:spPr>
        <p:txBody>
          <a:bodyPr wrap="square" rtlCol="0">
            <a:spAutoFit/>
          </a:bodyPr>
          <a:lstStyle/>
          <a:p>
            <a:pPr algn="ctr"/>
            <a:r>
              <a:rPr lang="en-GB" sz="2200" dirty="0">
                <a:solidFill>
                  <a:srgbClr val="00B0F0"/>
                </a:solidFill>
                <a:latin typeface="+mj-lt"/>
              </a:rPr>
              <a:t>Anna is predicted BCC in A Levels, including a C in History.</a:t>
            </a:r>
          </a:p>
        </p:txBody>
      </p:sp>
      <p:sp>
        <p:nvSpPr>
          <p:cNvPr id="6" name="TextBox 5"/>
          <p:cNvSpPr txBox="1"/>
          <p:nvPr/>
        </p:nvSpPr>
        <p:spPr>
          <a:xfrm>
            <a:off x="889294" y="4178670"/>
            <a:ext cx="4199385" cy="1107996"/>
          </a:xfrm>
          <a:prstGeom prst="rect">
            <a:avLst/>
          </a:prstGeom>
          <a:noFill/>
        </p:spPr>
        <p:txBody>
          <a:bodyPr wrap="square" rtlCol="0">
            <a:spAutoFit/>
          </a:bodyPr>
          <a:lstStyle/>
          <a:p>
            <a:pPr algn="ctr"/>
            <a:r>
              <a:rPr lang="en-GB" sz="2200" dirty="0">
                <a:solidFill>
                  <a:srgbClr val="00B0F0"/>
                </a:solidFill>
                <a:latin typeface="+mj-lt"/>
              </a:rPr>
              <a:t>Tyler is predicted AB at A Level in History and English and a Merit in BTEC PE.</a:t>
            </a:r>
          </a:p>
        </p:txBody>
      </p:sp>
      <p:sp>
        <p:nvSpPr>
          <p:cNvPr id="16" name="TextBox 15"/>
          <p:cNvSpPr txBox="1"/>
          <p:nvPr/>
        </p:nvSpPr>
        <p:spPr>
          <a:xfrm>
            <a:off x="1710481" y="5675783"/>
            <a:ext cx="8499021" cy="646331"/>
          </a:xfrm>
          <a:prstGeom prst="rect">
            <a:avLst/>
          </a:prstGeom>
          <a:noFill/>
        </p:spPr>
        <p:txBody>
          <a:bodyPr wrap="square" rtlCol="0">
            <a:spAutoFit/>
          </a:bodyPr>
          <a:lstStyle/>
          <a:p>
            <a:pPr algn="ctr"/>
            <a:r>
              <a:rPr lang="en-GB" sz="3600" b="1" dirty="0">
                <a:solidFill>
                  <a:srgbClr val="162D56"/>
                </a:solidFill>
                <a:latin typeface="+mj-lt"/>
              </a:rPr>
              <a:t>Who would you choose?</a:t>
            </a:r>
          </a:p>
        </p:txBody>
      </p:sp>
      <p:sp>
        <p:nvSpPr>
          <p:cNvPr id="8" name="Rectangle 7"/>
          <p:cNvSpPr/>
          <p:nvPr/>
        </p:nvSpPr>
        <p:spPr>
          <a:xfrm>
            <a:off x="643318" y="558090"/>
            <a:ext cx="464137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ADMISSIONS BOARD</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413" t="12184" r="13505"/>
          <a:stretch/>
        </p:blipFill>
        <p:spPr>
          <a:xfrm flipH="1">
            <a:off x="8051399" y="1341524"/>
            <a:ext cx="2679792" cy="283249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3090" t="14936" r="22689"/>
          <a:stretch/>
        </p:blipFill>
        <p:spPr>
          <a:xfrm>
            <a:off x="2387600" y="1341524"/>
            <a:ext cx="1472488" cy="2832495"/>
          </a:xfrm>
          <a:prstGeom prst="rect">
            <a:avLst/>
          </a:prstGeom>
        </p:spPr>
      </p:pic>
    </p:spTree>
    <p:extLst>
      <p:ext uri="{BB962C8B-B14F-4D97-AF65-F5344CB8AC3E}">
        <p14:creationId xmlns:p14="http://schemas.microsoft.com/office/powerpoint/2010/main" val="28392119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3835</TotalTime>
  <Words>2268</Words>
  <Application>Microsoft Office PowerPoint</Application>
  <PresentationFormat>Widescreen</PresentationFormat>
  <Paragraphs>205</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Roboto</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151</cp:revision>
  <dcterms:created xsi:type="dcterms:W3CDTF">2017-03-14T08:31:32Z</dcterms:created>
  <dcterms:modified xsi:type="dcterms:W3CDTF">2023-08-17T10:29:25Z</dcterms:modified>
</cp:coreProperties>
</file>